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7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FB600-80AA-447F-974D-10A261DDF913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A4B5F-03DF-4960-B631-E429FB0A8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60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98FCEACE-9C71-4093-A76F-0EB64934F89B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5206-B543-43BA-9677-2F5BF27B8E31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60A36F9E-0B0B-4CE6-B3E7-5B2709933189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B3F99-CE3D-4DB7-A1CB-723844DAFB7B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E59598A-23E2-4C1C-87D4-2404EDF864F7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B8595-2003-4AC5-B388-DEEDE6CD3737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F262-CABA-4057-99D1-14DBEB05BB16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F6051-9535-4D57-A59D-C12A647B7A41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A209-BEC0-446A-AF64-E2A82468B18D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4919FCCB-4961-4096-8606-65D160FB27A0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96A968A0-210E-412D-AAD0-82EE5BAD0976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373AE01F-5521-43C9-98CC-6C8043A27427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4294" y="746975"/>
            <a:ext cx="4299002" cy="362653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Cambria" panose="02040503050406030204" pitchFamily="18" charset="0"/>
              </a:rPr>
              <a:t>PENDAHULUAN</a:t>
            </a:r>
            <a:endParaRPr 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596063"/>
            <a:ext cx="3793678" cy="138707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err="1" smtClean="0">
                <a:latin typeface="Cambria" panose="02040503050406030204" pitchFamily="18" charset="0"/>
              </a:rPr>
              <a:t>Disampaikan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Pada</a:t>
            </a:r>
            <a:r>
              <a:rPr lang="en-US" dirty="0" smtClean="0">
                <a:latin typeface="Cambria" panose="02040503050406030204" pitchFamily="18" charset="0"/>
              </a:rPr>
              <a:t> Mata </a:t>
            </a:r>
            <a:r>
              <a:rPr lang="en-US" dirty="0" err="1" smtClean="0">
                <a:latin typeface="Cambria" panose="02040503050406030204" pitchFamily="18" charset="0"/>
              </a:rPr>
              <a:t>Kuliah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Kewarganegaraan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</a:p>
          <a:p>
            <a:pPr algn="ctr"/>
            <a:r>
              <a:rPr lang="en-US" dirty="0" err="1" smtClean="0">
                <a:latin typeface="Cambria" panose="02040503050406030204" pitchFamily="18" charset="0"/>
              </a:rPr>
              <a:t>Oleh</a:t>
            </a:r>
            <a:r>
              <a:rPr lang="en-US" dirty="0" smtClean="0">
                <a:latin typeface="Cambria" panose="02040503050406030204" pitchFamily="18" charset="0"/>
              </a:rPr>
              <a:t> : </a:t>
            </a:r>
            <a:r>
              <a:rPr lang="en-US" dirty="0" err="1" smtClean="0">
                <a:latin typeface="Cambria" panose="02040503050406030204" pitchFamily="18" charset="0"/>
              </a:rPr>
              <a:t>Tatik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Rohmawati</a:t>
            </a:r>
            <a:r>
              <a:rPr lang="en-US" dirty="0" smtClean="0">
                <a:latin typeface="Cambria" panose="02040503050406030204" pitchFamily="18" charset="0"/>
              </a:rPr>
              <a:t>, S.IP.,</a:t>
            </a:r>
            <a:r>
              <a:rPr lang="en-US" dirty="0" err="1" smtClean="0">
                <a:latin typeface="Cambria" panose="02040503050406030204" pitchFamily="18" charset="0"/>
              </a:rPr>
              <a:t>M.Si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27EB-650A-4E05-A154-8E3FF9AB11D4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Bahan</a:t>
            </a:r>
            <a:r>
              <a:rPr lang="en-US" dirty="0" smtClean="0"/>
              <a:t> Ajar Mk </a:t>
            </a:r>
            <a:r>
              <a:rPr lang="en-US" dirty="0" err="1" smtClean="0"/>
              <a:t>Kewarganegaraan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S.IP.,</a:t>
            </a:r>
            <a:r>
              <a:rPr lang="en-US" dirty="0" err="1" smtClean="0"/>
              <a:t>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583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PENGERTIAN PENDIDIKAN KEWARGANEGARAA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273968"/>
            <a:ext cx="8770571" cy="4126832"/>
          </a:xfrm>
        </p:spPr>
        <p:txBody>
          <a:bodyPr>
            <a:normAutofit lnSpcReduction="10000"/>
          </a:bodyPr>
          <a:lstStyle/>
          <a:p>
            <a:pPr marL="514350" indent="-514350" algn="just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en-US" altLang="en-US" dirty="0" err="1"/>
              <a:t>Azra</a:t>
            </a:r>
            <a:r>
              <a:rPr lang="en-US" altLang="en-US" dirty="0"/>
              <a:t> : </a:t>
            </a:r>
            <a:r>
              <a:rPr lang="en-US" altLang="en-US" dirty="0" err="1"/>
              <a:t>Pendidikan</a:t>
            </a:r>
            <a:r>
              <a:rPr lang="en-US" altLang="en-US" dirty="0"/>
              <a:t> </a:t>
            </a:r>
            <a:r>
              <a:rPr lang="en-US" altLang="en-US" dirty="0" err="1"/>
              <a:t>kewarganegaraan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pendidikan</a:t>
            </a:r>
            <a:r>
              <a:rPr lang="en-US" altLang="en-US" dirty="0"/>
              <a:t> yang </a:t>
            </a:r>
            <a:r>
              <a:rPr lang="en-US" altLang="en-US" dirty="0" err="1"/>
              <a:t>cakupannya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luas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pendidikan</a:t>
            </a:r>
            <a:r>
              <a:rPr lang="en-US" altLang="en-US" dirty="0"/>
              <a:t> </a:t>
            </a:r>
            <a:r>
              <a:rPr lang="en-US" altLang="en-US" dirty="0" err="1"/>
              <a:t>demokrasi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pendidikan</a:t>
            </a:r>
            <a:r>
              <a:rPr lang="en-US" altLang="en-US" dirty="0"/>
              <a:t> HAM.</a:t>
            </a:r>
          </a:p>
          <a:p>
            <a:pPr marL="514350" indent="-514350" algn="just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en-US" altLang="en-US" dirty="0" err="1"/>
              <a:t>Zamroni</a:t>
            </a:r>
            <a:r>
              <a:rPr lang="en-US" altLang="en-US" dirty="0"/>
              <a:t> : </a:t>
            </a:r>
            <a:r>
              <a:rPr lang="en-US" altLang="en-US" dirty="0" err="1"/>
              <a:t>pendidikan</a:t>
            </a:r>
            <a:r>
              <a:rPr lang="en-US" altLang="en-US" dirty="0"/>
              <a:t> </a:t>
            </a:r>
            <a:r>
              <a:rPr lang="en-US" altLang="en-US" dirty="0" err="1"/>
              <a:t>demokrasi</a:t>
            </a:r>
            <a:r>
              <a:rPr lang="en-US" altLang="en-US" dirty="0"/>
              <a:t> yang </a:t>
            </a:r>
            <a:r>
              <a:rPr lang="en-US" altLang="en-US" dirty="0" err="1"/>
              <a:t>bertujuan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mempersiapkan</a:t>
            </a:r>
            <a:r>
              <a:rPr lang="en-US" altLang="en-US" dirty="0"/>
              <a:t> </a:t>
            </a:r>
            <a:r>
              <a:rPr lang="en-US" altLang="en-US" dirty="0" err="1"/>
              <a:t>warga</a:t>
            </a:r>
            <a:r>
              <a:rPr lang="en-US" altLang="en-US" dirty="0"/>
              <a:t> </a:t>
            </a:r>
            <a:r>
              <a:rPr lang="en-US" altLang="en-US" dirty="0" err="1"/>
              <a:t>masyarakat</a:t>
            </a:r>
            <a:r>
              <a:rPr lang="en-US" altLang="en-US" dirty="0"/>
              <a:t> </a:t>
            </a:r>
            <a:r>
              <a:rPr lang="en-US" altLang="en-US" dirty="0" err="1"/>
              <a:t>berpikir</a:t>
            </a:r>
            <a:r>
              <a:rPr lang="en-US" altLang="en-US" dirty="0"/>
              <a:t> </a:t>
            </a:r>
            <a:r>
              <a:rPr lang="en-US" altLang="en-US" dirty="0" err="1"/>
              <a:t>kritis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bertindak</a:t>
            </a:r>
            <a:r>
              <a:rPr lang="en-US" altLang="en-US" dirty="0"/>
              <a:t> </a:t>
            </a:r>
            <a:r>
              <a:rPr lang="en-US" altLang="en-US" dirty="0" err="1"/>
              <a:t>demokratis</a:t>
            </a:r>
            <a:r>
              <a:rPr lang="en-US" altLang="en-US" dirty="0"/>
              <a:t>, </a:t>
            </a:r>
            <a:r>
              <a:rPr lang="en-US" altLang="en-US" dirty="0" err="1"/>
              <a:t>melalui</a:t>
            </a:r>
            <a:r>
              <a:rPr lang="en-US" altLang="en-US" dirty="0"/>
              <a:t> </a:t>
            </a:r>
            <a:r>
              <a:rPr lang="en-US" altLang="en-US" dirty="0" err="1"/>
              <a:t>aktvitas</a:t>
            </a:r>
            <a:r>
              <a:rPr lang="en-US" altLang="en-US" dirty="0"/>
              <a:t> </a:t>
            </a:r>
            <a:r>
              <a:rPr lang="en-US" altLang="en-US" dirty="0" err="1"/>
              <a:t>menanamkan</a:t>
            </a:r>
            <a:r>
              <a:rPr lang="en-US" altLang="en-US" dirty="0"/>
              <a:t> </a:t>
            </a:r>
            <a:r>
              <a:rPr lang="en-US" altLang="en-US" dirty="0" err="1"/>
              <a:t>kesadaran</a:t>
            </a:r>
            <a:r>
              <a:rPr lang="en-US" altLang="en-US" dirty="0"/>
              <a:t> </a:t>
            </a:r>
            <a:r>
              <a:rPr lang="en-US" altLang="en-US" dirty="0" err="1"/>
              <a:t>kepada</a:t>
            </a:r>
            <a:r>
              <a:rPr lang="en-US" altLang="en-US" dirty="0"/>
              <a:t> </a:t>
            </a:r>
            <a:r>
              <a:rPr lang="en-US" altLang="en-US" dirty="0" err="1"/>
              <a:t>generasi</a:t>
            </a:r>
            <a:r>
              <a:rPr lang="en-US" altLang="en-US" dirty="0"/>
              <a:t> </a:t>
            </a:r>
            <a:r>
              <a:rPr lang="en-US" altLang="en-US" dirty="0" err="1"/>
              <a:t>baru</a:t>
            </a:r>
            <a:r>
              <a:rPr lang="en-US" altLang="en-US" dirty="0"/>
              <a:t> </a:t>
            </a:r>
            <a:r>
              <a:rPr lang="en-US" altLang="en-US" dirty="0" err="1"/>
              <a:t>bahwa</a:t>
            </a:r>
            <a:r>
              <a:rPr lang="en-US" altLang="en-US" dirty="0"/>
              <a:t> </a:t>
            </a:r>
            <a:r>
              <a:rPr lang="en-US" altLang="en-US" dirty="0" err="1"/>
              <a:t>demokrasi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bentuk</a:t>
            </a:r>
            <a:r>
              <a:rPr lang="en-US" altLang="en-US" dirty="0"/>
              <a:t> </a:t>
            </a:r>
            <a:r>
              <a:rPr lang="en-US" altLang="en-US" dirty="0" err="1"/>
              <a:t>kehidupan</a:t>
            </a:r>
            <a:r>
              <a:rPr lang="en-US" altLang="en-US" dirty="0"/>
              <a:t> </a:t>
            </a:r>
            <a:r>
              <a:rPr lang="en-US" altLang="en-US" dirty="0" err="1"/>
              <a:t>masyarakat</a:t>
            </a:r>
            <a:r>
              <a:rPr lang="en-US" altLang="en-US" dirty="0"/>
              <a:t> yang paling </a:t>
            </a:r>
            <a:r>
              <a:rPr lang="en-US" altLang="en-US" dirty="0" err="1"/>
              <a:t>menjamin</a:t>
            </a:r>
            <a:r>
              <a:rPr lang="en-US" altLang="en-US" dirty="0"/>
              <a:t> hah-</a:t>
            </a:r>
            <a:r>
              <a:rPr lang="en-US" altLang="en-US" dirty="0" err="1"/>
              <a:t>hak</a:t>
            </a:r>
            <a:r>
              <a:rPr lang="en-US" altLang="en-US" dirty="0"/>
              <a:t> </a:t>
            </a:r>
            <a:r>
              <a:rPr lang="en-US" altLang="en-US" dirty="0" err="1"/>
              <a:t>warga</a:t>
            </a:r>
            <a:r>
              <a:rPr lang="en-US" altLang="en-US" dirty="0"/>
              <a:t> </a:t>
            </a:r>
            <a:r>
              <a:rPr lang="en-US" altLang="en-US" dirty="0" err="1"/>
              <a:t>masyarkat</a:t>
            </a:r>
            <a:r>
              <a:rPr lang="en-US" altLang="en-US" dirty="0"/>
              <a:t>.</a:t>
            </a:r>
          </a:p>
          <a:p>
            <a:pPr marL="514350" indent="-514350" algn="just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en-US" altLang="en-US" dirty="0" err="1"/>
              <a:t>Merphin</a:t>
            </a:r>
            <a:r>
              <a:rPr lang="en-US" altLang="en-US" dirty="0"/>
              <a:t> </a:t>
            </a:r>
            <a:r>
              <a:rPr lang="en-US" altLang="en-US" dirty="0" err="1"/>
              <a:t>Panjaitan</a:t>
            </a:r>
            <a:r>
              <a:rPr lang="en-US" altLang="en-US" dirty="0"/>
              <a:t> ; </a:t>
            </a:r>
            <a:r>
              <a:rPr lang="en-US" altLang="en-US" dirty="0" err="1"/>
              <a:t>pendidikan</a:t>
            </a:r>
            <a:r>
              <a:rPr lang="en-US" altLang="en-US" dirty="0"/>
              <a:t> </a:t>
            </a:r>
            <a:r>
              <a:rPr lang="en-US" altLang="en-US" dirty="0" err="1"/>
              <a:t>demokrasi</a:t>
            </a:r>
            <a:r>
              <a:rPr lang="en-US" altLang="en-US" dirty="0"/>
              <a:t> yang </a:t>
            </a:r>
            <a:r>
              <a:rPr lang="en-US" altLang="en-US" dirty="0" err="1"/>
              <a:t>bertujuan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mendidik</a:t>
            </a:r>
            <a:r>
              <a:rPr lang="en-US" altLang="en-US" dirty="0"/>
              <a:t> </a:t>
            </a:r>
            <a:r>
              <a:rPr lang="en-US" altLang="en-US" dirty="0" err="1"/>
              <a:t>generasi</a:t>
            </a:r>
            <a:r>
              <a:rPr lang="en-US" altLang="en-US" dirty="0"/>
              <a:t> </a:t>
            </a:r>
            <a:r>
              <a:rPr lang="en-US" altLang="en-US" dirty="0" err="1"/>
              <a:t>muda</a:t>
            </a:r>
            <a:r>
              <a:rPr lang="en-US" altLang="en-US" dirty="0"/>
              <a:t> </a:t>
            </a:r>
            <a:r>
              <a:rPr lang="en-US" altLang="en-US" dirty="0" err="1"/>
              <a:t>menjadi</a:t>
            </a:r>
            <a:r>
              <a:rPr lang="en-US" altLang="en-US" dirty="0"/>
              <a:t> </a:t>
            </a:r>
            <a:r>
              <a:rPr lang="en-US" altLang="en-US" dirty="0" err="1"/>
              <a:t>warga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r>
              <a:rPr lang="en-US" altLang="en-US" dirty="0"/>
              <a:t> yang </a:t>
            </a:r>
            <a:r>
              <a:rPr lang="en-US" altLang="en-US" dirty="0" err="1"/>
              <a:t>demokratis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partisipatif</a:t>
            </a:r>
            <a:r>
              <a:rPr lang="en-US" altLang="en-US" dirty="0"/>
              <a:t> </a:t>
            </a:r>
            <a:r>
              <a:rPr lang="en-US" altLang="en-US" dirty="0" err="1"/>
              <a:t>melalui</a:t>
            </a:r>
            <a:r>
              <a:rPr lang="en-US" altLang="en-US" dirty="0"/>
              <a:t> </a:t>
            </a:r>
            <a:r>
              <a:rPr lang="en-US" altLang="en-US" dirty="0" err="1"/>
              <a:t>suatu</a:t>
            </a:r>
            <a:r>
              <a:rPr lang="en-US" altLang="en-US" dirty="0"/>
              <a:t> </a:t>
            </a:r>
            <a:r>
              <a:rPr lang="en-US" altLang="en-US" dirty="0" err="1"/>
              <a:t>pendidikan</a:t>
            </a:r>
            <a:r>
              <a:rPr lang="en-US" altLang="en-US" dirty="0"/>
              <a:t> yang diagonal.</a:t>
            </a:r>
          </a:p>
          <a:p>
            <a:pPr marL="514350" indent="-514350" algn="just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en-US" altLang="en-US" dirty="0" err="1"/>
              <a:t>Soedijarto</a:t>
            </a:r>
            <a:r>
              <a:rPr lang="en-US" altLang="en-US" dirty="0"/>
              <a:t> : </a:t>
            </a:r>
            <a:r>
              <a:rPr lang="en-US" altLang="en-US" dirty="0" err="1"/>
              <a:t>sebagai</a:t>
            </a:r>
            <a:r>
              <a:rPr lang="en-US" altLang="en-US" dirty="0"/>
              <a:t>  </a:t>
            </a:r>
            <a:r>
              <a:rPr lang="en-US" altLang="en-US" dirty="0" err="1"/>
              <a:t>pendidikan</a:t>
            </a:r>
            <a:r>
              <a:rPr lang="en-US" altLang="en-US" dirty="0"/>
              <a:t> </a:t>
            </a:r>
            <a:r>
              <a:rPr lang="en-US" altLang="en-US" dirty="0" err="1"/>
              <a:t>politik</a:t>
            </a:r>
            <a:r>
              <a:rPr lang="en-US" altLang="en-US" dirty="0"/>
              <a:t> yang </a:t>
            </a:r>
            <a:r>
              <a:rPr lang="en-US" altLang="en-US" dirty="0" err="1"/>
              <a:t>bertujuan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membantu</a:t>
            </a:r>
            <a:r>
              <a:rPr lang="en-US" altLang="en-US" dirty="0"/>
              <a:t> </a:t>
            </a:r>
            <a:r>
              <a:rPr lang="en-US" altLang="en-US" dirty="0" err="1"/>
              <a:t>peserta</a:t>
            </a:r>
            <a:r>
              <a:rPr lang="en-US" altLang="en-US" dirty="0"/>
              <a:t> </a:t>
            </a:r>
            <a:r>
              <a:rPr lang="en-US" altLang="en-US" dirty="0" err="1"/>
              <a:t>didik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menjadi</a:t>
            </a:r>
            <a:r>
              <a:rPr lang="en-US" altLang="en-US" dirty="0"/>
              <a:t> </a:t>
            </a:r>
            <a:r>
              <a:rPr lang="en-US" altLang="en-US" dirty="0" err="1"/>
              <a:t>warga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r>
              <a:rPr lang="en-US" altLang="en-US" dirty="0"/>
              <a:t> yang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politik</a:t>
            </a:r>
            <a:r>
              <a:rPr lang="en-US" altLang="en-US" dirty="0"/>
              <a:t> </a:t>
            </a:r>
            <a:r>
              <a:rPr lang="en-US" altLang="en-US" dirty="0" err="1"/>
              <a:t>dewasa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ikut</a:t>
            </a:r>
            <a:r>
              <a:rPr lang="en-US" altLang="en-US" dirty="0"/>
              <a:t> </a:t>
            </a:r>
            <a:r>
              <a:rPr lang="en-US" altLang="en-US" dirty="0" err="1"/>
              <a:t>serta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membangun</a:t>
            </a:r>
            <a:r>
              <a:rPr lang="en-US" altLang="en-US" dirty="0"/>
              <a:t> </a:t>
            </a: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politik</a:t>
            </a:r>
            <a:r>
              <a:rPr lang="en-US" altLang="en-US" dirty="0"/>
              <a:t> yang </a:t>
            </a:r>
            <a:r>
              <a:rPr lang="en-US" altLang="en-US" dirty="0" err="1"/>
              <a:t>demokratis</a:t>
            </a:r>
            <a:r>
              <a:rPr lang="en-US" altLang="en-US" dirty="0"/>
              <a:t>.</a:t>
            </a:r>
          </a:p>
          <a:p>
            <a:pPr marL="514350" indent="-514350" algn="just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en-US" altLang="en-US" dirty="0" err="1"/>
              <a:t>Rosyada</a:t>
            </a:r>
            <a:r>
              <a:rPr lang="en-US" altLang="en-US" dirty="0"/>
              <a:t> :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substantif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luas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istilah</a:t>
            </a:r>
            <a:r>
              <a:rPr lang="en-US" altLang="en-US" dirty="0"/>
              <a:t> </a:t>
            </a:r>
            <a:r>
              <a:rPr lang="en-US" altLang="en-US" dirty="0" err="1"/>
              <a:t>Pendidikan</a:t>
            </a:r>
            <a:r>
              <a:rPr lang="en-US" altLang="en-US" dirty="0"/>
              <a:t> </a:t>
            </a:r>
            <a:r>
              <a:rPr lang="en-US" altLang="en-US" dirty="0" err="1"/>
              <a:t>Kewarganegaraan</a:t>
            </a:r>
            <a:r>
              <a:rPr lang="en-US" altLang="en-US" dirty="0"/>
              <a:t>, </a:t>
            </a:r>
            <a:r>
              <a:rPr lang="en-US" altLang="en-US" dirty="0" err="1"/>
              <a:t>melainkan</a:t>
            </a:r>
            <a:r>
              <a:rPr lang="en-US" altLang="en-US" dirty="0"/>
              <a:t> </a:t>
            </a:r>
            <a:r>
              <a:rPr lang="en-US" altLang="en-US" dirty="0" err="1"/>
              <a:t>juga</a:t>
            </a:r>
            <a:r>
              <a:rPr lang="en-US" altLang="en-US" dirty="0"/>
              <a:t> </a:t>
            </a:r>
            <a:r>
              <a:rPr lang="en-US" altLang="en-US" dirty="0" err="1"/>
              <a:t>membangun</a:t>
            </a:r>
            <a:r>
              <a:rPr lang="en-US" altLang="en-US" dirty="0"/>
              <a:t> </a:t>
            </a:r>
            <a:r>
              <a:rPr lang="en-US" altLang="en-US" dirty="0" err="1"/>
              <a:t>kesiapan</a:t>
            </a:r>
            <a:r>
              <a:rPr lang="en-US" altLang="en-US" dirty="0"/>
              <a:t> </a:t>
            </a:r>
            <a:r>
              <a:rPr lang="en-US" altLang="en-US" dirty="0" err="1"/>
              <a:t>warga</a:t>
            </a:r>
            <a:r>
              <a:rPr lang="en-US" altLang="en-US" dirty="0"/>
              <a:t> </a:t>
            </a:r>
            <a:r>
              <a:rPr lang="en-US" altLang="en-US" dirty="0" err="1"/>
              <a:t>negara</a:t>
            </a:r>
            <a:r>
              <a:rPr lang="en-US" altLang="en-US" dirty="0"/>
              <a:t> </a:t>
            </a:r>
            <a:r>
              <a:rPr lang="en-US" altLang="en-US" dirty="0" err="1"/>
              <a:t>menjadi</a:t>
            </a:r>
            <a:r>
              <a:rPr lang="en-US" altLang="en-US" dirty="0"/>
              <a:t> </a:t>
            </a:r>
            <a:r>
              <a:rPr lang="en-US" altLang="en-US" dirty="0" err="1"/>
              <a:t>warga</a:t>
            </a:r>
            <a:r>
              <a:rPr lang="en-US" altLang="en-US" dirty="0"/>
              <a:t> </a:t>
            </a:r>
            <a:r>
              <a:rPr lang="en-US" altLang="en-US" dirty="0" err="1"/>
              <a:t>dunia</a:t>
            </a:r>
            <a:r>
              <a:rPr lang="en-US" altLang="en-US" dirty="0"/>
              <a:t> (global society)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52FD0-FEF1-4FE5-AC48-64035DC6D10F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85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6706" y="457200"/>
            <a:ext cx="8897565" cy="950495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PENGERTIAN (LANJUTAN)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marR="0" indent="-457200" algn="just">
              <a:buFont typeface="Arial" charset="0"/>
              <a:buChar char="•"/>
            </a:pPr>
            <a:r>
              <a:rPr lang="en-US" sz="2400" dirty="0" err="1"/>
              <a:t>Berdasarkan</a:t>
            </a:r>
            <a:r>
              <a:rPr lang="en-US" sz="2400" dirty="0"/>
              <a:t> UU No. 12 </a:t>
            </a:r>
            <a:r>
              <a:rPr lang="en-US" sz="2400" dirty="0" err="1"/>
              <a:t>Tahun</a:t>
            </a:r>
            <a:r>
              <a:rPr lang="en-US" sz="2400" dirty="0"/>
              <a:t> 2012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,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Kewarganegaraan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kebangsaan</a:t>
            </a:r>
            <a:r>
              <a:rPr lang="en-US" sz="2400" dirty="0"/>
              <a:t>, </a:t>
            </a:r>
            <a:r>
              <a:rPr lang="en-US" sz="2400" dirty="0" err="1"/>
              <a:t>demokrasi</a:t>
            </a:r>
            <a:r>
              <a:rPr lang="en-US" sz="2400" dirty="0"/>
              <a:t>, </a:t>
            </a:r>
            <a:r>
              <a:rPr lang="en-US" sz="2400" dirty="0" err="1"/>
              <a:t>hukum</a:t>
            </a:r>
            <a:r>
              <a:rPr lang="en-US" sz="2400" dirty="0"/>
              <a:t>, </a:t>
            </a:r>
            <a:r>
              <a:rPr lang="en-US" sz="2400" dirty="0" err="1"/>
              <a:t>nasionalisme</a:t>
            </a:r>
            <a:r>
              <a:rPr lang="en-US" sz="2400" dirty="0"/>
              <a:t>, multicultural,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kewarganegaraan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guna</a:t>
            </a:r>
            <a:r>
              <a:rPr lang="en-US" sz="2400" dirty="0"/>
              <a:t>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terwujudnya</a:t>
            </a:r>
            <a:r>
              <a:rPr lang="en-US" sz="2400" dirty="0"/>
              <a:t> </a:t>
            </a:r>
            <a:r>
              <a:rPr lang="en-US" sz="2400" dirty="0" err="1"/>
              <a:t>warga</a:t>
            </a:r>
            <a:r>
              <a:rPr lang="en-US" sz="2400" dirty="0"/>
              <a:t> Negara yang </a:t>
            </a:r>
            <a:r>
              <a:rPr lang="en-US" sz="2400" dirty="0" err="1"/>
              <a:t>sadar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kewajiban</a:t>
            </a:r>
            <a:r>
              <a:rPr lang="en-US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cerdas</a:t>
            </a:r>
            <a:r>
              <a:rPr lang="en-US" sz="2400" dirty="0"/>
              <a:t>, </a:t>
            </a:r>
            <a:r>
              <a:rPr lang="en-US" sz="2400" dirty="0" err="1"/>
              <a:t>terampil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berkarakter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diandalkan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Negara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Pancasila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UUD 1945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keilmuan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profesinya</a:t>
            </a:r>
            <a:r>
              <a:rPr lang="en-US" sz="24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9B98-052E-49ED-ACF2-DE08BEC91834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0296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94763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PENGERTIAN (LANJUTAN)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2292439"/>
            <a:ext cx="11356541" cy="4353059"/>
          </a:xfrm>
        </p:spPr>
        <p:txBody>
          <a:bodyPr>
            <a:normAutofit/>
          </a:bodyPr>
          <a:lstStyle/>
          <a:p>
            <a:pPr marL="457200" marR="0" indent="-457200" algn="just">
              <a:buFont typeface="Arial" charset="0"/>
              <a:buChar char="•"/>
            </a:pPr>
            <a:r>
              <a:rPr lang="en-US" sz="3600" dirty="0" err="1"/>
              <a:t>Berdasarkan</a:t>
            </a:r>
            <a:r>
              <a:rPr lang="en-US" sz="3600" dirty="0"/>
              <a:t> </a:t>
            </a:r>
            <a:r>
              <a:rPr lang="en-US" sz="3600" dirty="0" err="1"/>
              <a:t>Penjelasan</a:t>
            </a:r>
            <a:r>
              <a:rPr lang="en-US" sz="3600" dirty="0"/>
              <a:t> </a:t>
            </a:r>
            <a:r>
              <a:rPr lang="en-US" sz="3600" dirty="0" err="1"/>
              <a:t>Pasal</a:t>
            </a:r>
            <a:r>
              <a:rPr lang="en-US" sz="3600" dirty="0"/>
              <a:t> 37 </a:t>
            </a:r>
            <a:r>
              <a:rPr lang="en-US" sz="3600" dirty="0" err="1"/>
              <a:t>ayat</a:t>
            </a:r>
            <a:r>
              <a:rPr lang="en-US" sz="3600" dirty="0"/>
              <a:t> (1) UU No. 20 </a:t>
            </a:r>
            <a:r>
              <a:rPr lang="en-US" sz="3600" dirty="0" err="1"/>
              <a:t>Tahun</a:t>
            </a:r>
            <a:r>
              <a:rPr lang="en-US" sz="3600" dirty="0"/>
              <a:t> 2003 </a:t>
            </a:r>
            <a:r>
              <a:rPr lang="en-US" sz="3600" dirty="0" err="1"/>
              <a:t>tentang</a:t>
            </a:r>
            <a:r>
              <a:rPr lang="en-US" sz="3600" dirty="0"/>
              <a:t> </a:t>
            </a:r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dirty="0" err="1"/>
              <a:t>Pendidikan</a:t>
            </a:r>
            <a:r>
              <a:rPr lang="en-US" sz="3600" dirty="0"/>
              <a:t> </a:t>
            </a:r>
            <a:r>
              <a:rPr lang="en-US" sz="3600" dirty="0" err="1"/>
              <a:t>Nasional</a:t>
            </a:r>
            <a:r>
              <a:rPr lang="en-US" sz="3600" dirty="0"/>
              <a:t> </a:t>
            </a:r>
            <a:r>
              <a:rPr lang="en-US" sz="3600" dirty="0" err="1"/>
              <a:t>bahwa</a:t>
            </a:r>
            <a:r>
              <a:rPr lang="en-US" sz="3600" dirty="0"/>
              <a:t> </a:t>
            </a:r>
            <a:r>
              <a:rPr lang="en-US" sz="3600" dirty="0" err="1"/>
              <a:t>Pendidikan</a:t>
            </a:r>
            <a:r>
              <a:rPr lang="en-US" sz="3600" dirty="0"/>
              <a:t> </a:t>
            </a:r>
            <a:r>
              <a:rPr lang="en-US" sz="3600" dirty="0" err="1"/>
              <a:t>Kewarganegaraan</a:t>
            </a:r>
            <a:r>
              <a:rPr lang="en-US" sz="3600" dirty="0"/>
              <a:t> </a:t>
            </a:r>
            <a:r>
              <a:rPr lang="en-US" sz="3600" dirty="0" err="1"/>
              <a:t>dimaksudkan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membentuk</a:t>
            </a:r>
            <a:r>
              <a:rPr lang="en-US" sz="3600" dirty="0"/>
              <a:t> </a:t>
            </a:r>
            <a:r>
              <a:rPr lang="en-US" sz="3600" dirty="0" err="1"/>
              <a:t>peserta</a:t>
            </a:r>
            <a:r>
              <a:rPr lang="en-US" sz="3600" dirty="0"/>
              <a:t> </a:t>
            </a:r>
            <a:r>
              <a:rPr lang="en-US" sz="3600" dirty="0" err="1"/>
              <a:t>didik</a:t>
            </a:r>
            <a:r>
              <a:rPr lang="en-US" sz="3600" dirty="0"/>
              <a:t>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manusia</a:t>
            </a:r>
            <a:r>
              <a:rPr lang="en-US" sz="3600" dirty="0"/>
              <a:t>  yang </a:t>
            </a:r>
            <a:r>
              <a:rPr lang="en-US" sz="3600" dirty="0" err="1"/>
              <a:t>memiliki</a:t>
            </a:r>
            <a:r>
              <a:rPr lang="en-US" sz="3600" dirty="0"/>
              <a:t> rasa </a:t>
            </a:r>
            <a:r>
              <a:rPr lang="en-US" sz="3600" dirty="0" err="1"/>
              <a:t>kebangsaan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cinta</a:t>
            </a:r>
            <a:r>
              <a:rPr lang="en-US" sz="3600" dirty="0"/>
              <a:t> </a:t>
            </a:r>
            <a:r>
              <a:rPr lang="en-US" sz="3600" dirty="0" err="1"/>
              <a:t>tanah</a:t>
            </a:r>
            <a:r>
              <a:rPr lang="en-US" sz="3600" dirty="0"/>
              <a:t> air.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7E9D-5994-4A5F-AC62-5B80A92D899F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8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733926"/>
            <a:ext cx="8770571" cy="105623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TUJUAN KEWARGANEGARAAN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US" altLang="en-US" sz="2100" dirty="0" err="1"/>
              <a:t>Berdasarkan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keputusan</a:t>
            </a:r>
            <a:r>
              <a:rPr lang="en-US" altLang="en-US" sz="2100" dirty="0"/>
              <a:t> DIRJEN DIKTI No. 43/</a:t>
            </a:r>
            <a:r>
              <a:rPr lang="en-US" altLang="en-US" sz="2100" dirty="0" err="1"/>
              <a:t>Dikti</a:t>
            </a:r>
            <a:r>
              <a:rPr lang="en-US" altLang="en-US" sz="2100" dirty="0"/>
              <a:t>/</a:t>
            </a:r>
            <a:r>
              <a:rPr lang="en-US" altLang="en-US" sz="2100" dirty="0" err="1"/>
              <a:t>Kep</a:t>
            </a:r>
            <a:r>
              <a:rPr lang="en-US" altLang="en-US" sz="2100" dirty="0"/>
              <a:t>/2006, </a:t>
            </a:r>
            <a:r>
              <a:rPr lang="en-US" altLang="en-US" sz="2100" dirty="0" err="1"/>
              <a:t>tujuan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pendidikan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kewarganegaraan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mencakup</a:t>
            </a:r>
            <a:r>
              <a:rPr lang="en-US" altLang="en-US" sz="2100" dirty="0"/>
              <a:t> ;</a:t>
            </a:r>
          </a:p>
          <a:p>
            <a:pPr algn="just">
              <a:lnSpc>
                <a:spcPct val="80000"/>
              </a:lnSpc>
              <a:buFont typeface="Wingdings 3" pitchFamily="18" charset="2"/>
              <a:buAutoNum type="arabicPeriod"/>
            </a:pPr>
            <a:r>
              <a:rPr lang="en-US" altLang="en-US" sz="2100" b="1" u="sng" dirty="0" err="1"/>
              <a:t>Tujuan</a:t>
            </a:r>
            <a:r>
              <a:rPr lang="en-US" altLang="en-US" sz="2100" b="1" u="sng" dirty="0"/>
              <a:t> </a:t>
            </a:r>
            <a:r>
              <a:rPr lang="en-US" altLang="en-US" sz="2100" b="1" u="sng" dirty="0" err="1"/>
              <a:t>Umum</a:t>
            </a:r>
            <a:endParaRPr lang="en-US" altLang="en-US" sz="2100" b="1" u="sng" dirty="0"/>
          </a:p>
          <a:p>
            <a:pPr algn="just">
              <a:lnSpc>
                <a:spcPct val="80000"/>
              </a:lnSpc>
            </a:pPr>
            <a:r>
              <a:rPr lang="en-US" altLang="en-US" sz="2100" dirty="0"/>
              <a:t>a. </a:t>
            </a:r>
            <a:r>
              <a:rPr lang="en-US" altLang="en-US" sz="2100" dirty="0" err="1"/>
              <a:t>Membantu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mahasiswa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mengembangkan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kompetensi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untuk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mengetahui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ilmu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pengetahuan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keterampilan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sikap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kewarganegaraan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serta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nilai-nilai</a:t>
            </a:r>
            <a:r>
              <a:rPr lang="en-US" altLang="en-US" sz="2100" dirty="0"/>
              <a:t> yang </a:t>
            </a:r>
            <a:r>
              <a:rPr lang="en-US" altLang="en-US" sz="2100" dirty="0" err="1"/>
              <a:t>diperlukan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dalam</a:t>
            </a:r>
            <a:r>
              <a:rPr lang="en-US" altLang="en-US" sz="2100" dirty="0"/>
              <a:t> </a:t>
            </a:r>
            <a:r>
              <a:rPr lang="en-US" altLang="en-US" sz="2100" dirty="0" err="1"/>
              <a:t>rangka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menerapkan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pengetahuan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keahliannya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dalam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masyarakat</a:t>
            </a:r>
            <a:r>
              <a:rPr lang="en-US" altLang="en-US" sz="2100" dirty="0"/>
              <a:t>.</a:t>
            </a:r>
          </a:p>
          <a:p>
            <a:pPr algn="just">
              <a:lnSpc>
                <a:spcPct val="80000"/>
              </a:lnSpc>
            </a:pPr>
            <a:r>
              <a:rPr lang="en-US" altLang="en-US" sz="2100" dirty="0"/>
              <a:t>b. </a:t>
            </a:r>
            <a:r>
              <a:rPr lang="en-US" altLang="en-US" sz="2100" dirty="0" err="1"/>
              <a:t>Membantu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mahasiswa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menjadi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warga</a:t>
            </a:r>
            <a:r>
              <a:rPr lang="en-US" altLang="en-US" sz="2100" dirty="0"/>
              <a:t> Negara yang </a:t>
            </a:r>
            <a:r>
              <a:rPr lang="en-US" altLang="en-US" sz="2100" dirty="0" err="1"/>
              <a:t>cerdas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demokratik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berkeadaban</a:t>
            </a:r>
            <a:r>
              <a:rPr lang="en-US" altLang="en-US" sz="2100" dirty="0"/>
              <a:t> (</a:t>
            </a:r>
            <a:r>
              <a:rPr lang="en-US" altLang="en-US" sz="2100" dirty="0" err="1"/>
              <a:t>kebebasan</a:t>
            </a:r>
            <a:r>
              <a:rPr lang="en-US" altLang="en-US" sz="2100" dirty="0"/>
              <a:t> yang </a:t>
            </a:r>
            <a:r>
              <a:rPr lang="en-US" altLang="en-US" sz="2100" dirty="0" err="1"/>
              <a:t>beradab</a:t>
            </a:r>
            <a:r>
              <a:rPr lang="en-US" altLang="en-US" sz="2100" dirty="0"/>
              <a:t>), </a:t>
            </a:r>
            <a:r>
              <a:rPr lang="en-US" altLang="en-US" sz="2100" dirty="0" err="1"/>
              <a:t>bertanggungjawab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serta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menciptakan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kemampuan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kompetitif</a:t>
            </a:r>
            <a:r>
              <a:rPr lang="en-US" altLang="en-US" sz="2100" dirty="0"/>
              <a:t> </a:t>
            </a:r>
            <a:r>
              <a:rPr lang="en-US" altLang="en-US" sz="2100" dirty="0" err="1"/>
              <a:t>bangsa</a:t>
            </a:r>
            <a:r>
              <a:rPr lang="en-US" altLang="en-US" sz="2100" dirty="0"/>
              <a:t> di era </a:t>
            </a:r>
            <a:r>
              <a:rPr lang="en-US" altLang="en-US" sz="2100" dirty="0" err="1"/>
              <a:t>globalisasi</a:t>
            </a:r>
            <a:r>
              <a:rPr lang="en-US" altLang="en-US" sz="2100" dirty="0"/>
              <a:t>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DCCE-C888-402B-8800-9C8A52D3934A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7752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TUJUAN (</a:t>
            </a:r>
            <a:r>
              <a:rPr lang="en-US" dirty="0" err="1"/>
              <a:t>lanjutan</a:t>
            </a:r>
            <a:r>
              <a:rPr lang="en-US" dirty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en-US" altLang="en-US" sz="2200" dirty="0" err="1"/>
              <a:t>Tujuan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Khusus</a:t>
            </a:r>
            <a:r>
              <a:rPr lang="en-US" altLang="en-US" sz="2200" dirty="0"/>
              <a:t> :</a:t>
            </a:r>
          </a:p>
          <a:p>
            <a:pPr marL="514350" indent="-514350" algn="just">
              <a:lnSpc>
                <a:spcPct val="80000"/>
              </a:lnSpc>
              <a:buFont typeface="+mj-lt"/>
              <a:buAutoNum type="arabicParenR"/>
              <a:defRPr/>
            </a:pPr>
            <a:r>
              <a:rPr lang="en-US" altLang="en-US" sz="2200" dirty="0"/>
              <a:t>Agar </a:t>
            </a:r>
            <a:r>
              <a:rPr lang="en-US" altLang="en-US" sz="2200" dirty="0" err="1"/>
              <a:t>mahasiswa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mempunyai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pemahaman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dasar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tata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cara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kerja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demokrasi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lembaganya</a:t>
            </a:r>
            <a:r>
              <a:rPr lang="en-US" altLang="en-US" sz="2200" dirty="0"/>
              <a:t>. </a:t>
            </a:r>
          </a:p>
          <a:p>
            <a:pPr marL="514350" indent="-514350" algn="just">
              <a:lnSpc>
                <a:spcPct val="80000"/>
              </a:lnSpc>
              <a:buFont typeface="+mj-lt"/>
              <a:buAutoNum type="arabicParenR"/>
              <a:defRPr/>
            </a:pPr>
            <a:r>
              <a:rPr lang="en-US" altLang="en-US" sz="2200" dirty="0"/>
              <a:t>Agar </a:t>
            </a:r>
            <a:r>
              <a:rPr lang="en-US" altLang="en-US" sz="2200" dirty="0" err="1"/>
              <a:t>mahasiswa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memiliki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pemahaman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tentang</a:t>
            </a:r>
            <a:r>
              <a:rPr lang="en-US" altLang="en-US" sz="2200" dirty="0"/>
              <a:t> rule of law </a:t>
            </a:r>
            <a:r>
              <a:rPr lang="en-US" altLang="en-US" sz="2200" dirty="0" err="1"/>
              <a:t>dan</a:t>
            </a:r>
            <a:r>
              <a:rPr lang="en-US" altLang="en-US" sz="2200" dirty="0"/>
              <a:t> HAM.</a:t>
            </a:r>
          </a:p>
          <a:p>
            <a:pPr marL="514350" indent="-514350" algn="just">
              <a:lnSpc>
                <a:spcPct val="80000"/>
              </a:lnSpc>
              <a:buFont typeface="+mj-lt"/>
              <a:buAutoNum type="arabicParenR"/>
              <a:defRPr/>
            </a:pPr>
            <a:r>
              <a:rPr lang="en-US" altLang="en-US" sz="2200" dirty="0"/>
              <a:t>Agar </a:t>
            </a:r>
            <a:r>
              <a:rPr lang="en-US" altLang="en-US" sz="2200" dirty="0" err="1"/>
              <a:t>mahasiswa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memiliki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keterampilan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partisipatif</a:t>
            </a:r>
            <a:r>
              <a:rPr lang="en-US" altLang="en-US" sz="2200" dirty="0"/>
              <a:t> yang </a:t>
            </a:r>
            <a:r>
              <a:rPr lang="en-US" altLang="en-US" sz="2200" dirty="0" err="1"/>
              <a:t>akan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memberdayakannya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untuk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merespon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memecahkan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masalah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dalam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masyarakat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secara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demokratif</a:t>
            </a:r>
            <a:r>
              <a:rPr lang="en-US" altLang="en-US" sz="2200" dirty="0"/>
              <a:t>.</a:t>
            </a:r>
          </a:p>
          <a:p>
            <a:pPr marL="514350" indent="-514350" algn="just">
              <a:lnSpc>
                <a:spcPct val="80000"/>
              </a:lnSpc>
              <a:buFont typeface="+mj-lt"/>
              <a:buAutoNum type="arabicParenR"/>
              <a:defRPr/>
            </a:pPr>
            <a:r>
              <a:rPr lang="en-US" altLang="en-US" sz="2200" dirty="0"/>
              <a:t>Agar </a:t>
            </a:r>
            <a:r>
              <a:rPr lang="en-US" altLang="en-US" sz="2200" dirty="0" err="1"/>
              <a:t>mahasiswa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mampu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mengembangkan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budaya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demokrasi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perdamaian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pada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lembaga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pendidikan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masing-masing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atau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antar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lembaga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pendidikan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serta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dalam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seluruh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aspek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kehidupan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masyarakat</a:t>
            </a:r>
            <a:r>
              <a:rPr lang="en-US" altLang="en-US" sz="22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DA13E-E8A8-43BE-ACCE-B47B01E0BFC2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76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KOMPETENSI (CIVIC COMPETENCIES)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Wingdings 2" pitchFamily="18" charset="2"/>
              <a:buAutoNum type="arabicParenR"/>
            </a:pP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Mahasiswa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mampu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menjadi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warga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negara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yang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memiliki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komitmen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terhadap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nilai-nilai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HAM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dan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demokrasi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  <a:p>
            <a:pPr marL="514350" indent="-514350" algn="just">
              <a:buFont typeface="Wingdings 2" pitchFamily="18" charset="2"/>
              <a:buAutoNum type="arabicParenR"/>
            </a:pP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Mahasiswa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mampu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berpatisipasi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dalam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upaya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menghentikan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budaya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kekerasan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dengan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cara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damai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</a:p>
          <a:p>
            <a:pPr marL="514350" indent="-514350" algn="just">
              <a:buFont typeface="Wingdings 2" pitchFamily="18" charset="2"/>
              <a:buAutoNum type="arabicParenR"/>
            </a:pP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Mamhasiswa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mampu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berpatisipasi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menyelesaikan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konflik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dalam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masyarakat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yang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dilandasi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dengan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sistem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nlai-nilai</a:t>
            </a:r>
            <a:r>
              <a:rPr lang="en-US" altLang="en-US" sz="2400" dirty="0">
                <a:solidFill>
                  <a:schemeClr val="tx1"/>
                </a:solidFill>
                <a:latin typeface="Arial" charset="0"/>
                <a:cs typeface="Arial" charset="0"/>
              </a:rPr>
              <a:t> universal.</a:t>
            </a:r>
          </a:p>
          <a:p>
            <a:pPr marL="514350" indent="-514350" algn="just">
              <a:buFont typeface="Wingdings 2" pitchFamily="18" charset="2"/>
              <a:buAutoNum type="arabicParenR"/>
            </a:pPr>
            <a:endParaRPr lang="en-US" altLang="en-US" sz="2400" dirty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marL="514350" indent="-514350" algn="just">
              <a:buNone/>
            </a:pPr>
            <a:endParaRPr lang="en-US" altLang="en-US" sz="240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55E9-4E03-42D9-AB39-3EECEA408A62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0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Lanjutan</a:t>
            </a:r>
            <a:r>
              <a:rPr lang="en-US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(</a:t>
            </a:r>
            <a:r>
              <a:rPr lang="en-US" b="1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Kompetensi</a:t>
            </a:r>
            <a:r>
              <a:rPr lang="en-US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spcBef>
                <a:spcPct val="0"/>
              </a:spcBef>
              <a:buFont typeface="Consolas" pitchFamily="49" charset="0"/>
              <a:buAutoNum type="arabicPeriod"/>
            </a:pPr>
            <a:r>
              <a:rPr lang="en-US" altLang="en-US" sz="2800" dirty="0" err="1"/>
              <a:t>Mahasiswa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memiliki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pengertian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internasional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sehingga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mampu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menjadi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warga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negara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kosmopolit</a:t>
            </a:r>
            <a:r>
              <a:rPr lang="en-US" altLang="en-US" sz="2800" dirty="0"/>
              <a:t>.</a:t>
            </a:r>
          </a:p>
          <a:p>
            <a:pPr marL="514350" indent="-514350" algn="just">
              <a:spcBef>
                <a:spcPct val="0"/>
              </a:spcBef>
              <a:buFont typeface="Consolas" pitchFamily="49" charset="0"/>
              <a:buAutoNum type="arabicPeriod"/>
            </a:pPr>
            <a:r>
              <a:rPr lang="en-US" altLang="en-US" sz="2800" dirty="0" err="1"/>
              <a:t>Mahasiswa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mampu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berpikir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kritis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terhadap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persoalan-prsoalan</a:t>
            </a:r>
            <a:r>
              <a:rPr lang="en-US" altLang="en-US" sz="2800" dirty="0"/>
              <a:t> HAM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demokrasi</a:t>
            </a:r>
            <a:endParaRPr lang="en-US" altLang="en-US" sz="2800" dirty="0"/>
          </a:p>
          <a:p>
            <a:pPr marL="514350" indent="-514350" algn="just">
              <a:spcBef>
                <a:spcPct val="0"/>
              </a:spcBef>
              <a:buFont typeface="Consolas" pitchFamily="49" charset="0"/>
              <a:buAutoNum type="arabicPeriod"/>
            </a:pPr>
            <a:r>
              <a:rPr lang="en-US" altLang="en-US" sz="2800" dirty="0" err="1"/>
              <a:t>Mahasiswa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mampu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memberikan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kontribusi</a:t>
            </a:r>
            <a:r>
              <a:rPr lang="en-US" altLang="en-US" sz="2800" dirty="0"/>
              <a:t> </a:t>
            </a:r>
          </a:p>
          <a:p>
            <a:pPr marL="514350" indent="-514350" algn="just">
              <a:spcBef>
                <a:spcPct val="0"/>
              </a:spcBef>
              <a:buFont typeface="Consolas" pitchFamily="49" charset="0"/>
              <a:buAutoNum type="arabicPeriod"/>
            </a:pPr>
            <a:r>
              <a:rPr lang="en-US" altLang="en-US" sz="2800" dirty="0" err="1"/>
              <a:t>Terhadap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berbagai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persoalan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kebijakan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publik</a:t>
            </a:r>
            <a:r>
              <a:rPr lang="en-US" altLang="en-US" sz="28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0584-332E-41A7-82A0-A587CC03132B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29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TERIMA KASIH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4000" b="1" dirty="0"/>
              <a:t>SEMOGA BERMANFAAT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6CFC-C2C6-403C-91B5-C1C1B26F4BFD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Bahan Ajar Mk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83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eathered" id="{EEC9B30E-2747-4D42-BCBE-A02BDEEEA114}" vid="{E2D42CFC-65DC-41E3-8961-A8E5A29913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311</TotalTime>
  <Words>613</Words>
  <Application>Microsoft Office PowerPoint</Application>
  <PresentationFormat>Custom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Feathered</vt:lpstr>
      <vt:lpstr>PENDAHULUAN</vt:lpstr>
      <vt:lpstr>PENGERTIAN PENDIDIKAN KEWARGANEGARAA</vt:lpstr>
      <vt:lpstr>PENGERTIAN (LANJUTAN)</vt:lpstr>
      <vt:lpstr>PENGERTIAN (LANJUTAN)</vt:lpstr>
      <vt:lpstr>TUJUAN KEWARGANEGARAAN</vt:lpstr>
      <vt:lpstr>TUJUAN (lanjutan) </vt:lpstr>
      <vt:lpstr>KOMPETENSI (CIVIC COMPETENCIES)</vt:lpstr>
      <vt:lpstr>Lanjutan (Kompetensi)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PANCASILA SEBAGAI PARADIGMA PEMBANGUNAN</dc:title>
  <dc:creator>AnisaAuliyana</dc:creator>
  <cp:lastModifiedBy>user</cp:lastModifiedBy>
  <cp:revision>21</cp:revision>
  <dcterms:created xsi:type="dcterms:W3CDTF">2016-12-01T02:02:04Z</dcterms:created>
  <dcterms:modified xsi:type="dcterms:W3CDTF">2017-03-01T00:10:57Z</dcterms:modified>
</cp:coreProperties>
</file>