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6" r:id="rId2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6" y="-108"/>
      </p:cViewPr>
      <p:guideLst>
        <p:guide orient="horz" pos="3156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F47C9B5-5150-492A-8A8A-051BD488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02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622E926-44C2-44B0-B106-8714E328A03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E37E647-0F64-4D6B-A79C-320F249E8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8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70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08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98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47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56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9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6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77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30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4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7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9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64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48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45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3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2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19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6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baseline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0" i="0" kern="1200" baseline="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err="1" smtClean="0">
                <a:latin typeface="Forte" pitchFamily="66" charset="0"/>
              </a:rPr>
              <a:t>Ukuran</a:t>
            </a:r>
            <a:r>
              <a:rPr lang="en-US" b="0" dirty="0" smtClean="0">
                <a:latin typeface="Forte" pitchFamily="66" charset="0"/>
              </a:rPr>
              <a:t> </a:t>
            </a:r>
            <a:r>
              <a:rPr lang="en-US" b="0" dirty="0" err="1" smtClean="0">
                <a:latin typeface="Forte" pitchFamily="66" charset="0"/>
              </a:rPr>
              <a:t>Pemusatan</a:t>
            </a:r>
            <a:r>
              <a:rPr lang="en-US" b="0" dirty="0" smtClean="0">
                <a:latin typeface="Forte" pitchFamily="66" charset="0"/>
              </a:rPr>
              <a:t> </a:t>
            </a:r>
            <a:br>
              <a:rPr lang="en-US" b="0" dirty="0" smtClean="0">
                <a:latin typeface="Forte" pitchFamily="66" charset="0"/>
              </a:rPr>
            </a:br>
            <a:r>
              <a:rPr lang="en-US" b="0" dirty="0" smtClean="0">
                <a:latin typeface="Forte" pitchFamily="66" charset="0"/>
              </a:rPr>
              <a:t>- Data Tunggal</a:t>
            </a:r>
            <a:endParaRPr lang="en-US" b="0" dirty="0"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3200" dirty="0" smtClean="0"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2,1,3,4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Data </a:t>
            </a:r>
            <a:r>
              <a:rPr lang="en-US" dirty="0" err="1" smtClean="0"/>
              <a:t>diurutkan</a:t>
            </a:r>
            <a:r>
              <a:rPr lang="en-US" dirty="0" smtClean="0"/>
              <a:t>  : 1,2,3,4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7775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Genap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044930"/>
              </p:ext>
            </p:extLst>
          </p:nvPr>
        </p:nvGraphicFramePr>
        <p:xfrm>
          <a:off x="3488531" y="4114800"/>
          <a:ext cx="216693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4" imgW="863280" imgH="393480" progId="Equation.3">
                  <p:embed/>
                </p:oleObj>
              </mc:Choice>
              <mc:Fallback>
                <p:oleObj name="Equation" r:id="rId4" imgW="863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31" y="4114800"/>
                        <a:ext cx="2166938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872479"/>
              </p:ext>
            </p:extLst>
          </p:nvPr>
        </p:nvGraphicFramePr>
        <p:xfrm>
          <a:off x="2590800" y="5334000"/>
          <a:ext cx="60150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6" imgW="2387520" imgH="228600" progId="Equation.3">
                  <p:embed/>
                </p:oleObj>
              </mc:Choice>
              <mc:Fallback>
                <p:oleObj name="Equation" r:id="rId6" imgW="23875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334000"/>
                        <a:ext cx="60150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Q)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929188" y="2974975"/>
          <a:ext cx="117951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4" imgW="469800" imgH="393480" progId="Equation.3">
                  <p:embed/>
                </p:oleObj>
              </mc:Choice>
              <mc:Fallback>
                <p:oleObj name="Equation" r:id="rId4" imgW="4698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2974975"/>
                        <a:ext cx="1179512" cy="9874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15,10,20,30,25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: 10,15,20,25,30</a:t>
            </a:r>
          </a:p>
          <a:p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=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953000" y="2971800"/>
          <a:ext cx="1909762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4" imgW="761760" imgH="393480" progId="Equation.3">
                  <p:embed/>
                </p:oleObj>
              </mc:Choice>
              <mc:Fallback>
                <p:oleObj name="Equation" r:id="rId4" imgW="761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1909762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590800" y="4149725"/>
          <a:ext cx="61055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6" imgW="2425680" imgH="228600" progId="Equation.3">
                  <p:embed/>
                </p:oleObj>
              </mc:Choice>
              <mc:Fallback>
                <p:oleObj name="Equation" r:id="rId6" imgW="24256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49725"/>
                        <a:ext cx="610552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</a:t>
            </a:r>
            <a:r>
              <a:rPr lang="en-US" dirty="0"/>
              <a:t>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9 (D</a:t>
            </a:r>
            <a:r>
              <a:rPr lang="en-US" baseline="-25000" dirty="0" smtClean="0"/>
              <a:t>1</a:t>
            </a:r>
            <a:r>
              <a:rPr lang="en-US" dirty="0" smtClean="0"/>
              <a:t>,D</a:t>
            </a:r>
            <a:r>
              <a:rPr lang="en-US" baseline="-25000" dirty="0" smtClean="0"/>
              <a:t>2</a:t>
            </a:r>
            <a:r>
              <a:rPr lang="en-US" dirty="0" smtClean="0"/>
              <a:t>,…,D</a:t>
            </a:r>
            <a:r>
              <a:rPr lang="en-US" baseline="-25000" dirty="0" smtClean="0"/>
              <a:t>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D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737100" y="2971800"/>
          <a:ext cx="1206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2971800"/>
                        <a:ext cx="12065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15,10,20,30,25,40,35,45,50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: 10,15,20,25,30,35,40,45,50</a:t>
            </a:r>
          </a:p>
          <a:p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D</a:t>
            </a:r>
            <a:r>
              <a:rPr lang="en-US" baseline="-25000" dirty="0" smtClean="0"/>
              <a:t>7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D</a:t>
            </a:r>
            <a:r>
              <a:rPr lang="en-US" baseline="-25000" dirty="0" smtClean="0"/>
              <a:t>7</a:t>
            </a:r>
            <a:r>
              <a:rPr lang="en-US" dirty="0" smtClean="0"/>
              <a:t> = 40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953000" y="2971800"/>
          <a:ext cx="33448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4" imgW="1333440" imgH="393480" progId="Equation.3">
                  <p:embed/>
                </p:oleObj>
              </mc:Choice>
              <mc:Fallback>
                <p:oleObj name="Equation" r:id="rId4" imgW="13334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33448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(P)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seratus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99 (P</a:t>
            </a:r>
            <a:r>
              <a:rPr lang="en-US" baseline="-25000" dirty="0" smtClean="0"/>
              <a:t>1</a:t>
            </a:r>
            <a:r>
              <a:rPr lang="en-US" dirty="0" smtClean="0"/>
              <a:t>,P</a:t>
            </a:r>
            <a:r>
              <a:rPr lang="en-US" baseline="-25000" dirty="0" smtClean="0"/>
              <a:t>2</a:t>
            </a:r>
            <a:r>
              <a:rPr lang="en-US" dirty="0" smtClean="0"/>
              <a:t>…P</a:t>
            </a:r>
            <a:r>
              <a:rPr lang="en-US" baseline="-25000" dirty="0" smtClean="0"/>
              <a:t>99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P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724400" y="2978150"/>
          <a:ext cx="1206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78150"/>
                        <a:ext cx="12065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dirty="0" smtClean="0"/>
              <a:t>Mean, Modus, Median, </a:t>
            </a:r>
            <a:r>
              <a:rPr lang="en-US" sz="2800" dirty="0" err="1" smtClean="0"/>
              <a:t>Kuartil</a:t>
            </a:r>
            <a:r>
              <a:rPr lang="en-US" sz="2800" dirty="0" smtClean="0"/>
              <a:t> </a:t>
            </a:r>
            <a:r>
              <a:rPr lang="en-US" sz="2800" dirty="0" smtClean="0"/>
              <a:t>3</a:t>
            </a:r>
            <a:r>
              <a:rPr lang="id-ID" sz="2800" dirty="0" smtClean="0"/>
              <a:t>,Desil 9,Persentil 53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06007"/>
              </p:ext>
            </p:extLst>
          </p:nvPr>
        </p:nvGraphicFramePr>
        <p:xfrm>
          <a:off x="685800" y="2743200"/>
          <a:ext cx="493776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3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/>
              <a:t>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Rata-rata (mean)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Modus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(median)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Kuartil</a:t>
            </a:r>
            <a:r>
              <a:rPr lang="en-US" dirty="0" smtClean="0"/>
              <a:t>,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6341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5224272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id-ID" sz="4500" dirty="0" smtClean="0"/>
                  <a:t>Data diurutkan :</a:t>
                </a:r>
              </a:p>
              <a:p>
                <a:pPr marL="109728" indent="0">
                  <a:buNone/>
                </a:pPr>
                <a:r>
                  <a:rPr lang="id-ID" sz="4500" dirty="0" smtClean="0"/>
                  <a:t>  10,11,12,15,16,19,20,20,25,31,32,34,40,41,42,44</a:t>
                </a:r>
              </a:p>
              <a:p>
                <a:pPr marL="109728" indent="0">
                  <a:buNone/>
                </a:pPr>
                <a:endParaRPr lang="id-ID" sz="4500" dirty="0" smtClean="0"/>
              </a:p>
              <a:p>
                <a:r>
                  <a:rPr lang="id-ID" sz="4500" dirty="0" smtClean="0"/>
                  <a:t>Mean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450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id-ID" sz="4500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id-ID" sz="4500" b="0" i="1" smtClean="0">
                                <a:latin typeface="Cambria Math"/>
                              </a:rPr>
                              <m:t>𝑋𝑖</m:t>
                            </m:r>
                          </m:e>
                        </m:nary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id-ID" sz="45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4500" b="0" i="1" smtClean="0">
                            <a:latin typeface="Cambria Math"/>
                          </a:rPr>
                          <m:t>412</m:t>
                        </m:r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id-ID" sz="4500" b="0" i="1" smtClean="0">
                        <a:latin typeface="Cambria Math"/>
                      </a:rPr>
                      <m:t>=25.75</m:t>
                    </m:r>
                  </m:oMath>
                </a14:m>
                <a:endParaRPr lang="id-ID" sz="4500" dirty="0" smtClean="0"/>
              </a:p>
              <a:p>
                <a:endParaRPr lang="id-ID" sz="4500" dirty="0"/>
              </a:p>
              <a:p>
                <a:r>
                  <a:rPr lang="id-ID" sz="4500" dirty="0" smtClean="0"/>
                  <a:t>Modus : 20</a:t>
                </a:r>
              </a:p>
              <a:p>
                <a:r>
                  <a:rPr lang="id-ID" sz="4500" dirty="0" smtClean="0"/>
                  <a:t>Median : </a:t>
                </a:r>
                <a14:m>
                  <m:oMath xmlns:m="http://schemas.openxmlformats.org/officeDocument/2006/math">
                    <m:r>
                      <a:rPr lang="id-ID" sz="4500" b="0" i="1" smtClean="0">
                        <a:latin typeface="Cambria Math"/>
                      </a:rPr>
                      <m:t>𝑘</m:t>
                    </m:r>
                    <m:r>
                      <a:rPr lang="id-ID" sz="4500" i="1" smtClean="0">
                        <a:latin typeface="Cambria Math"/>
                      </a:rPr>
                      <m:t>=</m:t>
                    </m:r>
                    <m:r>
                      <a:rPr lang="id-ID" sz="45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4500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id-ID" sz="45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45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id-ID" sz="4500" b="0" i="1" smtClean="0">
                        <a:latin typeface="Cambria Math"/>
                      </a:rPr>
                      <m:t>=8</m:t>
                    </m:r>
                  </m:oMath>
                </a14:m>
                <a:endParaRPr lang="id-ID" sz="4500" dirty="0" smtClean="0"/>
              </a:p>
              <a:p>
                <a:endParaRPr lang="id-ID" sz="4500" dirty="0"/>
              </a:p>
              <a:p>
                <a:r>
                  <a:rPr lang="id-ID" sz="4500" dirty="0" smtClean="0"/>
                  <a:t>Med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45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45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d-ID" sz="45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d-ID" sz="45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id-ID" sz="4500" b="0" i="1" smtClean="0">
                                <a:latin typeface="Cambria Math"/>
                              </a:rPr>
                              <m:t>8</m:t>
                            </m:r>
                          </m:sub>
                        </m:sSub>
                        <m:r>
                          <a:rPr lang="id-ID" sz="4500" b="0" i="1" smtClean="0">
                            <a:latin typeface="Cambria Math"/>
                          </a:rPr>
                          <m:t>+ </m:t>
                        </m:r>
                        <m:sSub>
                          <m:sSubPr>
                            <m:ctrlPr>
                              <a:rPr lang="id-ID" sz="45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d-ID" sz="45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id-ID" sz="4500" b="0" i="1" smtClean="0">
                                <a:latin typeface="Cambria Math"/>
                              </a:rPr>
                              <m:t>9</m:t>
                            </m:r>
                          </m:sub>
                        </m:sSub>
                      </m:e>
                    </m:d>
                    <m:r>
                      <a:rPr lang="id-ID" sz="4500" i="1" smtClean="0">
                        <a:latin typeface="Cambria Math"/>
                      </a:rPr>
                      <m:t>=</m:t>
                    </m:r>
                    <m:r>
                      <a:rPr lang="id-ID" sz="45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45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4500" b="0" i="1" smtClean="0">
                            <a:latin typeface="Cambria Math"/>
                          </a:rPr>
                          <m:t>20+25</m:t>
                        </m:r>
                      </m:e>
                    </m:d>
                    <m:r>
                      <a:rPr lang="id-ID" sz="4500" b="0" i="1" smtClean="0">
                        <a:latin typeface="Cambria Math"/>
                      </a:rPr>
                      <m:t>=22.5</m:t>
                    </m:r>
                  </m:oMath>
                </a14:m>
                <a:endParaRPr lang="id-ID" sz="4500" dirty="0" smtClean="0"/>
              </a:p>
              <a:p>
                <a:pPr marL="109728" indent="0">
                  <a:buNone/>
                </a:pPr>
                <a:endParaRPr lang="id-ID" sz="2800" dirty="0" smtClean="0"/>
              </a:p>
              <a:p>
                <a:pPr marL="109728" indent="0">
                  <a:buNone/>
                </a:pPr>
                <a:r>
                  <a:rPr lang="id-ID" sz="2800" dirty="0" smtClean="0"/>
                  <a:t>    </a:t>
                </a:r>
              </a:p>
              <a:p>
                <a:pPr marL="109728" indent="0">
                  <a:buNone/>
                </a:pPr>
                <a:r>
                  <a:rPr lang="id-ID" sz="2800" dirty="0" smtClean="0"/>
                  <a:t>	</a:t>
                </a:r>
              </a:p>
              <a:p>
                <a:endParaRPr lang="id-ID" sz="2800" dirty="0" smtClean="0"/>
              </a:p>
              <a:p>
                <a:pPr marL="109728" indent="0">
                  <a:buNone/>
                </a:pPr>
                <a:endParaRPr lang="id-ID" sz="2800" dirty="0" smtClean="0"/>
              </a:p>
              <a:p>
                <a:pPr marL="109728" indent="0">
                  <a:buNone/>
                </a:pPr>
                <a:r>
                  <a:rPr lang="id-ID" dirty="0" smtClean="0"/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5224272"/>
              </a:xfrm>
              <a:blipFill rotWithShape="1">
                <a:blip r:embed="rId2"/>
                <a:stretch>
                  <a:fillRect t="-221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Solusi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ata </a:t>
            </a:r>
            <a:r>
              <a:rPr lang="en-US" b="1" dirty="0" err="1" smtClean="0"/>
              <a:t>tunggal</a:t>
            </a:r>
            <a:r>
              <a:rPr lang="en-US" b="1" dirty="0" smtClean="0"/>
              <a:t> (data yang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berkelompok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ata yang </a:t>
            </a:r>
            <a:r>
              <a:rPr lang="en-US" b="1" dirty="0" err="1" smtClean="0"/>
              <a:t>berkelompok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5110"/>
            <a:ext cx="8229600" cy="4525963"/>
          </a:xfrm>
        </p:spPr>
        <p:txBody>
          <a:bodyPr/>
          <a:lstStyle/>
          <a:p>
            <a:r>
              <a:rPr lang="en-US" dirty="0" smtClean="0"/>
              <a:t>Rata-rata (</a:t>
            </a:r>
            <a:r>
              <a:rPr lang="en-US" i="1" dirty="0" smtClean="0"/>
              <a:t>mean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2,4,3,1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8809"/>
            <a:ext cx="8229600" cy="1143000"/>
          </a:xfrm>
        </p:spPr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506800"/>
              </p:ext>
            </p:extLst>
          </p:nvPr>
        </p:nvGraphicFramePr>
        <p:xfrm>
          <a:off x="4114800" y="2667000"/>
          <a:ext cx="152717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" imgW="609480" imgH="431640" progId="Equation.3">
                  <p:embed/>
                </p:oleObj>
              </mc:Choice>
              <mc:Fallback>
                <p:oleObj name="Equation" r:id="rId4" imgW="6094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667000"/>
                        <a:ext cx="1527175" cy="10810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300402"/>
              </p:ext>
            </p:extLst>
          </p:nvPr>
        </p:nvGraphicFramePr>
        <p:xfrm>
          <a:off x="838200" y="4724400"/>
          <a:ext cx="45180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6" imgW="1803240" imgH="431640" progId="Equation.3">
                  <p:embed/>
                </p:oleObj>
              </mc:Choice>
              <mc:Fallback>
                <p:oleObj name="Equation" r:id="rId6" imgW="18032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24400"/>
                        <a:ext cx="451802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9746"/>
            <a:ext cx="8458200" cy="4525963"/>
          </a:xfrm>
        </p:spPr>
        <p:txBody>
          <a:bodyPr/>
          <a:lstStyle/>
          <a:p>
            <a:r>
              <a:rPr lang="en-US" dirty="0" smtClean="0"/>
              <a:t>Modus (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3,3,1,2,3,4,4,3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Modus = 3 (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3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Modus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(median)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tengah-tengah</a:t>
            </a:r>
            <a:r>
              <a:rPr lang="en-US" dirty="0" smtClean="0"/>
              <a:t>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Deretan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median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Median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 (k)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Ganjil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874253"/>
              </p:ext>
            </p:extLst>
          </p:nvPr>
        </p:nvGraphicFramePr>
        <p:xfrm>
          <a:off x="4800600" y="3124200"/>
          <a:ext cx="14351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" imgW="571320" imgH="393480" progId="Equation.3">
                  <p:embed/>
                </p:oleObj>
              </mc:Choice>
              <mc:Fallback>
                <p:oleObj name="Equation" r:id="rId4" imgW="571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124200"/>
                        <a:ext cx="1435100" cy="9890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301884"/>
              </p:ext>
            </p:extLst>
          </p:nvPr>
        </p:nvGraphicFramePr>
        <p:xfrm>
          <a:off x="2667000" y="4876800"/>
          <a:ext cx="8048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6" imgW="266400" imgH="228600" progId="Equation.3">
                  <p:embed/>
                </p:oleObj>
              </mc:Choice>
              <mc:Fallback>
                <p:oleObj name="Equation" r:id="rId6" imgW="2664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876800"/>
                        <a:ext cx="804863" cy="6905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2,1,3,4,5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Data </a:t>
            </a:r>
            <a:r>
              <a:rPr lang="en-US" dirty="0" err="1" smtClean="0"/>
              <a:t>diurutkan</a:t>
            </a:r>
            <a:r>
              <a:rPr lang="en-US" dirty="0" smtClean="0"/>
              <a:t>  : 1,2,3,4,5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9284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Ganjil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418053"/>
              </p:ext>
            </p:extLst>
          </p:nvPr>
        </p:nvGraphicFramePr>
        <p:xfrm>
          <a:off x="3505200" y="3581400"/>
          <a:ext cx="3052763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4" imgW="1218960" imgH="393480" progId="Equation.3">
                  <p:embed/>
                </p:oleObj>
              </mc:Choice>
              <mc:Fallback>
                <p:oleObj name="Equation" r:id="rId4" imgW="12189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81400"/>
                        <a:ext cx="3052763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499934"/>
              </p:ext>
            </p:extLst>
          </p:nvPr>
        </p:nvGraphicFramePr>
        <p:xfrm>
          <a:off x="2743200" y="4800600"/>
          <a:ext cx="29162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6" imgW="1155600" imgH="228600" progId="Equation.3">
                  <p:embed/>
                </p:oleObj>
              </mc:Choice>
              <mc:Fallback>
                <p:oleObj name="Equation" r:id="rId6" imgW="11556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00600"/>
                        <a:ext cx="291623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 (k) :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798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Genap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045220"/>
              </p:ext>
            </p:extLst>
          </p:nvPr>
        </p:nvGraphicFramePr>
        <p:xfrm>
          <a:off x="4800600" y="2895600"/>
          <a:ext cx="960438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" imgW="380880" imgH="393480" progId="Equation.3">
                  <p:embed/>
                </p:oleObj>
              </mc:Choice>
              <mc:Fallback>
                <p:oleObj name="Equation" r:id="rId4" imgW="380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895600"/>
                        <a:ext cx="960438" cy="9921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910029"/>
              </p:ext>
            </p:extLst>
          </p:nvPr>
        </p:nvGraphicFramePr>
        <p:xfrm>
          <a:off x="2590800" y="4648200"/>
          <a:ext cx="170021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6" imgW="672840" imgH="228600" progId="Equation.3">
                  <p:embed/>
                </p:oleObj>
              </mc:Choice>
              <mc:Fallback>
                <p:oleObj name="Equation" r:id="rId6" imgW="6728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648200"/>
                        <a:ext cx="1700213" cy="5778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3">
      <a:majorFont>
        <a:latin typeface="Berlin Sans FB"/>
        <a:ea typeface=""/>
        <a:cs typeface=""/>
      </a:majorFont>
      <a:minorFont>
        <a:latin typeface="Tw Cen M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4733</TotalTime>
  <Words>427</Words>
  <Application>Microsoft Office PowerPoint</Application>
  <PresentationFormat>On-screen Show (4:3)</PresentationFormat>
  <Paragraphs>162</Paragraphs>
  <Slides>21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Concourse</vt:lpstr>
      <vt:lpstr>Equation</vt:lpstr>
      <vt:lpstr>Ukuran Pemusatan  - Data Tunggal</vt:lpstr>
      <vt:lpstr>Definisi Ukuran Pemusatan </vt:lpstr>
      <vt:lpstr>Data Ukuran Pemusatan</vt:lpstr>
      <vt:lpstr>Ukuran Pemusatan Data tunggal</vt:lpstr>
      <vt:lpstr>Modus</vt:lpstr>
      <vt:lpstr>Median (1)</vt:lpstr>
      <vt:lpstr>Median Data Ganjil (1)</vt:lpstr>
      <vt:lpstr>Median Data Ganjil (2)</vt:lpstr>
      <vt:lpstr>Median Data Genap (1)</vt:lpstr>
      <vt:lpstr>Median Data Genap (2)</vt:lpstr>
      <vt:lpstr>Kuartil (1)</vt:lpstr>
      <vt:lpstr>Kuartil (2)</vt:lpstr>
      <vt:lpstr>Kuartil (3)</vt:lpstr>
      <vt:lpstr>Desil (1)</vt:lpstr>
      <vt:lpstr>Desil (2)</vt:lpstr>
      <vt:lpstr>Desil (3)</vt:lpstr>
      <vt:lpstr>Persentil (1)</vt:lpstr>
      <vt:lpstr>Persentil (2)</vt:lpstr>
      <vt:lpstr> Latihan Soal</vt:lpstr>
      <vt:lpstr>PowerPoint Presentation</vt:lpstr>
      <vt:lpstr>Solusi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Pemusatan</dc:title>
  <dc:creator>Teknik Industri</dc:creator>
  <cp:lastModifiedBy>ismail - [2010]</cp:lastModifiedBy>
  <cp:revision>40</cp:revision>
  <dcterms:created xsi:type="dcterms:W3CDTF">2011-10-24T01:10:40Z</dcterms:created>
  <dcterms:modified xsi:type="dcterms:W3CDTF">2014-03-19T04:11:14Z</dcterms:modified>
</cp:coreProperties>
</file>