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72" r:id="rId8"/>
    <p:sldId id="273" r:id="rId9"/>
    <p:sldId id="274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val>
            <c:numRef>
              <c:f>Sheet1!$F$6:$F$15</c:f>
              <c:numCache>
                <c:formatCode>General</c:formatCode>
                <c:ptCount val="10"/>
                <c:pt idx="0">
                  <c:v>5</c:v>
                </c:pt>
                <c:pt idx="1">
                  <c:v>3</c:v>
                </c:pt>
                <c:pt idx="2">
                  <c:v>8</c:v>
                </c:pt>
                <c:pt idx="3">
                  <c:v>9</c:v>
                </c:pt>
                <c:pt idx="4">
                  <c:v>12</c:v>
                </c:pt>
                <c:pt idx="5">
                  <c:v>6</c:v>
                </c:pt>
                <c:pt idx="6">
                  <c:v>8</c:v>
                </c:pt>
                <c:pt idx="7">
                  <c:v>9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2574848"/>
        <c:axId val="72576384"/>
      </c:barChart>
      <c:catAx>
        <c:axId val="72574848"/>
        <c:scaling>
          <c:orientation val="minMax"/>
        </c:scaling>
        <c:delete val="0"/>
        <c:axPos val="b"/>
        <c:majorTickMark val="out"/>
        <c:minorTickMark val="none"/>
        <c:tickLblPos val="nextTo"/>
        <c:crossAx val="72576384"/>
        <c:crosses val="autoZero"/>
        <c:auto val="1"/>
        <c:lblAlgn val="ctr"/>
        <c:lblOffset val="100"/>
        <c:noMultiLvlLbl val="0"/>
      </c:catAx>
      <c:valAx>
        <c:axId val="72576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574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val>
            <c:numRef>
              <c:f>Sheet1!$F$26:$F$29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13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/>
      <c:overlay val="0"/>
      <c:txPr>
        <a:bodyPr/>
        <a:lstStyle/>
        <a:p>
          <a:pPr rtl="0">
            <a:defRPr/>
          </a:pPr>
          <a:endParaRPr lang="id-ID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8C93346-8657-4DCF-80C4-89F7387DDA4F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C93346-8657-4DCF-80C4-89F7387DDA4F}" type="datetimeFigureOut">
              <a:rPr lang="en-US" smtClean="0"/>
              <a:pPr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59A7089-00A3-425A-9023-25818122B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PENGANTAR  STATISTIKA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Data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Data </a:t>
            </a:r>
            <a:r>
              <a:rPr lang="en-US" dirty="0" err="1" smtClean="0"/>
              <a:t>kuantitatif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Data </a:t>
            </a:r>
            <a:r>
              <a:rPr lang="en-US" dirty="0" err="1" smtClean="0"/>
              <a:t>kualitatif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sumbernya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Data </a:t>
            </a:r>
            <a:r>
              <a:rPr lang="en-US" dirty="0" err="1" smtClean="0"/>
              <a:t>eksternal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Data internal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Data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memperolehnya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 - Data primer</a:t>
            </a:r>
          </a:p>
          <a:p>
            <a:pPr>
              <a:buNone/>
            </a:pPr>
            <a:r>
              <a:rPr lang="en-US" dirty="0" smtClean="0"/>
              <a:t>	- Data </a:t>
            </a:r>
            <a:r>
              <a:rPr lang="en-US" dirty="0" err="1" smtClean="0"/>
              <a:t>sekunder</a:t>
            </a:r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pengumpulannya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 Data </a:t>
            </a:r>
            <a:r>
              <a:rPr lang="en-US" i="1" dirty="0" smtClean="0"/>
              <a:t>cross section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dirty="0" smtClean="0"/>
              <a:t>- Data time series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Data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 smtClean="0"/>
          </a:p>
          <a:p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Data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Sensus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Sampling</a:t>
            </a:r>
          </a:p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Wawancara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Kuesioner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Pengolahan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manual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software :</a:t>
            </a:r>
          </a:p>
          <a:p>
            <a:pPr>
              <a:buNone/>
            </a:pPr>
            <a:r>
              <a:rPr lang="en-US" dirty="0" smtClean="0"/>
              <a:t>	- SPSS</a:t>
            </a:r>
          </a:p>
          <a:p>
            <a:pPr>
              <a:buNone/>
            </a:pPr>
            <a:r>
              <a:rPr lang="en-US" dirty="0" smtClean="0"/>
              <a:t>	- Win Qs</a:t>
            </a:r>
          </a:p>
          <a:p>
            <a:pPr>
              <a:buNone/>
            </a:pPr>
            <a:r>
              <a:rPr lang="en-US" dirty="0" smtClean="0"/>
              <a:t>	- Stat Fit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Data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id-ID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orang </a:t>
            </a:r>
            <a:r>
              <a:rPr lang="en-US" dirty="0" err="1" smtClean="0"/>
              <a:t>tertarik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membacanya</a:t>
            </a:r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Data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Hari</a:t>
            </a:r>
            <a:r>
              <a:rPr lang="en-US" dirty="0" smtClean="0"/>
              <a:t> 1 = 5 unit                      </a:t>
            </a:r>
            <a:r>
              <a:rPr lang="en-US" dirty="0" err="1" smtClean="0"/>
              <a:t>Hari</a:t>
            </a:r>
            <a:r>
              <a:rPr lang="en-US" dirty="0" smtClean="0"/>
              <a:t> 6 = 6 unit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Hari</a:t>
            </a:r>
            <a:r>
              <a:rPr lang="en-US" dirty="0" smtClean="0"/>
              <a:t> 2 = 3 unit		       </a:t>
            </a:r>
            <a:r>
              <a:rPr lang="en-US" dirty="0" err="1" smtClean="0"/>
              <a:t>Hari</a:t>
            </a:r>
            <a:r>
              <a:rPr lang="en-US" dirty="0" smtClean="0"/>
              <a:t> 7 = 8 unit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Hari</a:t>
            </a:r>
            <a:r>
              <a:rPr lang="en-US" dirty="0" smtClean="0"/>
              <a:t> 3 = 8 unit                     </a:t>
            </a:r>
            <a:r>
              <a:rPr lang="en-US" dirty="0" err="1" smtClean="0"/>
              <a:t>Hari</a:t>
            </a:r>
            <a:r>
              <a:rPr lang="en-US" dirty="0" smtClean="0"/>
              <a:t> 8 = 9 unit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Hari</a:t>
            </a:r>
            <a:r>
              <a:rPr lang="en-US" dirty="0" smtClean="0"/>
              <a:t> 4 = 9 unit                    </a:t>
            </a:r>
            <a:r>
              <a:rPr lang="en-US" dirty="0" err="1" smtClean="0"/>
              <a:t>Hari</a:t>
            </a:r>
            <a:r>
              <a:rPr lang="en-US" dirty="0" smtClean="0"/>
              <a:t> 9 = 5 unit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Hari</a:t>
            </a:r>
            <a:r>
              <a:rPr lang="en-US" dirty="0" smtClean="0"/>
              <a:t> 5 = 12 unit                  </a:t>
            </a:r>
            <a:r>
              <a:rPr lang="en-US" dirty="0" err="1" smtClean="0"/>
              <a:t>Hari</a:t>
            </a:r>
            <a:r>
              <a:rPr lang="en-US" dirty="0" smtClean="0"/>
              <a:t> 10 = 4 unit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Data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2057400"/>
          <a:ext cx="6629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Data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Kasus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Dari 30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diwawancara</a:t>
            </a:r>
            <a:r>
              <a:rPr lang="en-US" dirty="0" smtClean="0"/>
              <a:t>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10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, 15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, 13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suka</a:t>
            </a:r>
            <a:r>
              <a:rPr lang="en-US" dirty="0" smtClean="0"/>
              <a:t> </a:t>
            </a:r>
            <a:r>
              <a:rPr lang="en-US" dirty="0" err="1" smtClean="0"/>
              <a:t>fisika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Penyajian</a:t>
            </a:r>
            <a:r>
              <a:rPr lang="en-US" dirty="0" smtClean="0"/>
              <a:t> Data 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1371600" y="1981200"/>
          <a:ext cx="69342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yang </a:t>
            </a:r>
            <a:r>
              <a:rPr lang="en-US" dirty="0" err="1" smtClean="0"/>
              <a:t>mengartikan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identik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endParaRPr lang="en-US" dirty="0" smtClean="0"/>
          </a:p>
          <a:p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Penarikan Kesimpulan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id-ID" dirty="0" smtClean="0"/>
              <a:t>Kriteria kesimpulan :</a:t>
            </a:r>
          </a:p>
          <a:p>
            <a:pPr marL="582930" indent="-514350">
              <a:buFont typeface="+mj-lt"/>
              <a:buAutoNum type="arabicPeriod"/>
            </a:pPr>
            <a:r>
              <a:rPr lang="id-ID" dirty="0" smtClean="0"/>
              <a:t>Menjawab tujuan penelitian</a:t>
            </a:r>
          </a:p>
          <a:p>
            <a:pPr marL="582930" indent="-514350">
              <a:buFont typeface="+mj-lt"/>
              <a:buAutoNum type="arabicPeriod"/>
            </a:pPr>
            <a:r>
              <a:rPr lang="id-ID" dirty="0" smtClean="0"/>
              <a:t>Hanya bisa dibuat setelah pengolahan dan analisis data selesai</a:t>
            </a:r>
          </a:p>
          <a:p>
            <a:pPr marL="582930" indent="-514350">
              <a:buFont typeface="+mj-lt"/>
              <a:buAutoNum type="arabicPeriod"/>
            </a:pPr>
            <a:r>
              <a:rPr lang="id-ID" dirty="0" smtClean="0"/>
              <a:t>Tidak berisi teori yang sudah ada sebelumnya</a:t>
            </a:r>
          </a:p>
          <a:p>
            <a:pPr marL="6858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75808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data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non </a:t>
            </a:r>
            <a:r>
              <a:rPr lang="en-US" dirty="0" err="1" smtClean="0"/>
              <a:t>bilangan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diagram</a:t>
            </a:r>
          </a:p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data, </a:t>
            </a:r>
            <a:r>
              <a:rPr lang="en-US" dirty="0" err="1" smtClean="0"/>
              <a:t>pengolahan</a:t>
            </a:r>
            <a:r>
              <a:rPr lang="en-US" dirty="0" smtClean="0"/>
              <a:t> data, </a:t>
            </a:r>
            <a:r>
              <a:rPr lang="en-US" dirty="0" err="1" smtClean="0"/>
              <a:t>penganalisaan</a:t>
            </a:r>
            <a:r>
              <a:rPr lang="en-US" dirty="0" smtClean="0"/>
              <a:t> data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penarikan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PENDAHULUAN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66800" y="1981200"/>
            <a:ext cx="2667000" cy="1524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err="1">
                <a:solidFill>
                  <a:srgbClr val="0070C0"/>
                </a:solidFill>
              </a:rPr>
              <a:t>Populasi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" name="Bent Arrow 4"/>
          <p:cNvSpPr/>
          <p:nvPr/>
        </p:nvSpPr>
        <p:spPr>
          <a:xfrm rot="5400000">
            <a:off x="4191000" y="2133600"/>
            <a:ext cx="1143000" cy="1905000"/>
          </a:xfrm>
          <a:prstGeom prst="ben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057400" y="3581400"/>
            <a:ext cx="762000" cy="914400"/>
          </a:xfrm>
          <a:prstGeom prst="down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47800" y="4648200"/>
            <a:ext cx="20574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Parameter</a:t>
            </a:r>
          </a:p>
        </p:txBody>
      </p:sp>
      <p:sp>
        <p:nvSpPr>
          <p:cNvPr id="8" name="Oval 7"/>
          <p:cNvSpPr/>
          <p:nvPr/>
        </p:nvSpPr>
        <p:spPr>
          <a:xfrm>
            <a:off x="4343400" y="3733800"/>
            <a:ext cx="2286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>
                <a:solidFill>
                  <a:srgbClr val="0070C0"/>
                </a:solidFill>
              </a:rPr>
              <a:t>Sampel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 rot="10800000">
            <a:off x="5257800" y="4648200"/>
            <a:ext cx="457200" cy="762000"/>
          </a:xfrm>
          <a:prstGeom prst="up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24400" y="5486400"/>
            <a:ext cx="1752600" cy="457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/>
              <a:t>Statistik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Objektif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endParaRPr lang="en-US" dirty="0" smtClean="0"/>
          </a:p>
          <a:p>
            <a:r>
              <a:rPr lang="en-US" dirty="0" err="1" smtClean="0"/>
              <a:t>Representatif</a:t>
            </a:r>
            <a:r>
              <a:rPr lang="en-US" dirty="0" smtClean="0"/>
              <a:t>, </a:t>
            </a:r>
            <a:r>
              <a:rPr lang="en-US" dirty="0" err="1" smtClean="0"/>
              <a:t>artinya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diamati</a:t>
            </a:r>
            <a:endParaRPr lang="en-US" dirty="0" smtClean="0"/>
          </a:p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(standard error)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bakunya</a:t>
            </a:r>
            <a:r>
              <a:rPr lang="en-US" dirty="0" smtClean="0"/>
              <a:t> </a:t>
            </a:r>
            <a:r>
              <a:rPr lang="en-US" smtClean="0"/>
              <a:t>kecil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Inferensi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Menggambarkan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menganalisis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diberikan</a:t>
            </a:r>
            <a:r>
              <a:rPr lang="en-US" sz="3200" dirty="0" smtClean="0"/>
              <a:t> </a:t>
            </a:r>
            <a:r>
              <a:rPr lang="en-US" sz="3200" b="1" dirty="0" err="1" smtClean="0"/>
              <a:t>tanpa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penarikan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kesimpulan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mengenai</a:t>
            </a:r>
            <a:r>
              <a:rPr lang="en-US" sz="3200" dirty="0" smtClean="0"/>
              <a:t> </a:t>
            </a:r>
            <a:r>
              <a:rPr lang="en-US" sz="3200" dirty="0" err="1" smtClean="0"/>
              <a:t>kelompok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Inferensi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Penerapan</a:t>
            </a:r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en-US" sz="3200" dirty="0" err="1" smtClean="0"/>
              <a:t>statistik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menaksir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/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menguji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karakteristik</a:t>
            </a:r>
            <a:r>
              <a:rPr lang="en-US" sz="3200" dirty="0" smtClean="0"/>
              <a:t> </a:t>
            </a:r>
            <a:r>
              <a:rPr lang="en-US" sz="3200" dirty="0" err="1" smtClean="0"/>
              <a:t>populasi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dihipotesiskan</a:t>
            </a:r>
            <a:r>
              <a:rPr lang="en-US" sz="3200" dirty="0" smtClean="0"/>
              <a:t> </a:t>
            </a:r>
            <a:r>
              <a:rPr lang="en-US" sz="3200" dirty="0" err="1" smtClean="0"/>
              <a:t>berdasarkan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sampel</a:t>
            </a:r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>
                <a:latin typeface="Tahoma" pitchFamily="34" charset="0"/>
              </a:rPr>
              <a:t>Data </a:t>
            </a:r>
            <a:r>
              <a:rPr lang="en-US" dirty="0" err="1" smtClean="0">
                <a:latin typeface="Tahoma" pitchFamily="34" charset="0"/>
              </a:rPr>
              <a:t>tentang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penjualan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mobil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merek</a:t>
            </a:r>
            <a:r>
              <a:rPr lang="en-US" dirty="0" smtClean="0">
                <a:latin typeface="Tahoma" pitchFamily="34" charset="0"/>
              </a:rPr>
              <a:t> ‘XYZ’ </a:t>
            </a:r>
            <a:r>
              <a:rPr lang="en-US" dirty="0" err="1" smtClean="0">
                <a:latin typeface="Tahoma" pitchFamily="34" charset="0"/>
              </a:rPr>
              <a:t>perbulan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suatu</a:t>
            </a:r>
            <a:r>
              <a:rPr lang="en-US" dirty="0" smtClean="0">
                <a:latin typeface="Tahoma" pitchFamily="34" charset="0"/>
              </a:rPr>
              <a:t> show room </a:t>
            </a:r>
            <a:r>
              <a:rPr lang="en-US" dirty="0" err="1" smtClean="0">
                <a:latin typeface="Tahoma" pitchFamily="34" charset="0"/>
              </a:rPr>
              <a:t>mobil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</a:rPr>
              <a:t> Bandung </a:t>
            </a:r>
            <a:r>
              <a:rPr lang="en-US" dirty="0" err="1" smtClean="0">
                <a:latin typeface="Tahoma" pitchFamily="34" charset="0"/>
              </a:rPr>
              <a:t>selama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</a:rPr>
              <a:t> 2012. Dari data </a:t>
            </a:r>
            <a:r>
              <a:rPr lang="en-US" dirty="0" err="1" smtClean="0">
                <a:latin typeface="Tahoma" pitchFamily="34" charset="0"/>
              </a:rPr>
              <a:t>tersebut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pertama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akan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dilakukan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</a:rPr>
              <a:t>deskripsi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terhadap</a:t>
            </a:r>
            <a:r>
              <a:rPr lang="en-US" dirty="0" smtClean="0">
                <a:latin typeface="Tahoma" pitchFamily="34" charset="0"/>
              </a:rPr>
              <a:t> data </a:t>
            </a:r>
            <a:r>
              <a:rPr lang="en-US" dirty="0" err="1" smtClean="0">
                <a:latin typeface="Tahoma" pitchFamily="34" charset="0"/>
              </a:rPr>
              <a:t>spt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menghitung</a:t>
            </a:r>
            <a:r>
              <a:rPr lang="en-US" dirty="0" smtClean="0">
                <a:latin typeface="Tahoma" pitchFamily="34" charset="0"/>
              </a:rPr>
              <a:t> rata-rata </a:t>
            </a:r>
            <a:r>
              <a:rPr lang="en-US" dirty="0" err="1" smtClean="0">
                <a:latin typeface="Tahoma" pitchFamily="34" charset="0"/>
              </a:rPr>
              <a:t>penjualan</a:t>
            </a:r>
            <a:r>
              <a:rPr lang="en-US" dirty="0" smtClean="0">
                <a:latin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</a:rPr>
              <a:t>berapa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deviasinya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dll</a:t>
            </a:r>
            <a:endParaRPr lang="en-US" dirty="0" smtClean="0">
              <a:latin typeface="Tahoma" pitchFamily="34" charset="0"/>
            </a:endParaRPr>
          </a:p>
          <a:p>
            <a:pPr>
              <a:buNone/>
              <a:defRPr/>
            </a:pPr>
            <a:endParaRPr lang="en-US" dirty="0" smtClean="0">
              <a:latin typeface="Tahoma" pitchFamily="34" charset="0"/>
            </a:endParaRPr>
          </a:p>
          <a:p>
            <a:pPr>
              <a:defRPr/>
            </a:pPr>
            <a:r>
              <a:rPr lang="en-US" dirty="0" err="1" smtClean="0">
                <a:latin typeface="Tahoma" pitchFamily="34" charset="0"/>
              </a:rPr>
              <a:t>Kemudian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baru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dilakukan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berbagai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</a:rPr>
              <a:t>inferensi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terhadap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hasil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deskripsi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spt</a:t>
            </a:r>
            <a:r>
              <a:rPr lang="en-US" dirty="0" smtClean="0">
                <a:latin typeface="Tahoma" pitchFamily="34" charset="0"/>
              </a:rPr>
              <a:t> : </a:t>
            </a:r>
            <a:r>
              <a:rPr lang="en-US" dirty="0" err="1" smtClean="0">
                <a:latin typeface="Tahoma" pitchFamily="34" charset="0"/>
              </a:rPr>
              <a:t>perkiraan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penjualan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mobil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tsb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bulan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Januari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berikut</a:t>
            </a:r>
            <a:r>
              <a:rPr lang="en-US" dirty="0" smtClean="0">
                <a:latin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</a:rPr>
              <a:t>perkiraan</a:t>
            </a:r>
            <a:r>
              <a:rPr lang="en-US" dirty="0" smtClean="0">
                <a:latin typeface="Tahoma" pitchFamily="34" charset="0"/>
              </a:rPr>
              <a:t> rata-rata </a:t>
            </a:r>
            <a:r>
              <a:rPr lang="en-US" dirty="0" err="1" smtClean="0">
                <a:latin typeface="Tahoma" pitchFamily="34" charset="0"/>
              </a:rPr>
              <a:t>penjualan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mobil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tsb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</a:rPr>
              <a:t>seluruh</a:t>
            </a:r>
            <a:r>
              <a:rPr lang="en-US" dirty="0" smtClean="0">
                <a:latin typeface="Tahoma" pitchFamily="34" charset="0"/>
              </a:rPr>
              <a:t> Indonesia.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380</TotalTime>
  <Words>398</Words>
  <Application>Microsoft Office PowerPoint</Application>
  <PresentationFormat>On-screen Show (4:3)</PresentationFormat>
  <Paragraphs>86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Metro</vt:lpstr>
      <vt:lpstr>PowerPoint Presentation</vt:lpstr>
      <vt:lpstr>PENDAHULUAN (1)</vt:lpstr>
      <vt:lpstr>PENDAHULUAN (2)</vt:lpstr>
      <vt:lpstr>PENDAHULUAN (3)</vt:lpstr>
      <vt:lpstr>Karakteristik Sampel(1)</vt:lpstr>
      <vt:lpstr>Statistika menurut fungsi</vt:lpstr>
      <vt:lpstr>Statistika Deskriptif</vt:lpstr>
      <vt:lpstr>Statistika Inferensi</vt:lpstr>
      <vt:lpstr>Contoh :</vt:lpstr>
      <vt:lpstr>Jenis Data (1)</vt:lpstr>
      <vt:lpstr>Jenis Data (2)</vt:lpstr>
      <vt:lpstr>Pengumpulan Data (1)</vt:lpstr>
      <vt:lpstr>Pengumpulan Data (2)</vt:lpstr>
      <vt:lpstr>Pengolahan Data</vt:lpstr>
      <vt:lpstr>Penyajian Data (1)</vt:lpstr>
      <vt:lpstr>Penyajian Data (2)</vt:lpstr>
      <vt:lpstr>Penyajian Data (3)</vt:lpstr>
      <vt:lpstr>Penyajian Data (4)</vt:lpstr>
      <vt:lpstr>Penyajian Data (5)</vt:lpstr>
      <vt:lpstr>Penarikan Kesimpulan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Teknik Industri</dc:creator>
  <cp:lastModifiedBy>ismail - [2010]</cp:lastModifiedBy>
  <cp:revision>8</cp:revision>
  <dcterms:created xsi:type="dcterms:W3CDTF">2012-03-06T02:21:33Z</dcterms:created>
  <dcterms:modified xsi:type="dcterms:W3CDTF">2016-03-07T01:59:01Z</dcterms:modified>
</cp:coreProperties>
</file>