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5"/>
  </p:notesMasterIdLst>
  <p:sldIdLst>
    <p:sldId id="256" r:id="rId2"/>
    <p:sldId id="331" r:id="rId3"/>
    <p:sldId id="332" r:id="rId4"/>
    <p:sldId id="325" r:id="rId5"/>
    <p:sldId id="326" r:id="rId6"/>
    <p:sldId id="290" r:id="rId7"/>
    <p:sldId id="292" r:id="rId8"/>
    <p:sldId id="333" r:id="rId9"/>
    <p:sldId id="297" r:id="rId10"/>
    <p:sldId id="299" r:id="rId11"/>
    <p:sldId id="298" r:id="rId12"/>
    <p:sldId id="301" r:id="rId13"/>
    <p:sldId id="278" r:id="rId14"/>
    <p:sldId id="302" r:id="rId15"/>
    <p:sldId id="303" r:id="rId16"/>
    <p:sldId id="305" r:id="rId17"/>
    <p:sldId id="306" r:id="rId18"/>
    <p:sldId id="307" r:id="rId19"/>
    <p:sldId id="309" r:id="rId20"/>
    <p:sldId id="310" r:id="rId21"/>
    <p:sldId id="313" r:id="rId22"/>
    <p:sldId id="315" r:id="rId23"/>
    <p:sldId id="316" r:id="rId24"/>
    <p:sldId id="317" r:id="rId25"/>
    <p:sldId id="318" r:id="rId26"/>
    <p:sldId id="319" r:id="rId27"/>
    <p:sldId id="321" r:id="rId28"/>
    <p:sldId id="327" r:id="rId29"/>
    <p:sldId id="328" r:id="rId30"/>
    <p:sldId id="275" r:id="rId31"/>
    <p:sldId id="279" r:id="rId32"/>
    <p:sldId id="269" r:id="rId33"/>
    <p:sldId id="323" r:id="rId3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9" autoAdjust="0"/>
    <p:restoredTop sz="94660"/>
  </p:normalViewPr>
  <p:slideViewPr>
    <p:cSldViewPr>
      <p:cViewPr varScale="1">
        <p:scale>
          <a:sx n="81" d="100"/>
          <a:sy n="81" d="100"/>
        </p:scale>
        <p:origin x="1188"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E44DF-888A-405A-898B-559D27611B58}" type="datetimeFigureOut">
              <a:rPr lang="id-ID" smtClean="0"/>
              <a:t>04/03/2017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912995-F2CA-4C83-A386-C680E572073D}" type="slidenum">
              <a:rPr lang="id-ID" smtClean="0"/>
              <a:t>‹#›</a:t>
            </a:fld>
            <a:endParaRPr lang="id-ID"/>
          </a:p>
        </p:txBody>
      </p:sp>
    </p:spTree>
    <p:extLst>
      <p:ext uri="{BB962C8B-B14F-4D97-AF65-F5344CB8AC3E}">
        <p14:creationId xmlns:p14="http://schemas.microsoft.com/office/powerpoint/2010/main" val="126224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CC3300"/>
                </a:solidFill>
                <a:latin typeface="Tahoma" panose="020B0604030504040204" pitchFamily="34" charset="0"/>
                <a:cs typeface="Arial" panose="020B0604020202020204" pitchFamily="34" charset="0"/>
              </a:defRPr>
            </a:lvl1pPr>
            <a:lvl2pPr marL="742950" indent="-285750" eaLnBrk="0" hangingPunct="0">
              <a:defRPr sz="2800" b="1">
                <a:solidFill>
                  <a:srgbClr val="CC3300"/>
                </a:solidFill>
                <a:latin typeface="Tahoma" panose="020B0604030504040204" pitchFamily="34" charset="0"/>
                <a:cs typeface="Arial" panose="020B0604020202020204" pitchFamily="34" charset="0"/>
              </a:defRPr>
            </a:lvl2pPr>
            <a:lvl3pPr marL="1143000" indent="-228600" eaLnBrk="0" hangingPunct="0">
              <a:defRPr sz="2800" b="1">
                <a:solidFill>
                  <a:srgbClr val="CC3300"/>
                </a:solidFill>
                <a:latin typeface="Tahoma" panose="020B0604030504040204" pitchFamily="34" charset="0"/>
                <a:cs typeface="Arial" panose="020B0604020202020204" pitchFamily="34" charset="0"/>
              </a:defRPr>
            </a:lvl3pPr>
            <a:lvl4pPr marL="1600200" indent="-228600" eaLnBrk="0" hangingPunct="0">
              <a:defRPr sz="2800" b="1">
                <a:solidFill>
                  <a:srgbClr val="CC3300"/>
                </a:solidFill>
                <a:latin typeface="Tahoma" panose="020B0604030504040204" pitchFamily="34" charset="0"/>
                <a:cs typeface="Arial" panose="020B0604020202020204" pitchFamily="34" charset="0"/>
              </a:defRPr>
            </a:lvl4pPr>
            <a:lvl5pPr marL="2057400" indent="-228600" eaLnBrk="0" hangingPunct="0">
              <a:defRPr sz="2800" b="1">
                <a:solidFill>
                  <a:srgbClr val="CC33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9pPr>
          </a:lstStyle>
          <a:p>
            <a:fld id="{E2914AE9-E489-45AC-9FFB-637CD9922BFD}" type="slidenum">
              <a:rPr lang="en-US" sz="1200" b="0">
                <a:solidFill>
                  <a:schemeClr val="tx1"/>
                </a:solidFill>
                <a:latin typeface="Times New Roman" panose="02020603050405020304" pitchFamily="18" charset="0"/>
              </a:rPr>
              <a:pPr/>
              <a:t>6</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17582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CC3300"/>
                </a:solidFill>
                <a:latin typeface="Tahoma" panose="020B0604030504040204" pitchFamily="34" charset="0"/>
                <a:cs typeface="Arial" panose="020B0604020202020204" pitchFamily="34" charset="0"/>
              </a:defRPr>
            </a:lvl1pPr>
            <a:lvl2pPr marL="742950" indent="-285750" eaLnBrk="0" hangingPunct="0">
              <a:defRPr sz="2800" b="1">
                <a:solidFill>
                  <a:srgbClr val="CC3300"/>
                </a:solidFill>
                <a:latin typeface="Tahoma" panose="020B0604030504040204" pitchFamily="34" charset="0"/>
                <a:cs typeface="Arial" panose="020B0604020202020204" pitchFamily="34" charset="0"/>
              </a:defRPr>
            </a:lvl2pPr>
            <a:lvl3pPr marL="1143000" indent="-228600" eaLnBrk="0" hangingPunct="0">
              <a:defRPr sz="2800" b="1">
                <a:solidFill>
                  <a:srgbClr val="CC3300"/>
                </a:solidFill>
                <a:latin typeface="Tahoma" panose="020B0604030504040204" pitchFamily="34" charset="0"/>
                <a:cs typeface="Arial" panose="020B0604020202020204" pitchFamily="34" charset="0"/>
              </a:defRPr>
            </a:lvl3pPr>
            <a:lvl4pPr marL="1600200" indent="-228600" eaLnBrk="0" hangingPunct="0">
              <a:defRPr sz="2800" b="1">
                <a:solidFill>
                  <a:srgbClr val="CC3300"/>
                </a:solidFill>
                <a:latin typeface="Tahoma" panose="020B0604030504040204" pitchFamily="34" charset="0"/>
                <a:cs typeface="Arial" panose="020B0604020202020204" pitchFamily="34" charset="0"/>
              </a:defRPr>
            </a:lvl4pPr>
            <a:lvl5pPr marL="2057400" indent="-228600" eaLnBrk="0" hangingPunct="0">
              <a:defRPr sz="2800" b="1">
                <a:solidFill>
                  <a:srgbClr val="CC33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9pPr>
          </a:lstStyle>
          <a:p>
            <a:fld id="{E66B8237-EA9A-4379-90A5-43674B2E6CF8}" type="slidenum">
              <a:rPr lang="en-US" sz="1200" b="0">
                <a:solidFill>
                  <a:schemeClr val="tx1"/>
                </a:solidFill>
                <a:latin typeface="Times New Roman" panose="02020603050405020304" pitchFamily="18" charset="0"/>
              </a:rPr>
              <a:pPr/>
              <a:t>16</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04431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CC3300"/>
                </a:solidFill>
                <a:latin typeface="Tahoma" panose="020B0604030504040204" pitchFamily="34" charset="0"/>
                <a:cs typeface="Arial" panose="020B0604020202020204" pitchFamily="34" charset="0"/>
              </a:defRPr>
            </a:lvl1pPr>
            <a:lvl2pPr marL="742950" indent="-285750" eaLnBrk="0" hangingPunct="0">
              <a:defRPr sz="2800" b="1">
                <a:solidFill>
                  <a:srgbClr val="CC3300"/>
                </a:solidFill>
                <a:latin typeface="Tahoma" panose="020B0604030504040204" pitchFamily="34" charset="0"/>
                <a:cs typeface="Arial" panose="020B0604020202020204" pitchFamily="34" charset="0"/>
              </a:defRPr>
            </a:lvl2pPr>
            <a:lvl3pPr marL="1143000" indent="-228600" eaLnBrk="0" hangingPunct="0">
              <a:defRPr sz="2800" b="1">
                <a:solidFill>
                  <a:srgbClr val="CC3300"/>
                </a:solidFill>
                <a:latin typeface="Tahoma" panose="020B0604030504040204" pitchFamily="34" charset="0"/>
                <a:cs typeface="Arial" panose="020B0604020202020204" pitchFamily="34" charset="0"/>
              </a:defRPr>
            </a:lvl3pPr>
            <a:lvl4pPr marL="1600200" indent="-228600" eaLnBrk="0" hangingPunct="0">
              <a:defRPr sz="2800" b="1">
                <a:solidFill>
                  <a:srgbClr val="CC3300"/>
                </a:solidFill>
                <a:latin typeface="Tahoma" panose="020B0604030504040204" pitchFamily="34" charset="0"/>
                <a:cs typeface="Arial" panose="020B0604020202020204" pitchFamily="34" charset="0"/>
              </a:defRPr>
            </a:lvl4pPr>
            <a:lvl5pPr marL="2057400" indent="-228600" eaLnBrk="0" hangingPunct="0">
              <a:defRPr sz="2800" b="1">
                <a:solidFill>
                  <a:srgbClr val="CC33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9pPr>
          </a:lstStyle>
          <a:p>
            <a:fld id="{ADFA9F59-F538-4F40-A045-13F15B5E8416}" type="slidenum">
              <a:rPr lang="en-US" sz="1200" b="0">
                <a:solidFill>
                  <a:schemeClr val="tx1"/>
                </a:solidFill>
                <a:latin typeface="Times New Roman" panose="02020603050405020304" pitchFamily="18" charset="0"/>
              </a:rPr>
              <a:pPr/>
              <a:t>17</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5609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CC3300"/>
                </a:solidFill>
                <a:latin typeface="Tahoma" panose="020B0604030504040204" pitchFamily="34" charset="0"/>
                <a:cs typeface="Arial" panose="020B0604020202020204" pitchFamily="34" charset="0"/>
              </a:defRPr>
            </a:lvl1pPr>
            <a:lvl2pPr marL="742950" indent="-285750" eaLnBrk="0" hangingPunct="0">
              <a:defRPr sz="2800" b="1">
                <a:solidFill>
                  <a:srgbClr val="CC3300"/>
                </a:solidFill>
                <a:latin typeface="Tahoma" panose="020B0604030504040204" pitchFamily="34" charset="0"/>
                <a:cs typeface="Arial" panose="020B0604020202020204" pitchFamily="34" charset="0"/>
              </a:defRPr>
            </a:lvl2pPr>
            <a:lvl3pPr marL="1143000" indent="-228600" eaLnBrk="0" hangingPunct="0">
              <a:defRPr sz="2800" b="1">
                <a:solidFill>
                  <a:srgbClr val="CC3300"/>
                </a:solidFill>
                <a:latin typeface="Tahoma" panose="020B0604030504040204" pitchFamily="34" charset="0"/>
                <a:cs typeface="Arial" panose="020B0604020202020204" pitchFamily="34" charset="0"/>
              </a:defRPr>
            </a:lvl3pPr>
            <a:lvl4pPr marL="1600200" indent="-228600" eaLnBrk="0" hangingPunct="0">
              <a:defRPr sz="2800" b="1">
                <a:solidFill>
                  <a:srgbClr val="CC3300"/>
                </a:solidFill>
                <a:latin typeface="Tahoma" panose="020B0604030504040204" pitchFamily="34" charset="0"/>
                <a:cs typeface="Arial" panose="020B0604020202020204" pitchFamily="34" charset="0"/>
              </a:defRPr>
            </a:lvl4pPr>
            <a:lvl5pPr marL="2057400" indent="-228600" eaLnBrk="0" hangingPunct="0">
              <a:defRPr sz="2800" b="1">
                <a:solidFill>
                  <a:srgbClr val="CC33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9pPr>
          </a:lstStyle>
          <a:p>
            <a:fld id="{EB1E4CB3-C640-40AB-A474-970D29AEBB33}" type="slidenum">
              <a:rPr lang="en-US" sz="1200" b="0">
                <a:solidFill>
                  <a:schemeClr val="tx1"/>
                </a:solidFill>
                <a:latin typeface="Times New Roman" panose="02020603050405020304" pitchFamily="18" charset="0"/>
              </a:rPr>
              <a:pPr/>
              <a:t>18</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26750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CC3300"/>
                </a:solidFill>
                <a:latin typeface="Tahoma" panose="020B0604030504040204" pitchFamily="34" charset="0"/>
                <a:cs typeface="Arial" panose="020B0604020202020204" pitchFamily="34" charset="0"/>
              </a:defRPr>
            </a:lvl1pPr>
            <a:lvl2pPr marL="742950" indent="-285750" eaLnBrk="0" hangingPunct="0">
              <a:defRPr sz="2800" b="1">
                <a:solidFill>
                  <a:srgbClr val="CC3300"/>
                </a:solidFill>
                <a:latin typeface="Tahoma" panose="020B0604030504040204" pitchFamily="34" charset="0"/>
                <a:cs typeface="Arial" panose="020B0604020202020204" pitchFamily="34" charset="0"/>
              </a:defRPr>
            </a:lvl2pPr>
            <a:lvl3pPr marL="1143000" indent="-228600" eaLnBrk="0" hangingPunct="0">
              <a:defRPr sz="2800" b="1">
                <a:solidFill>
                  <a:srgbClr val="CC3300"/>
                </a:solidFill>
                <a:latin typeface="Tahoma" panose="020B0604030504040204" pitchFamily="34" charset="0"/>
                <a:cs typeface="Arial" panose="020B0604020202020204" pitchFamily="34" charset="0"/>
              </a:defRPr>
            </a:lvl3pPr>
            <a:lvl4pPr marL="1600200" indent="-228600" eaLnBrk="0" hangingPunct="0">
              <a:defRPr sz="2800" b="1">
                <a:solidFill>
                  <a:srgbClr val="CC3300"/>
                </a:solidFill>
                <a:latin typeface="Tahoma" panose="020B0604030504040204" pitchFamily="34" charset="0"/>
                <a:cs typeface="Arial" panose="020B0604020202020204" pitchFamily="34" charset="0"/>
              </a:defRPr>
            </a:lvl4pPr>
            <a:lvl5pPr marL="2057400" indent="-228600" eaLnBrk="0" hangingPunct="0">
              <a:defRPr sz="2800" b="1">
                <a:solidFill>
                  <a:srgbClr val="CC33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9pPr>
          </a:lstStyle>
          <a:p>
            <a:fld id="{B39E66A4-993C-4B8E-966B-2FA51EBD0E67}" type="slidenum">
              <a:rPr lang="en-US" sz="1200" b="0">
                <a:solidFill>
                  <a:schemeClr val="tx1"/>
                </a:solidFill>
                <a:latin typeface="Times New Roman" panose="02020603050405020304" pitchFamily="18" charset="0"/>
              </a:rPr>
              <a:pPr/>
              <a:t>19</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052364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CC3300"/>
                </a:solidFill>
                <a:latin typeface="Tahoma" panose="020B0604030504040204" pitchFamily="34" charset="0"/>
                <a:cs typeface="Arial" panose="020B0604020202020204" pitchFamily="34" charset="0"/>
              </a:defRPr>
            </a:lvl1pPr>
            <a:lvl2pPr marL="742950" indent="-285750" eaLnBrk="0" hangingPunct="0">
              <a:defRPr sz="2800" b="1">
                <a:solidFill>
                  <a:srgbClr val="CC3300"/>
                </a:solidFill>
                <a:latin typeface="Tahoma" panose="020B0604030504040204" pitchFamily="34" charset="0"/>
                <a:cs typeface="Arial" panose="020B0604020202020204" pitchFamily="34" charset="0"/>
              </a:defRPr>
            </a:lvl2pPr>
            <a:lvl3pPr marL="1143000" indent="-228600" eaLnBrk="0" hangingPunct="0">
              <a:defRPr sz="2800" b="1">
                <a:solidFill>
                  <a:srgbClr val="CC3300"/>
                </a:solidFill>
                <a:latin typeface="Tahoma" panose="020B0604030504040204" pitchFamily="34" charset="0"/>
                <a:cs typeface="Arial" panose="020B0604020202020204" pitchFamily="34" charset="0"/>
              </a:defRPr>
            </a:lvl3pPr>
            <a:lvl4pPr marL="1600200" indent="-228600" eaLnBrk="0" hangingPunct="0">
              <a:defRPr sz="2800" b="1">
                <a:solidFill>
                  <a:srgbClr val="CC3300"/>
                </a:solidFill>
                <a:latin typeface="Tahoma" panose="020B0604030504040204" pitchFamily="34" charset="0"/>
                <a:cs typeface="Arial" panose="020B0604020202020204" pitchFamily="34" charset="0"/>
              </a:defRPr>
            </a:lvl4pPr>
            <a:lvl5pPr marL="2057400" indent="-228600" eaLnBrk="0" hangingPunct="0">
              <a:defRPr sz="2800" b="1">
                <a:solidFill>
                  <a:srgbClr val="CC33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9pPr>
          </a:lstStyle>
          <a:p>
            <a:fld id="{C6C85D22-53C8-480E-9D1D-03E7920FD0EB}" type="slidenum">
              <a:rPr lang="en-US" sz="1200" b="0">
                <a:solidFill>
                  <a:schemeClr val="tx1"/>
                </a:solidFill>
                <a:latin typeface="Times New Roman" panose="02020603050405020304" pitchFamily="18" charset="0"/>
              </a:rPr>
              <a:pPr/>
              <a:t>20</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1305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CC3300"/>
                </a:solidFill>
                <a:latin typeface="Tahoma" panose="020B0604030504040204" pitchFamily="34" charset="0"/>
                <a:cs typeface="Arial" panose="020B0604020202020204" pitchFamily="34" charset="0"/>
              </a:defRPr>
            </a:lvl1pPr>
            <a:lvl2pPr marL="742950" indent="-285750" eaLnBrk="0" hangingPunct="0">
              <a:defRPr sz="2800" b="1">
                <a:solidFill>
                  <a:srgbClr val="CC3300"/>
                </a:solidFill>
                <a:latin typeface="Tahoma" panose="020B0604030504040204" pitchFamily="34" charset="0"/>
                <a:cs typeface="Arial" panose="020B0604020202020204" pitchFamily="34" charset="0"/>
              </a:defRPr>
            </a:lvl2pPr>
            <a:lvl3pPr marL="1143000" indent="-228600" eaLnBrk="0" hangingPunct="0">
              <a:defRPr sz="2800" b="1">
                <a:solidFill>
                  <a:srgbClr val="CC3300"/>
                </a:solidFill>
                <a:latin typeface="Tahoma" panose="020B0604030504040204" pitchFamily="34" charset="0"/>
                <a:cs typeface="Arial" panose="020B0604020202020204" pitchFamily="34" charset="0"/>
              </a:defRPr>
            </a:lvl3pPr>
            <a:lvl4pPr marL="1600200" indent="-228600" eaLnBrk="0" hangingPunct="0">
              <a:defRPr sz="2800" b="1">
                <a:solidFill>
                  <a:srgbClr val="CC3300"/>
                </a:solidFill>
                <a:latin typeface="Tahoma" panose="020B0604030504040204" pitchFamily="34" charset="0"/>
                <a:cs typeface="Arial" panose="020B0604020202020204" pitchFamily="34" charset="0"/>
              </a:defRPr>
            </a:lvl4pPr>
            <a:lvl5pPr marL="2057400" indent="-228600" eaLnBrk="0" hangingPunct="0">
              <a:defRPr sz="2800" b="1">
                <a:solidFill>
                  <a:srgbClr val="CC33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9pPr>
          </a:lstStyle>
          <a:p>
            <a:fld id="{8D75F77A-28D3-4150-AF38-D34C2FC1FD0A}" type="slidenum">
              <a:rPr lang="en-US" sz="1200" b="0">
                <a:solidFill>
                  <a:schemeClr val="tx1"/>
                </a:solidFill>
                <a:latin typeface="Times New Roman" panose="02020603050405020304" pitchFamily="18" charset="0"/>
              </a:rPr>
              <a:pPr/>
              <a:t>7</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5067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Mengapa</a:t>
            </a:r>
            <a:r>
              <a:rPr lang="en-US" baseline="0" dirty="0" smtClean="0"/>
              <a:t> </a:t>
            </a:r>
            <a:r>
              <a:rPr lang="en-US" baseline="0" dirty="0" err="1" smtClean="0"/>
              <a:t>Anda</a:t>
            </a:r>
            <a:r>
              <a:rPr lang="en-US" baseline="0" dirty="0" smtClean="0"/>
              <a:t> </a:t>
            </a:r>
            <a:r>
              <a:rPr lang="en-US" baseline="0" dirty="0" err="1" smtClean="0"/>
              <a:t>Perlu</a:t>
            </a:r>
            <a:r>
              <a:rPr lang="en-US" baseline="0" dirty="0" smtClean="0"/>
              <a:t> BI ??</a:t>
            </a:r>
            <a:endParaRPr lang="en-US" dirty="0"/>
          </a:p>
        </p:txBody>
      </p:sp>
      <p:sp>
        <p:nvSpPr>
          <p:cNvPr id="4" name="Slide Number Placeholder 3"/>
          <p:cNvSpPr>
            <a:spLocks noGrp="1"/>
          </p:cNvSpPr>
          <p:nvPr>
            <p:ph type="sldNum" sz="quarter" idx="10"/>
          </p:nvPr>
        </p:nvSpPr>
        <p:spPr/>
        <p:txBody>
          <a:bodyPr/>
          <a:lstStyle/>
          <a:p>
            <a:fld id="{0A912995-F2CA-4C83-A386-C680E572073D}" type="slidenum">
              <a:rPr lang="id-ID" smtClean="0"/>
              <a:t>8</a:t>
            </a:fld>
            <a:endParaRPr lang="id-ID"/>
          </a:p>
        </p:txBody>
      </p:sp>
    </p:spTree>
    <p:extLst>
      <p:ext uri="{BB962C8B-B14F-4D97-AF65-F5344CB8AC3E}">
        <p14:creationId xmlns:p14="http://schemas.microsoft.com/office/powerpoint/2010/main" val="298172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CC3300"/>
                </a:solidFill>
                <a:latin typeface="Tahoma" panose="020B0604030504040204" pitchFamily="34" charset="0"/>
                <a:cs typeface="Arial" panose="020B0604020202020204" pitchFamily="34" charset="0"/>
              </a:defRPr>
            </a:lvl1pPr>
            <a:lvl2pPr marL="742950" indent="-285750" eaLnBrk="0" hangingPunct="0">
              <a:defRPr sz="2800" b="1">
                <a:solidFill>
                  <a:srgbClr val="CC3300"/>
                </a:solidFill>
                <a:latin typeface="Tahoma" panose="020B0604030504040204" pitchFamily="34" charset="0"/>
                <a:cs typeface="Arial" panose="020B0604020202020204" pitchFamily="34" charset="0"/>
              </a:defRPr>
            </a:lvl2pPr>
            <a:lvl3pPr marL="1143000" indent="-228600" eaLnBrk="0" hangingPunct="0">
              <a:defRPr sz="2800" b="1">
                <a:solidFill>
                  <a:srgbClr val="CC3300"/>
                </a:solidFill>
                <a:latin typeface="Tahoma" panose="020B0604030504040204" pitchFamily="34" charset="0"/>
                <a:cs typeface="Arial" panose="020B0604020202020204" pitchFamily="34" charset="0"/>
              </a:defRPr>
            </a:lvl3pPr>
            <a:lvl4pPr marL="1600200" indent="-228600" eaLnBrk="0" hangingPunct="0">
              <a:defRPr sz="2800" b="1">
                <a:solidFill>
                  <a:srgbClr val="CC3300"/>
                </a:solidFill>
                <a:latin typeface="Tahoma" panose="020B0604030504040204" pitchFamily="34" charset="0"/>
                <a:cs typeface="Arial" panose="020B0604020202020204" pitchFamily="34" charset="0"/>
              </a:defRPr>
            </a:lvl4pPr>
            <a:lvl5pPr marL="2057400" indent="-228600" eaLnBrk="0" hangingPunct="0">
              <a:defRPr sz="2800" b="1">
                <a:solidFill>
                  <a:srgbClr val="CC33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9pPr>
          </a:lstStyle>
          <a:p>
            <a:fld id="{825C8F2F-BDCD-48AD-8FBB-3CA558D0752C}" type="slidenum">
              <a:rPr lang="en-US" sz="1200" b="0">
                <a:solidFill>
                  <a:schemeClr val="tx1"/>
                </a:solidFill>
                <a:latin typeface="Times New Roman" panose="02020603050405020304" pitchFamily="18" charset="0"/>
              </a:rPr>
              <a:pPr/>
              <a:t>9</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0134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CC3300"/>
                </a:solidFill>
                <a:latin typeface="Tahoma" panose="020B0604030504040204" pitchFamily="34" charset="0"/>
                <a:cs typeface="Arial" panose="020B0604020202020204" pitchFamily="34" charset="0"/>
              </a:defRPr>
            </a:lvl1pPr>
            <a:lvl2pPr marL="742950" indent="-285750" eaLnBrk="0" hangingPunct="0">
              <a:defRPr sz="2800" b="1">
                <a:solidFill>
                  <a:srgbClr val="CC3300"/>
                </a:solidFill>
                <a:latin typeface="Tahoma" panose="020B0604030504040204" pitchFamily="34" charset="0"/>
                <a:cs typeface="Arial" panose="020B0604020202020204" pitchFamily="34" charset="0"/>
              </a:defRPr>
            </a:lvl2pPr>
            <a:lvl3pPr marL="1143000" indent="-228600" eaLnBrk="0" hangingPunct="0">
              <a:defRPr sz="2800" b="1">
                <a:solidFill>
                  <a:srgbClr val="CC3300"/>
                </a:solidFill>
                <a:latin typeface="Tahoma" panose="020B0604030504040204" pitchFamily="34" charset="0"/>
                <a:cs typeface="Arial" panose="020B0604020202020204" pitchFamily="34" charset="0"/>
              </a:defRPr>
            </a:lvl3pPr>
            <a:lvl4pPr marL="1600200" indent="-228600" eaLnBrk="0" hangingPunct="0">
              <a:defRPr sz="2800" b="1">
                <a:solidFill>
                  <a:srgbClr val="CC3300"/>
                </a:solidFill>
                <a:latin typeface="Tahoma" panose="020B0604030504040204" pitchFamily="34" charset="0"/>
                <a:cs typeface="Arial" panose="020B0604020202020204" pitchFamily="34" charset="0"/>
              </a:defRPr>
            </a:lvl4pPr>
            <a:lvl5pPr marL="2057400" indent="-228600" eaLnBrk="0" hangingPunct="0">
              <a:defRPr sz="2800" b="1">
                <a:solidFill>
                  <a:srgbClr val="CC33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9pPr>
          </a:lstStyle>
          <a:p>
            <a:fld id="{DDE924E8-317B-464A-B799-6F053471690B}" type="slidenum">
              <a:rPr lang="en-US" sz="1200" b="0">
                <a:solidFill>
                  <a:schemeClr val="tx1"/>
                </a:solidFill>
                <a:latin typeface="Times New Roman" panose="02020603050405020304" pitchFamily="18" charset="0"/>
              </a:rPr>
              <a:pPr/>
              <a:t>10</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3746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CC3300"/>
                </a:solidFill>
                <a:latin typeface="Tahoma" panose="020B0604030504040204" pitchFamily="34" charset="0"/>
                <a:cs typeface="Arial" panose="020B0604020202020204" pitchFamily="34" charset="0"/>
              </a:defRPr>
            </a:lvl1pPr>
            <a:lvl2pPr marL="742950" indent="-285750" eaLnBrk="0" hangingPunct="0">
              <a:defRPr sz="2800" b="1">
                <a:solidFill>
                  <a:srgbClr val="CC3300"/>
                </a:solidFill>
                <a:latin typeface="Tahoma" panose="020B0604030504040204" pitchFamily="34" charset="0"/>
                <a:cs typeface="Arial" panose="020B0604020202020204" pitchFamily="34" charset="0"/>
              </a:defRPr>
            </a:lvl2pPr>
            <a:lvl3pPr marL="1143000" indent="-228600" eaLnBrk="0" hangingPunct="0">
              <a:defRPr sz="2800" b="1">
                <a:solidFill>
                  <a:srgbClr val="CC3300"/>
                </a:solidFill>
                <a:latin typeface="Tahoma" panose="020B0604030504040204" pitchFamily="34" charset="0"/>
                <a:cs typeface="Arial" panose="020B0604020202020204" pitchFamily="34" charset="0"/>
              </a:defRPr>
            </a:lvl3pPr>
            <a:lvl4pPr marL="1600200" indent="-228600" eaLnBrk="0" hangingPunct="0">
              <a:defRPr sz="2800" b="1">
                <a:solidFill>
                  <a:srgbClr val="CC3300"/>
                </a:solidFill>
                <a:latin typeface="Tahoma" panose="020B0604030504040204" pitchFamily="34" charset="0"/>
                <a:cs typeface="Arial" panose="020B0604020202020204" pitchFamily="34" charset="0"/>
              </a:defRPr>
            </a:lvl4pPr>
            <a:lvl5pPr marL="2057400" indent="-228600" eaLnBrk="0" hangingPunct="0">
              <a:defRPr sz="2800" b="1">
                <a:solidFill>
                  <a:srgbClr val="CC33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9pPr>
          </a:lstStyle>
          <a:p>
            <a:fld id="{93094D20-8A51-4287-8B9C-858DE4147760}" type="slidenum">
              <a:rPr lang="en-US" sz="1200" b="0">
                <a:solidFill>
                  <a:schemeClr val="tx1"/>
                </a:solidFill>
                <a:latin typeface="Times New Roman" panose="02020603050405020304" pitchFamily="18" charset="0"/>
              </a:rPr>
              <a:pPr/>
              <a:t>11</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0239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CC3300"/>
                </a:solidFill>
                <a:latin typeface="Tahoma" panose="020B0604030504040204" pitchFamily="34" charset="0"/>
                <a:cs typeface="Arial" panose="020B0604020202020204" pitchFamily="34" charset="0"/>
              </a:defRPr>
            </a:lvl1pPr>
            <a:lvl2pPr marL="742950" indent="-285750" eaLnBrk="0" hangingPunct="0">
              <a:defRPr sz="2800" b="1">
                <a:solidFill>
                  <a:srgbClr val="CC3300"/>
                </a:solidFill>
                <a:latin typeface="Tahoma" panose="020B0604030504040204" pitchFamily="34" charset="0"/>
                <a:cs typeface="Arial" panose="020B0604020202020204" pitchFamily="34" charset="0"/>
              </a:defRPr>
            </a:lvl2pPr>
            <a:lvl3pPr marL="1143000" indent="-228600" eaLnBrk="0" hangingPunct="0">
              <a:defRPr sz="2800" b="1">
                <a:solidFill>
                  <a:srgbClr val="CC3300"/>
                </a:solidFill>
                <a:latin typeface="Tahoma" panose="020B0604030504040204" pitchFamily="34" charset="0"/>
                <a:cs typeface="Arial" panose="020B0604020202020204" pitchFamily="34" charset="0"/>
              </a:defRPr>
            </a:lvl3pPr>
            <a:lvl4pPr marL="1600200" indent="-228600" eaLnBrk="0" hangingPunct="0">
              <a:defRPr sz="2800" b="1">
                <a:solidFill>
                  <a:srgbClr val="CC3300"/>
                </a:solidFill>
                <a:latin typeface="Tahoma" panose="020B0604030504040204" pitchFamily="34" charset="0"/>
                <a:cs typeface="Arial" panose="020B0604020202020204" pitchFamily="34" charset="0"/>
              </a:defRPr>
            </a:lvl4pPr>
            <a:lvl5pPr marL="2057400" indent="-228600" eaLnBrk="0" hangingPunct="0">
              <a:defRPr sz="2800" b="1">
                <a:solidFill>
                  <a:srgbClr val="CC33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9pPr>
          </a:lstStyle>
          <a:p>
            <a:fld id="{6EAA0B08-3A91-4620-8AD3-DBD72446B073}" type="slidenum">
              <a:rPr lang="en-US" sz="1200" b="0">
                <a:solidFill>
                  <a:schemeClr val="tx1"/>
                </a:solidFill>
                <a:latin typeface="Times New Roman" panose="02020603050405020304" pitchFamily="18" charset="0"/>
              </a:rPr>
              <a:pPr/>
              <a:t>12</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6374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CC3300"/>
                </a:solidFill>
                <a:latin typeface="Tahoma" panose="020B0604030504040204" pitchFamily="34" charset="0"/>
                <a:cs typeface="Arial" panose="020B0604020202020204" pitchFamily="34" charset="0"/>
              </a:defRPr>
            </a:lvl1pPr>
            <a:lvl2pPr marL="742950" indent="-285750" eaLnBrk="0" hangingPunct="0">
              <a:defRPr sz="2800" b="1">
                <a:solidFill>
                  <a:srgbClr val="CC3300"/>
                </a:solidFill>
                <a:latin typeface="Tahoma" panose="020B0604030504040204" pitchFamily="34" charset="0"/>
                <a:cs typeface="Arial" panose="020B0604020202020204" pitchFamily="34" charset="0"/>
              </a:defRPr>
            </a:lvl2pPr>
            <a:lvl3pPr marL="1143000" indent="-228600" eaLnBrk="0" hangingPunct="0">
              <a:defRPr sz="2800" b="1">
                <a:solidFill>
                  <a:srgbClr val="CC3300"/>
                </a:solidFill>
                <a:latin typeface="Tahoma" panose="020B0604030504040204" pitchFamily="34" charset="0"/>
                <a:cs typeface="Arial" panose="020B0604020202020204" pitchFamily="34" charset="0"/>
              </a:defRPr>
            </a:lvl3pPr>
            <a:lvl4pPr marL="1600200" indent="-228600" eaLnBrk="0" hangingPunct="0">
              <a:defRPr sz="2800" b="1">
                <a:solidFill>
                  <a:srgbClr val="CC3300"/>
                </a:solidFill>
                <a:latin typeface="Tahoma" panose="020B0604030504040204" pitchFamily="34" charset="0"/>
                <a:cs typeface="Arial" panose="020B0604020202020204" pitchFamily="34" charset="0"/>
              </a:defRPr>
            </a:lvl4pPr>
            <a:lvl5pPr marL="2057400" indent="-228600" eaLnBrk="0" hangingPunct="0">
              <a:defRPr sz="2800" b="1">
                <a:solidFill>
                  <a:srgbClr val="CC33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9pPr>
          </a:lstStyle>
          <a:p>
            <a:fld id="{FE14C266-398F-420F-BC0C-843F9BCFAE0F}" type="slidenum">
              <a:rPr lang="en-US" sz="1200" b="0">
                <a:solidFill>
                  <a:schemeClr val="tx1"/>
                </a:solidFill>
                <a:latin typeface="Times New Roman" panose="02020603050405020304" pitchFamily="18" charset="0"/>
              </a:rPr>
              <a:pPr/>
              <a:t>14</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22190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CC3300"/>
                </a:solidFill>
                <a:latin typeface="Tahoma" panose="020B0604030504040204" pitchFamily="34" charset="0"/>
                <a:cs typeface="Arial" panose="020B0604020202020204" pitchFamily="34" charset="0"/>
              </a:defRPr>
            </a:lvl1pPr>
            <a:lvl2pPr marL="742950" indent="-285750" eaLnBrk="0" hangingPunct="0">
              <a:defRPr sz="2800" b="1">
                <a:solidFill>
                  <a:srgbClr val="CC3300"/>
                </a:solidFill>
                <a:latin typeface="Tahoma" panose="020B0604030504040204" pitchFamily="34" charset="0"/>
                <a:cs typeface="Arial" panose="020B0604020202020204" pitchFamily="34" charset="0"/>
              </a:defRPr>
            </a:lvl2pPr>
            <a:lvl3pPr marL="1143000" indent="-228600" eaLnBrk="0" hangingPunct="0">
              <a:defRPr sz="2800" b="1">
                <a:solidFill>
                  <a:srgbClr val="CC3300"/>
                </a:solidFill>
                <a:latin typeface="Tahoma" panose="020B0604030504040204" pitchFamily="34" charset="0"/>
                <a:cs typeface="Arial" panose="020B0604020202020204" pitchFamily="34" charset="0"/>
              </a:defRPr>
            </a:lvl3pPr>
            <a:lvl4pPr marL="1600200" indent="-228600" eaLnBrk="0" hangingPunct="0">
              <a:defRPr sz="2800" b="1">
                <a:solidFill>
                  <a:srgbClr val="CC3300"/>
                </a:solidFill>
                <a:latin typeface="Tahoma" panose="020B0604030504040204" pitchFamily="34" charset="0"/>
                <a:cs typeface="Arial" panose="020B0604020202020204" pitchFamily="34" charset="0"/>
              </a:defRPr>
            </a:lvl4pPr>
            <a:lvl5pPr marL="2057400" indent="-228600" eaLnBrk="0" hangingPunct="0">
              <a:defRPr sz="2800" b="1">
                <a:solidFill>
                  <a:srgbClr val="CC3300"/>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b="1">
                <a:solidFill>
                  <a:srgbClr val="CC3300"/>
                </a:solidFill>
                <a:latin typeface="Tahoma" panose="020B0604030504040204" pitchFamily="34" charset="0"/>
                <a:cs typeface="Arial" panose="020B0604020202020204" pitchFamily="34" charset="0"/>
              </a:defRPr>
            </a:lvl9pPr>
          </a:lstStyle>
          <a:p>
            <a:fld id="{5597375A-9E17-4A1B-8C70-2863D3F0A90C}" type="slidenum">
              <a:rPr lang="en-US" sz="1200" b="0">
                <a:solidFill>
                  <a:schemeClr val="tx1"/>
                </a:solidFill>
                <a:latin typeface="Times New Roman" panose="02020603050405020304" pitchFamily="18" charset="0"/>
              </a:rPr>
              <a:pPr/>
              <a:t>15</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0107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id-ID"/>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248691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id-ID"/>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325825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id-ID"/>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CCB61F2-95F3-4149-A2C7-BA74893248E5}" type="slidenum">
              <a:rPr lang="id-ID" smtClean="0"/>
              <a:t>‹#›</a:t>
            </a:fld>
            <a:endParaRPr lang="id-ID"/>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52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id-ID"/>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437041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id-ID"/>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CCB61F2-95F3-4149-A2C7-BA74893248E5}" type="slidenum">
              <a:rPr lang="id-ID" smtClean="0"/>
              <a:t>‹#›</a:t>
            </a:fld>
            <a:endParaRPr lang="id-ID"/>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153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id-ID"/>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2408869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id-ID"/>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2687188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id-ID"/>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320041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0617" y="188640"/>
            <a:ext cx="7341711" cy="128089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47664" y="1556792"/>
            <a:ext cx="7344815"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reeform 11"/>
          <p:cNvSpPr/>
          <p:nvPr/>
        </p:nvSpPr>
        <p:spPr bwMode="auto">
          <a:xfrm flipV="1">
            <a:off x="58" y="387463"/>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482550"/>
            <a:ext cx="584978" cy="365125"/>
          </a:xfrm>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132667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id-ID"/>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96622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id-ID"/>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415908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8" name="Footer Placeholder 7"/>
          <p:cNvSpPr>
            <a:spLocks noGrp="1"/>
          </p:cNvSpPr>
          <p:nvPr>
            <p:ph type="ftr" sz="quarter" idx="11"/>
          </p:nvPr>
        </p:nvSpPr>
        <p:spPr>
          <a:xfrm>
            <a:off x="1942415" y="6135809"/>
            <a:ext cx="5716488" cy="365125"/>
          </a:xfrm>
          <a:prstGeom prst="rect">
            <a:avLst/>
          </a:prstGeom>
        </p:spPr>
        <p:txBody>
          <a:bodyPr/>
          <a:lstStyle/>
          <a:p>
            <a:endParaRPr lang="id-ID"/>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212297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4" name="Footer Placeholder 3"/>
          <p:cNvSpPr>
            <a:spLocks noGrp="1"/>
          </p:cNvSpPr>
          <p:nvPr>
            <p:ph type="ftr" sz="quarter" idx="11"/>
          </p:nvPr>
        </p:nvSpPr>
        <p:spPr>
          <a:xfrm>
            <a:off x="1942415" y="6135809"/>
            <a:ext cx="5716488" cy="365125"/>
          </a:xfrm>
          <a:prstGeom prst="rect">
            <a:avLst/>
          </a:prstGeom>
        </p:spPr>
        <p:txBody>
          <a:bodyPr/>
          <a:lstStyle/>
          <a:p>
            <a:endParaRPr lang="id-ID"/>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140581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3" name="Footer Placeholder 2"/>
          <p:cNvSpPr>
            <a:spLocks noGrp="1"/>
          </p:cNvSpPr>
          <p:nvPr>
            <p:ph type="ftr" sz="quarter" idx="11"/>
          </p:nvPr>
        </p:nvSpPr>
        <p:spPr>
          <a:xfrm>
            <a:off x="1942415" y="6135809"/>
            <a:ext cx="5716488" cy="365125"/>
          </a:xfrm>
          <a:prstGeom prst="rect">
            <a:avLst/>
          </a:prstGeom>
        </p:spPr>
        <p:txBody>
          <a:bodyPr/>
          <a:lstStyle/>
          <a:p>
            <a:endParaRPr lang="id-ID"/>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421582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id-ID"/>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48668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fld id="{2F2CE3BB-1E9B-45CC-AB58-B9E184076709}" type="datetimeFigureOut">
              <a:rPr lang="id-ID" smtClean="0"/>
              <a:t>04/03/2017</a:t>
            </a:fld>
            <a:endParaRPr lang="id-ID"/>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id-ID"/>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CCB61F2-95F3-4149-A2C7-BA74893248E5}" type="slidenum">
              <a:rPr lang="id-ID" smtClean="0"/>
              <a:t>‹#›</a:t>
            </a:fld>
            <a:endParaRPr lang="id-ID"/>
          </a:p>
        </p:txBody>
      </p:sp>
    </p:spTree>
    <p:extLst>
      <p:ext uri="{BB962C8B-B14F-4D97-AF65-F5344CB8AC3E}">
        <p14:creationId xmlns:p14="http://schemas.microsoft.com/office/powerpoint/2010/main" val="183036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CCB61F2-95F3-4149-A2C7-BA74893248E5}" type="slidenum">
              <a:rPr lang="id-ID" smtClean="0"/>
              <a:t>‹#›</a:t>
            </a:fld>
            <a:endParaRPr lang="id-ID"/>
          </a:p>
        </p:txBody>
      </p:sp>
    </p:spTree>
    <p:extLst>
      <p:ext uri="{BB962C8B-B14F-4D97-AF65-F5344CB8AC3E}">
        <p14:creationId xmlns:p14="http://schemas.microsoft.com/office/powerpoint/2010/main" val="142179912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defTabSz="457200" rtl="0" eaLnBrk="1" latinLnBrk="0" hangingPunct="1">
        <a:spcBef>
          <a:spcPct val="0"/>
        </a:spcBef>
        <a:buNone/>
        <a:defRPr sz="3200" b="1" kern="1200">
          <a:solidFill>
            <a:srgbClr val="002060"/>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Arial Rounded MT Bold" panose="020F0704030504030204" pitchFamily="34" charset="0"/>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Arial Rounded MT Bold" panose="020F0704030504030204" pitchFamily="34" charset="0"/>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Arial Rounded MT Bold" panose="020F0704030504030204" pitchFamily="34" charset="0"/>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Arial Rounded MT Bold" panose="020F0704030504030204" pitchFamily="34" charset="0"/>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Arial Rounded MT Bold" panose="020F0704030504030204" pitchFamily="34"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pPr algn="ctr"/>
            <a:r>
              <a:rPr lang="en-US" sz="3600" b="1" dirty="0" smtClean="0"/>
              <a:t>Advanced </a:t>
            </a:r>
            <a:r>
              <a:rPr lang="en-US" sz="3600" b="1" dirty="0"/>
              <a:t>Applied IT for </a:t>
            </a:r>
            <a:r>
              <a:rPr lang="en-US" sz="3600" b="1" dirty="0" smtClean="0"/>
              <a:t>Business</a:t>
            </a:r>
          </a:p>
          <a:p>
            <a:pPr algn="ctr"/>
            <a:r>
              <a:rPr lang="id-ID" sz="3600" b="1" dirty="0" smtClean="0"/>
              <a:t>1</a:t>
            </a:r>
            <a:endParaRPr lang="id-ID" sz="3600" b="1" dirty="0"/>
          </a:p>
        </p:txBody>
      </p:sp>
      <p:pic>
        <p:nvPicPr>
          <p:cNvPr id="2" name="Picture 2" descr="http://smartbear.com/SmartBear/media/images/product/AlertSite%20UXM%20SB/What-is-APM_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4922" y="68756"/>
            <a:ext cx="4735438" cy="473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04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 Brief History of BI</a:t>
            </a:r>
            <a:endParaRPr lang="en-US" dirty="0"/>
          </a:p>
        </p:txBody>
      </p:sp>
      <p:sp>
        <p:nvSpPr>
          <p:cNvPr id="15363" name="Content Placeholder 2"/>
          <p:cNvSpPr>
            <a:spLocks noGrp="1"/>
          </p:cNvSpPr>
          <p:nvPr>
            <p:ph idx="1"/>
          </p:nvPr>
        </p:nvSpPr>
        <p:spPr>
          <a:xfrm>
            <a:off x="1182688" y="1524000"/>
            <a:ext cx="7808912" cy="4800600"/>
          </a:xfrm>
        </p:spPr>
        <p:txBody>
          <a:bodyPr>
            <a:normAutofit/>
          </a:bodyPr>
          <a:lstStyle/>
          <a:p>
            <a:pPr eaLnBrk="1" hangingPunct="1"/>
            <a:r>
              <a:rPr lang="en-US" sz="2400" b="1" dirty="0" smtClean="0"/>
              <a:t>The term BI was coined by the Gartner Group in the mid-1990s</a:t>
            </a:r>
          </a:p>
          <a:p>
            <a:pPr eaLnBrk="1" hangingPunct="1"/>
            <a:r>
              <a:rPr lang="en-US" sz="2400" b="1" dirty="0" smtClean="0"/>
              <a:t>However, the concept is much older</a:t>
            </a:r>
          </a:p>
          <a:p>
            <a:pPr lvl="1" eaLnBrk="1" hangingPunct="1"/>
            <a:r>
              <a:rPr lang="en-US" sz="2400" b="1" dirty="0" smtClean="0"/>
              <a:t>1970s — MIS reporting — static/periodic reports</a:t>
            </a:r>
          </a:p>
          <a:p>
            <a:pPr lvl="1" eaLnBrk="1" hangingPunct="1"/>
            <a:r>
              <a:rPr lang="en-US" sz="2400" b="1" dirty="0" smtClean="0"/>
              <a:t>1980s — Executive Information Systems (EIS)</a:t>
            </a:r>
          </a:p>
          <a:p>
            <a:pPr lvl="1" eaLnBrk="1" hangingPunct="1"/>
            <a:r>
              <a:rPr lang="en-US" sz="2400" b="1" dirty="0" smtClean="0"/>
              <a:t>1990s — OLAP, dynamic, multidimensional, ad-hoc reporting -&gt; coining of the term “BI”</a:t>
            </a:r>
          </a:p>
          <a:p>
            <a:pPr lvl="1" eaLnBrk="1" hangingPunct="1"/>
            <a:r>
              <a:rPr lang="en-US" sz="2400" b="1" dirty="0" smtClean="0"/>
              <a:t> 2005+ — Inclusion of AI and Data/Text Mining capabilities; Web-based Portals/Dashboards</a:t>
            </a:r>
          </a:p>
          <a:p>
            <a:pPr lvl="1" eaLnBrk="1" hangingPunct="1"/>
            <a:r>
              <a:rPr lang="en-US" sz="2400" b="1" dirty="0" smtClean="0"/>
              <a:t>2010s — Yet to be seen</a:t>
            </a:r>
          </a:p>
          <a:p>
            <a:pPr lvl="1" eaLnBrk="1" hangingPunct="1"/>
            <a:endParaRPr lang="en-US" sz="2400" b="1" dirty="0" smtClean="0"/>
          </a:p>
          <a:p>
            <a:pPr lvl="1" eaLnBrk="1" hangingPunct="1"/>
            <a:endParaRPr lang="en-US" sz="2400" b="1" dirty="0" smtClean="0"/>
          </a:p>
        </p:txBody>
      </p:sp>
    </p:spTree>
    <p:extLst>
      <p:ext uri="{BB962C8B-B14F-4D97-AF65-F5344CB8AC3E}">
        <p14:creationId xmlns:p14="http://schemas.microsoft.com/office/powerpoint/2010/main" val="1155340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Definition of BI</a:t>
            </a:r>
            <a:endParaRPr lang="en-US" dirty="0"/>
          </a:p>
        </p:txBody>
      </p:sp>
      <p:sp>
        <p:nvSpPr>
          <p:cNvPr id="14339" name="Content Placeholder 2"/>
          <p:cNvSpPr>
            <a:spLocks noGrp="1"/>
          </p:cNvSpPr>
          <p:nvPr>
            <p:ph idx="1"/>
          </p:nvPr>
        </p:nvSpPr>
        <p:spPr/>
        <p:txBody>
          <a:bodyPr>
            <a:normAutofit/>
          </a:bodyPr>
          <a:lstStyle/>
          <a:p>
            <a:pPr eaLnBrk="1" hangingPunct="1"/>
            <a:r>
              <a:rPr lang="en-US" sz="2800" b="1" dirty="0" smtClean="0">
                <a:solidFill>
                  <a:srgbClr val="FF0000"/>
                </a:solidFill>
              </a:rPr>
              <a:t>BI is an umbrella term that combines architectures, tools, databases, analytical tools, applications, and methodologies</a:t>
            </a:r>
            <a:r>
              <a:rPr lang="en-US" sz="2800" dirty="0" smtClean="0"/>
              <a:t>.</a:t>
            </a:r>
          </a:p>
          <a:p>
            <a:pPr eaLnBrk="1" hangingPunct="1"/>
            <a:r>
              <a:rPr lang="en-US" sz="2800" dirty="0" smtClean="0"/>
              <a:t>BI a content-free expression, so it means different things to different people.</a:t>
            </a:r>
          </a:p>
          <a:p>
            <a:pPr eaLnBrk="1" hangingPunct="1"/>
            <a:r>
              <a:rPr lang="en-US" sz="2800" dirty="0" smtClean="0"/>
              <a:t>BI's major objective is to enable easy access to data (and models) to provide business managers with the ability to conduct analysis.</a:t>
            </a:r>
          </a:p>
          <a:p>
            <a:pPr eaLnBrk="1" hangingPunct="1"/>
            <a:r>
              <a:rPr lang="en-US" sz="2800" b="1" dirty="0" smtClean="0">
                <a:solidFill>
                  <a:srgbClr val="FF0000"/>
                </a:solidFill>
              </a:rPr>
              <a:t>BI helps </a:t>
            </a:r>
            <a:r>
              <a:rPr lang="en-US" sz="2800" b="1" i="1" dirty="0" smtClean="0">
                <a:solidFill>
                  <a:srgbClr val="FF0000"/>
                </a:solidFill>
              </a:rPr>
              <a:t>transform</a:t>
            </a:r>
            <a:r>
              <a:rPr lang="en-US" sz="2800" b="1" dirty="0" smtClean="0">
                <a:solidFill>
                  <a:srgbClr val="FF0000"/>
                </a:solidFill>
              </a:rPr>
              <a:t> data, to information (and knowledge), to decisions and finally to action</a:t>
            </a:r>
            <a:r>
              <a:rPr lang="en-US" sz="2800" dirty="0" smtClean="0"/>
              <a:t>.</a:t>
            </a:r>
          </a:p>
        </p:txBody>
      </p:sp>
    </p:spTree>
    <p:extLst>
      <p:ext uri="{BB962C8B-B14F-4D97-AF65-F5344CB8AC3E}">
        <p14:creationId xmlns:p14="http://schemas.microsoft.com/office/powerpoint/2010/main" val="386611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Architecture of BI</a:t>
            </a:r>
            <a:endParaRPr lang="en-US" dirty="0"/>
          </a:p>
        </p:txBody>
      </p:sp>
      <p:sp>
        <p:nvSpPr>
          <p:cNvPr id="17411" name="Content Placeholder 2"/>
          <p:cNvSpPr>
            <a:spLocks noGrp="1"/>
          </p:cNvSpPr>
          <p:nvPr>
            <p:ph idx="1"/>
          </p:nvPr>
        </p:nvSpPr>
        <p:spPr/>
        <p:txBody>
          <a:bodyPr>
            <a:noAutofit/>
          </a:bodyPr>
          <a:lstStyle/>
          <a:p>
            <a:r>
              <a:rPr lang="en-US" sz="3600" dirty="0" smtClean="0"/>
              <a:t>4 major </a:t>
            </a:r>
            <a:r>
              <a:rPr lang="en-US" sz="3600" dirty="0"/>
              <a:t>components </a:t>
            </a:r>
            <a:r>
              <a:rPr lang="en-US" sz="3600" dirty="0" smtClean="0"/>
              <a:t>of BI </a:t>
            </a:r>
            <a:r>
              <a:rPr lang="en-US" sz="3600" dirty="0"/>
              <a:t>system :</a:t>
            </a:r>
            <a:endParaRPr lang="en-US" sz="3600" dirty="0" smtClean="0"/>
          </a:p>
          <a:p>
            <a:pPr lvl="1" eaLnBrk="1" hangingPunct="1"/>
            <a:r>
              <a:rPr lang="en-US" sz="3200" dirty="0" smtClean="0">
                <a:solidFill>
                  <a:srgbClr val="FF3300"/>
                </a:solidFill>
              </a:rPr>
              <a:t>a data warehouse</a:t>
            </a:r>
            <a:endParaRPr lang="en-US" sz="3200" dirty="0" smtClean="0"/>
          </a:p>
          <a:p>
            <a:pPr lvl="1" eaLnBrk="1" hangingPunct="1"/>
            <a:r>
              <a:rPr lang="en-US" sz="3200" dirty="0" smtClean="0">
                <a:solidFill>
                  <a:srgbClr val="FF3300"/>
                </a:solidFill>
              </a:rPr>
              <a:t>business analytics</a:t>
            </a:r>
            <a:endParaRPr lang="en-US" sz="3200" dirty="0" smtClean="0"/>
          </a:p>
          <a:p>
            <a:pPr lvl="1" eaLnBrk="1" hangingPunct="1"/>
            <a:r>
              <a:rPr lang="en-US" sz="3200" dirty="0" smtClean="0">
                <a:solidFill>
                  <a:srgbClr val="FF3300"/>
                </a:solidFill>
              </a:rPr>
              <a:t>business performance management</a:t>
            </a:r>
            <a:endParaRPr lang="en-US" sz="3200" dirty="0" smtClean="0"/>
          </a:p>
          <a:p>
            <a:pPr lvl="1" eaLnBrk="1" hangingPunct="1"/>
            <a:r>
              <a:rPr lang="en-US" sz="3200" dirty="0" smtClean="0">
                <a:solidFill>
                  <a:srgbClr val="FF3300"/>
                </a:solidFill>
              </a:rPr>
              <a:t>a user interface</a:t>
            </a:r>
            <a:endParaRPr lang="en-US" sz="3200" dirty="0" smtClean="0"/>
          </a:p>
        </p:txBody>
      </p:sp>
    </p:spTree>
    <p:extLst>
      <p:ext uri="{BB962C8B-B14F-4D97-AF65-F5344CB8AC3E}">
        <p14:creationId xmlns:p14="http://schemas.microsoft.com/office/powerpoint/2010/main" val="248644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peterthomas.files.wordpress.com/2009/05/multi-tier-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39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 High-level Architecture of BI</a:t>
            </a:r>
            <a:endParaRPr lang="en-US" dirty="0"/>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81216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700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Components in a BI Architecture</a:t>
            </a:r>
            <a:endParaRPr lang="en-US" dirty="0"/>
          </a:p>
        </p:txBody>
      </p:sp>
      <p:sp>
        <p:nvSpPr>
          <p:cNvPr id="19459" name="Content Placeholder 2"/>
          <p:cNvSpPr>
            <a:spLocks noGrp="1"/>
          </p:cNvSpPr>
          <p:nvPr>
            <p:ph idx="1"/>
          </p:nvPr>
        </p:nvSpPr>
        <p:spPr>
          <a:xfrm>
            <a:off x="1182688" y="1524000"/>
            <a:ext cx="7961312" cy="4800600"/>
          </a:xfrm>
        </p:spPr>
        <p:txBody>
          <a:bodyPr>
            <a:normAutofit/>
          </a:bodyPr>
          <a:lstStyle/>
          <a:p>
            <a:pPr eaLnBrk="1" hangingPunct="1"/>
            <a:r>
              <a:rPr lang="en-US" sz="2800" smtClean="0"/>
              <a:t>The </a:t>
            </a:r>
            <a:r>
              <a:rPr lang="en-US" sz="2800" smtClean="0">
                <a:solidFill>
                  <a:srgbClr val="FF0000"/>
                </a:solidFill>
              </a:rPr>
              <a:t>data warehouse </a:t>
            </a:r>
            <a:r>
              <a:rPr lang="en-US" sz="2800" smtClean="0"/>
              <a:t>is the cornerstone of any medium-to-large BI system. </a:t>
            </a:r>
          </a:p>
          <a:p>
            <a:pPr lvl="1" eaLnBrk="1" hangingPunct="1"/>
            <a:r>
              <a:rPr lang="en-US" sz="2400" smtClean="0"/>
              <a:t>Originally, the data warehouse included only historical data that was organized and summarized, so end users could easily view or manipulate it. </a:t>
            </a:r>
          </a:p>
          <a:p>
            <a:pPr lvl="1" eaLnBrk="1" hangingPunct="1"/>
            <a:r>
              <a:rPr lang="en-US" sz="2400" smtClean="0"/>
              <a:t>Today, some data warehouses include access to current data as well, so they can provide real-time decision support (for details see Chapter 2).</a:t>
            </a:r>
          </a:p>
          <a:p>
            <a:pPr eaLnBrk="1" hangingPunct="1"/>
            <a:r>
              <a:rPr lang="en-US" sz="2800" smtClean="0">
                <a:solidFill>
                  <a:srgbClr val="FF0000"/>
                </a:solidFill>
              </a:rPr>
              <a:t>Business analytics </a:t>
            </a:r>
            <a:r>
              <a:rPr lang="en-US" sz="2800" smtClean="0"/>
              <a:t>are the tools  that help users transform data into knowledge </a:t>
            </a:r>
            <a:r>
              <a:rPr lang="en-US" sz="2400" smtClean="0"/>
              <a:t>(e.g., queries, data/text mining tools, etc.).</a:t>
            </a:r>
            <a:endParaRPr lang="en-US" sz="2800" smtClean="0"/>
          </a:p>
        </p:txBody>
      </p:sp>
    </p:spTree>
    <p:extLst>
      <p:ext uri="{BB962C8B-B14F-4D97-AF65-F5344CB8AC3E}">
        <p14:creationId xmlns:p14="http://schemas.microsoft.com/office/powerpoint/2010/main" val="3466151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Components in a BI Architecture</a:t>
            </a:r>
            <a:endParaRPr lang="en-US" dirty="0"/>
          </a:p>
        </p:txBody>
      </p:sp>
      <p:sp>
        <p:nvSpPr>
          <p:cNvPr id="21507" name="Content Placeholder 2"/>
          <p:cNvSpPr>
            <a:spLocks noGrp="1"/>
          </p:cNvSpPr>
          <p:nvPr>
            <p:ph idx="1"/>
          </p:nvPr>
        </p:nvSpPr>
        <p:spPr>
          <a:xfrm>
            <a:off x="1182688" y="1524000"/>
            <a:ext cx="7961312" cy="4800600"/>
          </a:xfrm>
        </p:spPr>
        <p:txBody>
          <a:bodyPr>
            <a:normAutofit/>
          </a:bodyPr>
          <a:lstStyle/>
          <a:p>
            <a:pPr eaLnBrk="1" hangingPunct="1"/>
            <a:r>
              <a:rPr lang="en-US" sz="2800" dirty="0" smtClean="0">
                <a:solidFill>
                  <a:srgbClr val="FF0000"/>
                </a:solidFill>
              </a:rPr>
              <a:t>Business Performance Management </a:t>
            </a:r>
            <a:r>
              <a:rPr lang="en-US" sz="2800" dirty="0" smtClean="0"/>
              <a:t>(BPM), which is also referred to as corporate performance management (CPM), is an emerging portfolio of applications within the BI framework that provides enterprises tools they need to better manage their operations. </a:t>
            </a:r>
          </a:p>
          <a:p>
            <a:pPr eaLnBrk="1" hangingPunct="1"/>
            <a:r>
              <a:rPr lang="en-US" sz="2800" dirty="0" smtClean="0">
                <a:solidFill>
                  <a:srgbClr val="FF0000"/>
                </a:solidFill>
              </a:rPr>
              <a:t>User Interface</a:t>
            </a:r>
            <a:r>
              <a:rPr lang="en-US" sz="2800" dirty="0" smtClean="0"/>
              <a:t> (i.e., dashboards) provides a comprehensive graphical/pictorial view of corporate performance measures, trends, and exceptions.</a:t>
            </a:r>
          </a:p>
        </p:txBody>
      </p:sp>
    </p:spTree>
    <p:extLst>
      <p:ext uri="{BB962C8B-B14F-4D97-AF65-F5344CB8AC3E}">
        <p14:creationId xmlns:p14="http://schemas.microsoft.com/office/powerpoint/2010/main" val="2361430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Styles of BI</a:t>
            </a:r>
            <a:endParaRPr lang="en-US" dirty="0"/>
          </a:p>
        </p:txBody>
      </p:sp>
      <p:sp>
        <p:nvSpPr>
          <p:cNvPr id="22531" name="Content Placeholder 2"/>
          <p:cNvSpPr>
            <a:spLocks noGrp="1"/>
          </p:cNvSpPr>
          <p:nvPr>
            <p:ph idx="1"/>
          </p:nvPr>
        </p:nvSpPr>
        <p:spPr>
          <a:xfrm>
            <a:off x="1182688" y="1524000"/>
            <a:ext cx="7808912" cy="4800600"/>
          </a:xfrm>
        </p:spPr>
        <p:txBody>
          <a:bodyPr>
            <a:normAutofit/>
          </a:bodyPr>
          <a:lstStyle/>
          <a:p>
            <a:pPr eaLnBrk="1" hangingPunct="1"/>
            <a:r>
              <a:rPr lang="en-US" sz="3200" dirty="0" err="1" smtClean="0"/>
              <a:t>MicroStrategy</a:t>
            </a:r>
            <a:r>
              <a:rPr lang="en-US" sz="3200" dirty="0" smtClean="0"/>
              <a:t>, Corp. distinguishes five styles of BI and offers tools for each:</a:t>
            </a:r>
          </a:p>
          <a:p>
            <a:pPr marL="914400" lvl="1" indent="-514350" eaLnBrk="1" hangingPunct="1">
              <a:buSzPct val="75000"/>
              <a:buFont typeface="Tahoma" panose="020B0604030504040204" pitchFamily="34" charset="0"/>
              <a:buAutoNum type="arabicPeriod"/>
            </a:pPr>
            <a:r>
              <a:rPr lang="en-US" sz="2800" dirty="0" smtClean="0"/>
              <a:t>report delivery and alerting</a:t>
            </a:r>
          </a:p>
          <a:p>
            <a:pPr marL="914400" lvl="1" indent="-514350" eaLnBrk="1" hangingPunct="1">
              <a:buSzPct val="75000"/>
              <a:buFont typeface="Tahoma" panose="020B0604030504040204" pitchFamily="34" charset="0"/>
              <a:buAutoNum type="arabicPeriod"/>
            </a:pPr>
            <a:r>
              <a:rPr lang="en-US" sz="2800" dirty="0" smtClean="0"/>
              <a:t>enterprise reporting (using dashboards and scorecards)</a:t>
            </a:r>
          </a:p>
          <a:p>
            <a:pPr marL="914400" lvl="1" indent="-514350" eaLnBrk="1" hangingPunct="1">
              <a:buSzPct val="75000"/>
              <a:buFont typeface="Tahoma" panose="020B0604030504040204" pitchFamily="34" charset="0"/>
              <a:buAutoNum type="arabicPeriod"/>
            </a:pPr>
            <a:r>
              <a:rPr lang="en-US" sz="2800" dirty="0" smtClean="0"/>
              <a:t>cube analysis (also known as slice-and-dice analysis)</a:t>
            </a:r>
          </a:p>
          <a:p>
            <a:pPr marL="914400" lvl="1" indent="-514350" eaLnBrk="1" hangingPunct="1">
              <a:buSzPct val="75000"/>
              <a:buFont typeface="Tahoma" panose="020B0604030504040204" pitchFamily="34" charset="0"/>
              <a:buAutoNum type="arabicPeriod"/>
            </a:pPr>
            <a:r>
              <a:rPr lang="en-US" sz="2800" dirty="0" smtClean="0"/>
              <a:t>ad-hoc queries</a:t>
            </a:r>
          </a:p>
          <a:p>
            <a:pPr marL="914400" lvl="1" indent="-514350" eaLnBrk="1" hangingPunct="1">
              <a:buSzPct val="75000"/>
              <a:buFont typeface="Tahoma" panose="020B0604030504040204" pitchFamily="34" charset="0"/>
              <a:buAutoNum type="arabicPeriod"/>
            </a:pPr>
            <a:r>
              <a:rPr lang="en-US" sz="2800" dirty="0" smtClean="0"/>
              <a:t>statistics and data mining</a:t>
            </a:r>
          </a:p>
        </p:txBody>
      </p:sp>
    </p:spTree>
    <p:extLst>
      <p:ext uri="{BB962C8B-B14F-4D97-AF65-F5344CB8AC3E}">
        <p14:creationId xmlns:p14="http://schemas.microsoft.com/office/powerpoint/2010/main" val="2321407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Benefits of BI</a:t>
            </a:r>
            <a:endParaRPr lang="en-US" dirty="0"/>
          </a:p>
        </p:txBody>
      </p:sp>
      <p:sp>
        <p:nvSpPr>
          <p:cNvPr id="23555" name="Content Placeholder 2"/>
          <p:cNvSpPr>
            <a:spLocks noGrp="1"/>
          </p:cNvSpPr>
          <p:nvPr>
            <p:ph idx="1"/>
          </p:nvPr>
        </p:nvSpPr>
        <p:spPr>
          <a:xfrm>
            <a:off x="1182688" y="1447800"/>
            <a:ext cx="7772400" cy="4800600"/>
          </a:xfrm>
        </p:spPr>
        <p:txBody>
          <a:bodyPr>
            <a:normAutofit/>
          </a:bodyPr>
          <a:lstStyle/>
          <a:p>
            <a:pPr eaLnBrk="1" hangingPunct="1"/>
            <a:r>
              <a:rPr lang="en-US" sz="3200" dirty="0" smtClean="0"/>
              <a:t>The ability to provide accurate information when needed, including a real-time view of the corporate performance and its parts</a:t>
            </a:r>
          </a:p>
          <a:p>
            <a:pPr eaLnBrk="1" hangingPunct="1"/>
            <a:r>
              <a:rPr lang="en-US" sz="3200" dirty="0" smtClean="0"/>
              <a:t>A survey by Thompson (2004) </a:t>
            </a:r>
          </a:p>
          <a:p>
            <a:pPr lvl="1" eaLnBrk="1" hangingPunct="1"/>
            <a:r>
              <a:rPr lang="en-US" sz="2400" b="1" dirty="0" smtClean="0"/>
              <a:t>Faster, more accurate reporting (81%)</a:t>
            </a:r>
          </a:p>
          <a:p>
            <a:pPr lvl="1" eaLnBrk="1" hangingPunct="1"/>
            <a:r>
              <a:rPr lang="en-US" sz="2400" b="1" dirty="0" smtClean="0"/>
              <a:t>Improved decision making (78%)</a:t>
            </a:r>
          </a:p>
          <a:p>
            <a:pPr lvl="1" eaLnBrk="1" hangingPunct="1"/>
            <a:r>
              <a:rPr lang="en-US" sz="2400" b="1" dirty="0" smtClean="0"/>
              <a:t>Improved customer service (56%)</a:t>
            </a:r>
          </a:p>
          <a:p>
            <a:pPr lvl="1" eaLnBrk="1" hangingPunct="1"/>
            <a:r>
              <a:rPr lang="en-US" sz="2400" b="1" dirty="0" smtClean="0"/>
              <a:t>Increased revenue (49%)</a:t>
            </a:r>
          </a:p>
        </p:txBody>
      </p:sp>
    </p:spTree>
    <p:extLst>
      <p:ext uri="{BB962C8B-B14F-4D97-AF65-F5344CB8AC3E}">
        <p14:creationId xmlns:p14="http://schemas.microsoft.com/office/powerpoint/2010/main" val="2707902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7511752" cy="1044575"/>
          </a:xfrm>
        </p:spPr>
        <p:txBody>
          <a:bodyPr>
            <a:normAutofit/>
          </a:bodyPr>
          <a:lstStyle/>
          <a:p>
            <a:pPr eaLnBrk="1" hangingPunct="1">
              <a:defRPr/>
            </a:pPr>
            <a:r>
              <a:rPr lang="en-US" dirty="0" smtClean="0"/>
              <a:t>Automated Decision-Making Framework </a:t>
            </a:r>
            <a:endParaRPr lang="en-US" dirty="0"/>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1124744"/>
            <a:ext cx="7962900" cy="560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45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osolution.com/wp-content/uploads/2014/09/Assess-Resolve-Maintain-Suppo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4904"/>
            <a:ext cx="9144000" cy="27011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oudexpoeurope.fr/__media/Logos/logo-IT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3432"/>
            <a:ext cx="9144000" cy="160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92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Automated Decision Making </a:t>
            </a:r>
            <a:endParaRPr lang="en-US" dirty="0"/>
          </a:p>
        </p:txBody>
      </p:sp>
      <p:sp>
        <p:nvSpPr>
          <p:cNvPr id="26627" name="Content Placeholder 2"/>
          <p:cNvSpPr>
            <a:spLocks noGrp="1"/>
          </p:cNvSpPr>
          <p:nvPr>
            <p:ph idx="1"/>
          </p:nvPr>
        </p:nvSpPr>
        <p:spPr>
          <a:xfrm>
            <a:off x="1182688" y="1524000"/>
            <a:ext cx="7808912" cy="4800600"/>
          </a:xfrm>
        </p:spPr>
        <p:txBody>
          <a:bodyPr>
            <a:normAutofit/>
          </a:bodyPr>
          <a:lstStyle/>
          <a:p>
            <a:pPr eaLnBrk="1" hangingPunct="1"/>
            <a:r>
              <a:rPr lang="en-US" sz="2800" dirty="0" smtClean="0"/>
              <a:t>ADS initially appeared in the airline industry called revenue (or yield) management (or revenue optimization) systems.</a:t>
            </a:r>
          </a:p>
          <a:p>
            <a:pPr lvl="1" eaLnBrk="1" hangingPunct="1"/>
            <a:r>
              <a:rPr lang="en-US" sz="2400" dirty="0" smtClean="0"/>
              <a:t>dynamically price tickets based on actual demand</a:t>
            </a:r>
          </a:p>
          <a:p>
            <a:pPr eaLnBrk="1" hangingPunct="1"/>
            <a:r>
              <a:rPr lang="en-US" sz="2800" dirty="0" smtClean="0"/>
              <a:t>Today, many service industries use similar pricing models. </a:t>
            </a:r>
          </a:p>
          <a:p>
            <a:pPr eaLnBrk="1" hangingPunct="1"/>
            <a:r>
              <a:rPr lang="en-US" sz="2800" dirty="0" smtClean="0"/>
              <a:t>ADS are driven by business rules!</a:t>
            </a:r>
          </a:p>
        </p:txBody>
      </p:sp>
    </p:spTree>
    <p:extLst>
      <p:ext uri="{BB962C8B-B14F-4D97-AF65-F5344CB8AC3E}">
        <p14:creationId xmlns:p14="http://schemas.microsoft.com/office/powerpoint/2010/main" val="3132985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BI Governance Issues/Tasks</a:t>
            </a:r>
            <a:endParaRPr lang="en-US" dirty="0"/>
          </a:p>
        </p:txBody>
      </p:sp>
      <p:sp>
        <p:nvSpPr>
          <p:cNvPr id="29699" name="Content Placeholder 2"/>
          <p:cNvSpPr>
            <a:spLocks noGrp="1"/>
          </p:cNvSpPr>
          <p:nvPr>
            <p:ph idx="1"/>
          </p:nvPr>
        </p:nvSpPr>
        <p:spPr/>
        <p:txBody>
          <a:bodyPr>
            <a:normAutofit/>
          </a:bodyPr>
          <a:lstStyle/>
          <a:p>
            <a:pPr marL="514350" indent="-514350" eaLnBrk="1" hangingPunct="1">
              <a:buClr>
                <a:srgbClr val="FF0000"/>
              </a:buClr>
              <a:buSzPct val="80000"/>
              <a:buFont typeface="Tahoma" panose="020B0604030504040204" pitchFamily="34" charset="0"/>
              <a:buAutoNum type="arabicPeriod"/>
            </a:pPr>
            <a:r>
              <a:rPr lang="en-US" sz="2800" dirty="0" smtClean="0"/>
              <a:t>Create categories of projects (investment, business opportunity, strategic, mandatory, etc.)</a:t>
            </a:r>
          </a:p>
          <a:p>
            <a:pPr marL="514350" indent="-514350" eaLnBrk="1" hangingPunct="1">
              <a:buClr>
                <a:srgbClr val="FF0000"/>
              </a:buClr>
              <a:buSzPct val="80000"/>
              <a:buFont typeface="Tahoma" panose="020B0604030504040204" pitchFamily="34" charset="0"/>
              <a:buAutoNum type="arabicPeriod"/>
            </a:pPr>
            <a:r>
              <a:rPr lang="en-US" sz="2800" dirty="0" smtClean="0"/>
              <a:t>Define criteria for project selection</a:t>
            </a:r>
          </a:p>
          <a:p>
            <a:pPr marL="514350" indent="-514350" eaLnBrk="1" hangingPunct="1">
              <a:buClr>
                <a:srgbClr val="FF0000"/>
              </a:buClr>
              <a:buSzPct val="80000"/>
              <a:buFont typeface="Tahoma" panose="020B0604030504040204" pitchFamily="34" charset="0"/>
              <a:buAutoNum type="arabicPeriod"/>
            </a:pPr>
            <a:r>
              <a:rPr lang="en-US" sz="2800" dirty="0" smtClean="0"/>
              <a:t>Determine and set a framework for managing project risk</a:t>
            </a:r>
          </a:p>
          <a:p>
            <a:pPr marL="514350" indent="-514350" eaLnBrk="1" hangingPunct="1">
              <a:buClr>
                <a:srgbClr val="FF0000"/>
              </a:buClr>
              <a:buSzPct val="80000"/>
              <a:buFont typeface="Tahoma" panose="020B0604030504040204" pitchFamily="34" charset="0"/>
              <a:buAutoNum type="arabicPeriod"/>
            </a:pPr>
            <a:r>
              <a:rPr lang="en-US" sz="2800" dirty="0" smtClean="0"/>
              <a:t>Manage and leverage project interdependencies</a:t>
            </a:r>
          </a:p>
          <a:p>
            <a:pPr marL="514350" indent="-514350" eaLnBrk="1" hangingPunct="1">
              <a:buClr>
                <a:srgbClr val="FF0000"/>
              </a:buClr>
              <a:buSzPct val="80000"/>
              <a:buFont typeface="Tahoma" panose="020B0604030504040204" pitchFamily="34" charset="0"/>
              <a:buAutoNum type="arabicPeriod"/>
            </a:pPr>
            <a:r>
              <a:rPr lang="en-US" sz="2800" dirty="0" smtClean="0"/>
              <a:t>Continuously monitor and adjust the composition of the portfolio</a:t>
            </a:r>
          </a:p>
        </p:txBody>
      </p:sp>
    </p:spTree>
    <p:extLst>
      <p:ext uri="{BB962C8B-B14F-4D97-AF65-F5344CB8AC3E}">
        <p14:creationId xmlns:p14="http://schemas.microsoft.com/office/powerpoint/2010/main" val="387067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Transaction Processing Versus</a:t>
            </a:r>
            <a:br>
              <a:rPr lang="en-US" dirty="0" smtClean="0"/>
            </a:br>
            <a:r>
              <a:rPr lang="en-US" dirty="0" smtClean="0"/>
              <a:t>Analytic Processing</a:t>
            </a:r>
            <a:endParaRPr lang="en-US" dirty="0"/>
          </a:p>
        </p:txBody>
      </p:sp>
      <p:sp>
        <p:nvSpPr>
          <p:cNvPr id="31747" name="Content Placeholder 2"/>
          <p:cNvSpPr>
            <a:spLocks noGrp="1"/>
          </p:cNvSpPr>
          <p:nvPr>
            <p:ph idx="1"/>
          </p:nvPr>
        </p:nvSpPr>
        <p:spPr/>
        <p:txBody>
          <a:bodyPr>
            <a:normAutofit/>
          </a:bodyPr>
          <a:lstStyle/>
          <a:p>
            <a:pPr eaLnBrk="1" hangingPunct="1"/>
            <a:r>
              <a:rPr lang="en-US" sz="2800" dirty="0" smtClean="0"/>
              <a:t>Transaction processing systems are constantly involved in handling updates (add/edit/delete) to what we might call operational databases.</a:t>
            </a:r>
          </a:p>
          <a:p>
            <a:pPr lvl="1" eaLnBrk="1" hangingPunct="1"/>
            <a:r>
              <a:rPr lang="en-US" sz="2400" dirty="0" smtClean="0"/>
              <a:t>ATM withdrawal transaction, sales order entry via an ecommerce site – updates DBs</a:t>
            </a:r>
          </a:p>
          <a:p>
            <a:pPr lvl="1"/>
            <a:r>
              <a:rPr lang="en-US" sz="2400" smtClean="0"/>
              <a:t>Online transaction </a:t>
            </a:r>
            <a:r>
              <a:rPr lang="en-US" sz="2400" dirty="0"/>
              <a:t>processing </a:t>
            </a:r>
            <a:r>
              <a:rPr lang="en-US" sz="2400" dirty="0" smtClean="0"/>
              <a:t>(OLTP) handles routine on-going business</a:t>
            </a:r>
          </a:p>
          <a:p>
            <a:pPr lvl="1" eaLnBrk="1" hangingPunct="1"/>
            <a:r>
              <a:rPr lang="en-US" sz="2400" dirty="0" smtClean="0"/>
              <a:t>ERP, SCM, CRM systems generate and store data in OLTP systems</a:t>
            </a:r>
          </a:p>
          <a:p>
            <a:pPr lvl="1" eaLnBrk="1" hangingPunct="1"/>
            <a:r>
              <a:rPr lang="en-US" sz="2400" dirty="0" smtClean="0"/>
              <a:t>The main goal is to have high efficiency</a:t>
            </a:r>
          </a:p>
          <a:p>
            <a:pPr eaLnBrk="1" hangingPunct="1"/>
            <a:endParaRPr lang="en-US" sz="2800" dirty="0" smtClean="0"/>
          </a:p>
        </p:txBody>
      </p:sp>
    </p:spTree>
    <p:extLst>
      <p:ext uri="{BB962C8B-B14F-4D97-AF65-F5344CB8AC3E}">
        <p14:creationId xmlns:p14="http://schemas.microsoft.com/office/powerpoint/2010/main" val="2600634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Transaction Processing Versus</a:t>
            </a:r>
            <a:br>
              <a:rPr lang="en-US" dirty="0" smtClean="0"/>
            </a:br>
            <a:r>
              <a:rPr lang="en-US" dirty="0" smtClean="0"/>
              <a:t>Analytic Processing</a:t>
            </a:r>
            <a:endParaRPr lang="en-US" dirty="0"/>
          </a:p>
        </p:txBody>
      </p:sp>
      <p:sp>
        <p:nvSpPr>
          <p:cNvPr id="32771" name="Content Placeholder 2"/>
          <p:cNvSpPr>
            <a:spLocks noGrp="1"/>
          </p:cNvSpPr>
          <p:nvPr>
            <p:ph idx="1"/>
          </p:nvPr>
        </p:nvSpPr>
        <p:spPr/>
        <p:txBody>
          <a:bodyPr>
            <a:normAutofit/>
          </a:bodyPr>
          <a:lstStyle/>
          <a:p>
            <a:pPr eaLnBrk="1" hangingPunct="1"/>
            <a:r>
              <a:rPr lang="en-US" sz="2800" smtClean="0"/>
              <a:t>Online analytic processing (OLAP) systems are involved in extracting information from data stored by OLTP systems</a:t>
            </a:r>
          </a:p>
          <a:p>
            <a:pPr lvl="1" eaLnBrk="1" hangingPunct="1"/>
            <a:r>
              <a:rPr lang="en-US" sz="2400" smtClean="0"/>
              <a:t>Routine sales reports by product, by region, by sales person, etc.</a:t>
            </a:r>
          </a:p>
          <a:p>
            <a:pPr lvl="1" eaLnBrk="1" hangingPunct="1"/>
            <a:r>
              <a:rPr lang="en-US" sz="2400" smtClean="0"/>
              <a:t>Often built on top of a data warehouse where the data is not transactional</a:t>
            </a:r>
          </a:p>
          <a:p>
            <a:pPr lvl="1" eaLnBrk="1" hangingPunct="1"/>
            <a:r>
              <a:rPr lang="en-US" sz="2400" smtClean="0"/>
              <a:t>Main goal is effectiveness (and then, efficiency) – provide correct information in a timely manner</a:t>
            </a:r>
          </a:p>
          <a:p>
            <a:pPr lvl="1" eaLnBrk="1" hangingPunct="1"/>
            <a:r>
              <a:rPr lang="en-US" sz="2400" smtClean="0"/>
              <a:t>More on OLAP will be covered in Chapter 2</a:t>
            </a:r>
          </a:p>
        </p:txBody>
      </p:sp>
    </p:spTree>
    <p:extLst>
      <p:ext uri="{BB962C8B-B14F-4D97-AF65-F5344CB8AC3E}">
        <p14:creationId xmlns:p14="http://schemas.microsoft.com/office/powerpoint/2010/main" val="3151289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Successful BI Implementation</a:t>
            </a:r>
            <a:endParaRPr lang="en-US" dirty="0"/>
          </a:p>
        </p:txBody>
      </p:sp>
      <p:sp>
        <p:nvSpPr>
          <p:cNvPr id="33795" name="Content Placeholder 2"/>
          <p:cNvSpPr>
            <a:spLocks noGrp="1"/>
          </p:cNvSpPr>
          <p:nvPr>
            <p:ph idx="1"/>
          </p:nvPr>
        </p:nvSpPr>
        <p:spPr/>
        <p:txBody>
          <a:bodyPr>
            <a:normAutofit/>
          </a:bodyPr>
          <a:lstStyle/>
          <a:p>
            <a:pPr eaLnBrk="1" hangingPunct="1"/>
            <a:r>
              <a:rPr lang="en-US" sz="2800" smtClean="0"/>
              <a:t>Implementing and deploying a BI initiative is a lengthy, expensive and risky endeavor!</a:t>
            </a:r>
          </a:p>
          <a:p>
            <a:pPr eaLnBrk="1" hangingPunct="1"/>
            <a:r>
              <a:rPr lang="en-US" sz="2800" smtClean="0"/>
              <a:t>Success of a BI system is measured by its widespread usage for better decision making.</a:t>
            </a:r>
          </a:p>
          <a:p>
            <a:pPr eaLnBrk="1" hangingPunct="1"/>
            <a:r>
              <a:rPr lang="en-US" sz="2800" smtClean="0"/>
              <a:t>The typical BI user community includes </a:t>
            </a:r>
          </a:p>
          <a:p>
            <a:pPr lvl="1" eaLnBrk="1" hangingPunct="1"/>
            <a:r>
              <a:rPr lang="en-US" sz="2400" smtClean="0"/>
              <a:t>All levels of the management hierarchy (</a:t>
            </a:r>
            <a:r>
              <a:rPr lang="en-US" sz="2400" i="1" u="sng" smtClean="0"/>
              <a:t>not</a:t>
            </a:r>
            <a:r>
              <a:rPr lang="en-US" sz="2400" smtClean="0"/>
              <a:t> just the top executives, as was for EIS)</a:t>
            </a:r>
          </a:p>
          <a:p>
            <a:pPr lvl="2" eaLnBrk="1" hangingPunct="1"/>
            <a:r>
              <a:rPr lang="en-US" sz="2000" smtClean="0"/>
              <a:t>Provide what is needed to whom he/she needs it </a:t>
            </a:r>
          </a:p>
          <a:p>
            <a:pPr eaLnBrk="1" hangingPunct="1"/>
            <a:r>
              <a:rPr lang="en-US" sz="2800" smtClean="0"/>
              <a:t>A successful BI system must be of benefit to the enterprise as a whole.	</a:t>
            </a:r>
          </a:p>
        </p:txBody>
      </p:sp>
    </p:spTree>
    <p:extLst>
      <p:ext uri="{BB962C8B-B14F-4D97-AF65-F5344CB8AC3E}">
        <p14:creationId xmlns:p14="http://schemas.microsoft.com/office/powerpoint/2010/main" val="548920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BI and Business Strategy</a:t>
            </a:r>
            <a:endParaRPr lang="en-US" dirty="0"/>
          </a:p>
        </p:txBody>
      </p:sp>
      <p:sp>
        <p:nvSpPr>
          <p:cNvPr id="34819" name="Content Placeholder 2"/>
          <p:cNvSpPr>
            <a:spLocks noGrp="1"/>
          </p:cNvSpPr>
          <p:nvPr>
            <p:ph idx="1"/>
          </p:nvPr>
        </p:nvSpPr>
        <p:spPr/>
        <p:txBody>
          <a:bodyPr>
            <a:normAutofit lnSpcReduction="10000"/>
          </a:bodyPr>
          <a:lstStyle/>
          <a:p>
            <a:pPr eaLnBrk="1" hangingPunct="1"/>
            <a:r>
              <a:rPr lang="en-US" sz="2800" smtClean="0"/>
              <a:t>To be successful, BI must be aligned with the company’s business strategy.</a:t>
            </a:r>
          </a:p>
          <a:p>
            <a:pPr lvl="1" eaLnBrk="1" hangingPunct="1"/>
            <a:r>
              <a:rPr lang="en-US" sz="2400" smtClean="0"/>
              <a:t>BI cannot/should not be a technical exercise for the information systems department.</a:t>
            </a:r>
          </a:p>
          <a:p>
            <a:pPr eaLnBrk="1" hangingPunct="1"/>
            <a:r>
              <a:rPr lang="en-US" sz="2800" smtClean="0"/>
              <a:t>BI changes the way a company conducts business by</a:t>
            </a:r>
          </a:p>
          <a:p>
            <a:pPr lvl="1" eaLnBrk="1" hangingPunct="1"/>
            <a:r>
              <a:rPr lang="en-US" sz="2400" smtClean="0"/>
              <a:t>improving business processes, and </a:t>
            </a:r>
          </a:p>
          <a:p>
            <a:pPr lvl="1" eaLnBrk="1" hangingPunct="1"/>
            <a:r>
              <a:rPr lang="en-US" sz="2400" smtClean="0"/>
              <a:t>transforming decision making to a more data/fact/information driven activity.</a:t>
            </a:r>
          </a:p>
          <a:p>
            <a:pPr eaLnBrk="1" hangingPunct="1"/>
            <a:r>
              <a:rPr lang="en-US" sz="2800" smtClean="0"/>
              <a:t>BI should help execute the business strategy and not be an impediment for it!</a:t>
            </a:r>
          </a:p>
        </p:txBody>
      </p:sp>
    </p:spTree>
    <p:extLst>
      <p:ext uri="{BB962C8B-B14F-4D97-AF65-F5344CB8AC3E}">
        <p14:creationId xmlns:p14="http://schemas.microsoft.com/office/powerpoint/2010/main" val="363392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BI for Business Strategy</a:t>
            </a:r>
            <a:endParaRPr lang="en-US" dirty="0"/>
          </a:p>
        </p:txBody>
      </p:sp>
      <p:sp>
        <p:nvSpPr>
          <p:cNvPr id="3" name="Content Placeholder 2"/>
          <p:cNvSpPr>
            <a:spLocks noGrp="1"/>
          </p:cNvSpPr>
          <p:nvPr>
            <p:ph idx="1"/>
          </p:nvPr>
        </p:nvSpPr>
        <p:spPr/>
        <p:txBody>
          <a:bodyPr>
            <a:normAutofit lnSpcReduction="10000"/>
          </a:bodyPr>
          <a:lstStyle/>
          <a:p>
            <a:pPr eaLnBrk="1" hangingPunct="1">
              <a:defRPr/>
            </a:pPr>
            <a:r>
              <a:rPr lang="en-US" sz="2800" dirty="0" smtClean="0"/>
              <a:t>Strategy should be aligned with BI/DW – has the capability to execute the initiative by establishing a BI Competency Center (BICC) which can:</a:t>
            </a:r>
          </a:p>
          <a:p>
            <a:pPr lvl="1" eaLnBrk="1" hangingPunct="1">
              <a:defRPr/>
            </a:pPr>
            <a:r>
              <a:rPr lang="en-US" sz="2400" dirty="0" smtClean="0"/>
              <a:t>Demonstrate linkage – BI to strategy.</a:t>
            </a:r>
          </a:p>
          <a:p>
            <a:pPr lvl="1" eaLnBrk="1" hangingPunct="1">
              <a:defRPr/>
            </a:pPr>
            <a:r>
              <a:rPr lang="en-US" sz="2400" dirty="0" smtClean="0"/>
              <a:t>Encourage interaction between the potential business users and the IS organization.</a:t>
            </a:r>
          </a:p>
          <a:p>
            <a:pPr lvl="2" eaLnBrk="1" hangingPunct="1">
              <a:defRPr/>
            </a:pPr>
            <a:r>
              <a:rPr lang="en-US" sz="2000" dirty="0" smtClean="0"/>
              <a:t>Both sides have a lot to learn from each other </a:t>
            </a:r>
          </a:p>
          <a:p>
            <a:pPr lvl="1" eaLnBrk="1" hangingPunct="1">
              <a:defRPr/>
            </a:pPr>
            <a:r>
              <a:rPr lang="en-US" sz="2400" dirty="0" smtClean="0"/>
              <a:t>Serve as a repository and disseminator of best BI practices among the different lines of business.</a:t>
            </a:r>
          </a:p>
          <a:p>
            <a:pPr lvl="1" eaLnBrk="1" hangingPunct="1">
              <a:defRPr/>
            </a:pPr>
            <a:r>
              <a:rPr lang="en-US" sz="2400" dirty="0" smtClean="0"/>
              <a:t>Advocate and encourage standards of excellence.</a:t>
            </a:r>
          </a:p>
          <a:p>
            <a:pPr lvl="1" eaLnBrk="1" hangingPunct="1">
              <a:defRPr/>
            </a:pPr>
            <a:r>
              <a:rPr lang="en-US" sz="2400" dirty="0" smtClean="0"/>
              <a:t>Help stakeholders understand the crucial role of BI.</a:t>
            </a:r>
            <a:endParaRPr lang="en-US" sz="2400" dirty="0"/>
          </a:p>
        </p:txBody>
      </p:sp>
    </p:spTree>
    <p:extLst>
      <p:ext uri="{BB962C8B-B14F-4D97-AF65-F5344CB8AC3E}">
        <p14:creationId xmlns:p14="http://schemas.microsoft.com/office/powerpoint/2010/main" val="4021577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Issues for Successful BI </a:t>
            </a:r>
            <a:endParaRPr lang="en-US" dirty="0"/>
          </a:p>
        </p:txBody>
      </p:sp>
      <p:sp>
        <p:nvSpPr>
          <p:cNvPr id="37891" name="Content Placeholder 2"/>
          <p:cNvSpPr>
            <a:spLocks noGrp="1"/>
          </p:cNvSpPr>
          <p:nvPr>
            <p:ph idx="1"/>
          </p:nvPr>
        </p:nvSpPr>
        <p:spPr>
          <a:xfrm>
            <a:off x="1182688" y="1524000"/>
            <a:ext cx="7961312" cy="4800600"/>
          </a:xfrm>
        </p:spPr>
        <p:txBody>
          <a:bodyPr>
            <a:normAutofit/>
          </a:bodyPr>
          <a:lstStyle/>
          <a:p>
            <a:pPr eaLnBrk="1" hangingPunct="1"/>
            <a:r>
              <a:rPr lang="en-US" sz="2800" dirty="0" smtClean="0"/>
              <a:t>Developing vs. Acquiring BI systems</a:t>
            </a:r>
          </a:p>
          <a:p>
            <a:pPr lvl="1" eaLnBrk="1" hangingPunct="1"/>
            <a:r>
              <a:rPr lang="en-US" sz="2400" dirty="0" smtClean="0"/>
              <a:t>Developing everything from scratch</a:t>
            </a:r>
          </a:p>
          <a:p>
            <a:pPr lvl="1" eaLnBrk="1" hangingPunct="1"/>
            <a:r>
              <a:rPr lang="en-US" sz="2400" dirty="0" smtClean="0"/>
              <a:t>Buying/leasing a complete system</a:t>
            </a:r>
          </a:p>
          <a:p>
            <a:pPr lvl="1" eaLnBrk="1" hangingPunct="1"/>
            <a:r>
              <a:rPr lang="en-US" sz="2400" dirty="0" smtClean="0"/>
              <a:t>Using a shell BI system and customizing it</a:t>
            </a:r>
          </a:p>
          <a:p>
            <a:pPr lvl="1" eaLnBrk="1" hangingPunct="1"/>
            <a:r>
              <a:rPr lang="en-US" sz="2400" dirty="0" smtClean="0"/>
              <a:t>Use of outside consultants?</a:t>
            </a:r>
          </a:p>
          <a:p>
            <a:pPr eaLnBrk="1" hangingPunct="1"/>
            <a:r>
              <a:rPr lang="en-US" sz="2800" dirty="0" smtClean="0"/>
              <a:t>Justifying via cost-benefit analysis</a:t>
            </a:r>
          </a:p>
          <a:p>
            <a:pPr lvl="1" eaLnBrk="1" hangingPunct="1"/>
            <a:r>
              <a:rPr lang="en-US" sz="2400" dirty="0" smtClean="0"/>
              <a:t>It is easier to quantify costs </a:t>
            </a:r>
          </a:p>
          <a:p>
            <a:pPr lvl="1" eaLnBrk="1" hangingPunct="1"/>
            <a:r>
              <a:rPr lang="en-US" sz="2400" dirty="0" smtClean="0"/>
              <a:t>Harder to quantify benefits</a:t>
            </a:r>
          </a:p>
          <a:p>
            <a:pPr lvl="2" eaLnBrk="1" hangingPunct="1"/>
            <a:r>
              <a:rPr lang="en-US" sz="2000" dirty="0" smtClean="0"/>
              <a:t>Most of them are intangibles</a:t>
            </a:r>
          </a:p>
        </p:txBody>
      </p:sp>
    </p:spTree>
    <p:extLst>
      <p:ext uri="{BB962C8B-B14F-4D97-AF65-F5344CB8AC3E}">
        <p14:creationId xmlns:p14="http://schemas.microsoft.com/office/powerpoint/2010/main" val="2925601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Major BI Tools and Techniques</a:t>
            </a:r>
            <a:endParaRPr lang="en-US" dirty="0"/>
          </a:p>
        </p:txBody>
      </p:sp>
      <p:sp>
        <p:nvSpPr>
          <p:cNvPr id="66563" name="Content Placeholder 2"/>
          <p:cNvSpPr>
            <a:spLocks noGrp="1"/>
          </p:cNvSpPr>
          <p:nvPr>
            <p:ph idx="1"/>
          </p:nvPr>
        </p:nvSpPr>
        <p:spPr/>
        <p:txBody>
          <a:bodyPr>
            <a:noAutofit/>
          </a:bodyPr>
          <a:lstStyle/>
          <a:p>
            <a:pPr eaLnBrk="1" hangingPunct="1"/>
            <a:r>
              <a:rPr lang="en-US" sz="2800" dirty="0" smtClean="0"/>
              <a:t>Tool categories</a:t>
            </a:r>
          </a:p>
          <a:p>
            <a:pPr lvl="1" eaLnBrk="1" hangingPunct="1"/>
            <a:r>
              <a:rPr lang="en-US" sz="2400" dirty="0" smtClean="0"/>
              <a:t>Data management</a:t>
            </a:r>
          </a:p>
          <a:p>
            <a:pPr lvl="1" eaLnBrk="1" hangingPunct="1"/>
            <a:r>
              <a:rPr lang="en-US" sz="2400" dirty="0" smtClean="0"/>
              <a:t>Reporting, status tracking</a:t>
            </a:r>
          </a:p>
          <a:p>
            <a:pPr lvl="1" eaLnBrk="1" hangingPunct="1"/>
            <a:r>
              <a:rPr lang="en-US" sz="2400" dirty="0" smtClean="0"/>
              <a:t>Visualization</a:t>
            </a:r>
          </a:p>
          <a:p>
            <a:pPr lvl="1" eaLnBrk="1" hangingPunct="1"/>
            <a:r>
              <a:rPr lang="en-US" sz="2400" dirty="0" smtClean="0"/>
              <a:t>Strategy and performance management</a:t>
            </a:r>
          </a:p>
          <a:p>
            <a:pPr lvl="1" eaLnBrk="1" hangingPunct="1"/>
            <a:r>
              <a:rPr lang="en-US" sz="2400" dirty="0" smtClean="0"/>
              <a:t>Business analytics</a:t>
            </a:r>
          </a:p>
          <a:p>
            <a:pPr lvl="1" eaLnBrk="1" hangingPunct="1"/>
            <a:r>
              <a:rPr lang="en-US" sz="2400" dirty="0" smtClean="0"/>
              <a:t>Social networking &amp; Web 2.0</a:t>
            </a:r>
          </a:p>
          <a:p>
            <a:pPr lvl="1" eaLnBrk="1" hangingPunct="1"/>
            <a:r>
              <a:rPr lang="en-US" sz="2400" dirty="0" smtClean="0"/>
              <a:t>New/advanced tools/techniques to handle massive data sets for knowledge discovery</a:t>
            </a:r>
          </a:p>
        </p:txBody>
      </p:sp>
    </p:spTree>
    <p:extLst>
      <p:ext uri="{BB962C8B-B14F-4D97-AF65-F5344CB8AC3E}">
        <p14:creationId xmlns:p14="http://schemas.microsoft.com/office/powerpoint/2010/main" val="4044503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Major BI Vendors</a:t>
            </a:r>
            <a:endParaRPr lang="en-US" dirty="0"/>
          </a:p>
        </p:txBody>
      </p:sp>
      <p:sp>
        <p:nvSpPr>
          <p:cNvPr id="67587" name="Content Placeholder 2"/>
          <p:cNvSpPr>
            <a:spLocks noGrp="1"/>
          </p:cNvSpPr>
          <p:nvPr>
            <p:ph idx="1"/>
          </p:nvPr>
        </p:nvSpPr>
        <p:spPr/>
        <p:txBody>
          <a:bodyPr>
            <a:normAutofit/>
          </a:bodyPr>
          <a:lstStyle/>
          <a:p>
            <a:pPr eaLnBrk="1" hangingPunct="1"/>
            <a:r>
              <a:rPr lang="en-US" sz="2800" dirty="0" smtClean="0"/>
              <a:t>In recent years, the landscape of BI vendors has changed</a:t>
            </a:r>
          </a:p>
          <a:p>
            <a:pPr lvl="1" eaLnBrk="1" hangingPunct="1"/>
            <a:r>
              <a:rPr lang="en-US" sz="2400" dirty="0" err="1" smtClean="0">
                <a:solidFill>
                  <a:srgbClr val="FF0000"/>
                </a:solidFill>
              </a:rPr>
              <a:t>Cognos</a:t>
            </a:r>
            <a:r>
              <a:rPr lang="en-US" sz="2400" dirty="0" smtClean="0"/>
              <a:t> acquired by IBM in 2008</a:t>
            </a:r>
          </a:p>
          <a:p>
            <a:pPr lvl="2" eaLnBrk="1" hangingPunct="1"/>
            <a:r>
              <a:rPr lang="en-US" sz="2000" dirty="0" smtClean="0"/>
              <a:t>IBM also acquired SPSS in 2009</a:t>
            </a:r>
          </a:p>
          <a:p>
            <a:pPr lvl="1" eaLnBrk="1" hangingPunct="1"/>
            <a:r>
              <a:rPr lang="en-US" sz="2400" dirty="0" smtClean="0">
                <a:solidFill>
                  <a:srgbClr val="FF0000"/>
                </a:solidFill>
              </a:rPr>
              <a:t>Hyperion</a:t>
            </a:r>
            <a:r>
              <a:rPr lang="en-US" sz="2400" dirty="0" smtClean="0"/>
              <a:t> acquired by Oracle in 2008</a:t>
            </a:r>
          </a:p>
          <a:p>
            <a:pPr lvl="1" eaLnBrk="1" hangingPunct="1"/>
            <a:r>
              <a:rPr lang="en-US" sz="2400" dirty="0" smtClean="0">
                <a:solidFill>
                  <a:srgbClr val="FF0000"/>
                </a:solidFill>
              </a:rPr>
              <a:t>Business Objects </a:t>
            </a:r>
            <a:r>
              <a:rPr lang="en-US" sz="2400" dirty="0" smtClean="0"/>
              <a:t>acquired by SAP in 2009</a:t>
            </a:r>
          </a:p>
          <a:p>
            <a:pPr eaLnBrk="1" hangingPunct="1"/>
            <a:r>
              <a:rPr lang="en-US" sz="2800" dirty="0" err="1" smtClean="0"/>
              <a:t>Microstrategy</a:t>
            </a:r>
            <a:endParaRPr lang="en-US" sz="2800" dirty="0" smtClean="0"/>
          </a:p>
          <a:p>
            <a:pPr lvl="1" eaLnBrk="1" hangingPunct="1"/>
            <a:r>
              <a:rPr lang="en-US" sz="2400" dirty="0" smtClean="0"/>
              <a:t>May be the only independent large BI vendor</a:t>
            </a:r>
          </a:p>
          <a:p>
            <a:pPr eaLnBrk="1" hangingPunct="1"/>
            <a:r>
              <a:rPr lang="en-US" sz="2800" dirty="0" smtClean="0"/>
              <a:t>Others include Microsoft, SAS, Teradata (mostly considered a DW vendor) </a:t>
            </a:r>
          </a:p>
          <a:p>
            <a:pPr eaLnBrk="1" hangingPunct="1"/>
            <a:endParaRPr lang="en-US" sz="2800" dirty="0" smtClean="0"/>
          </a:p>
        </p:txBody>
      </p:sp>
    </p:spTree>
    <p:extLst>
      <p:ext uri="{BB962C8B-B14F-4D97-AF65-F5344CB8AC3E}">
        <p14:creationId xmlns:p14="http://schemas.microsoft.com/office/powerpoint/2010/main" val="387425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farm3.staticflickr.com/2703/cameras/72157612865256083_model_huge_0ffc373d5f.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0" y="908720"/>
            <a:ext cx="5400600" cy="36616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62557" y="4869160"/>
            <a:ext cx="2234907" cy="584775"/>
          </a:xfrm>
          <a:prstGeom prst="rect">
            <a:avLst/>
          </a:prstGeom>
        </p:spPr>
        <p:txBody>
          <a:bodyPr wrap="none">
            <a:spAutoFit/>
          </a:bodyPr>
          <a:lstStyle/>
          <a:p>
            <a:r>
              <a:rPr lang="en-US" sz="3200" b="1" dirty="0"/>
              <a:t>Nokia N97</a:t>
            </a:r>
          </a:p>
        </p:txBody>
      </p:sp>
    </p:spTree>
    <p:extLst>
      <p:ext uri="{BB962C8B-B14F-4D97-AF65-F5344CB8AC3E}">
        <p14:creationId xmlns:p14="http://schemas.microsoft.com/office/powerpoint/2010/main" val="3472351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bighazy\Desktop\Business intelligence (Internet)\img\business-intelligence-analys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16" y="836712"/>
            <a:ext cx="832040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856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bighazy\Desktop\Business intelligence (Internet)\img\bi-tools-vendors-business-intelligence-too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71080"/>
            <a:ext cx="8964488" cy="209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875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ighazy\Desktop\Business intelligence (Internet)\img\5-business-intellig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16632"/>
            <a:ext cx="7011305" cy="532859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bighazy\Desktop\Business intelligence (Internet)\img\Business_Intelligence_Dashboard_1_2001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982" y="2852936"/>
            <a:ext cx="5886094" cy="380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497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ighazy\Desktop\Business intelligence (Internet)\img\business_intellig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0" y="-31422"/>
            <a:ext cx="9192570" cy="696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09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dn2.hubspot.net/hub/363503/file-2032007228-png/blog-files/nonprofit-information-hiera.png?t=1438806133862&amp;width=550&amp;height=2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630671" cy="395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53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d/dd/Four-Level-Pyramid-mod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04"/>
            <a:ext cx="9144000" cy="687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79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Changing Business Environment &amp; Computerized Decision Support</a:t>
            </a:r>
            <a:endParaRPr lang="en-US" dirty="0"/>
          </a:p>
        </p:txBody>
      </p:sp>
      <p:sp>
        <p:nvSpPr>
          <p:cNvPr id="6147" name="Content Placeholder 2"/>
          <p:cNvSpPr>
            <a:spLocks noGrp="1"/>
          </p:cNvSpPr>
          <p:nvPr>
            <p:ph idx="1"/>
          </p:nvPr>
        </p:nvSpPr>
        <p:spPr/>
        <p:txBody>
          <a:bodyPr>
            <a:normAutofit/>
          </a:bodyPr>
          <a:lstStyle/>
          <a:p>
            <a:pPr eaLnBrk="1" hangingPunct="1"/>
            <a:r>
              <a:rPr lang="en-US" sz="3200" dirty="0" smtClean="0"/>
              <a:t>Companies are moving aggressively to computerized support of their operations =&gt; Business Intelligence</a:t>
            </a:r>
          </a:p>
          <a:p>
            <a:pPr eaLnBrk="1" hangingPunct="1"/>
            <a:r>
              <a:rPr lang="en-US" sz="3200" dirty="0" smtClean="0"/>
              <a:t>Business Pressures–Responses–Support Model</a:t>
            </a:r>
          </a:p>
          <a:p>
            <a:pPr lvl="1" eaLnBrk="1" hangingPunct="1"/>
            <a:r>
              <a:rPr lang="en-US" sz="2800" dirty="0" smtClean="0">
                <a:solidFill>
                  <a:srgbClr val="FF3300"/>
                </a:solidFill>
              </a:rPr>
              <a:t>Business pressures </a:t>
            </a:r>
            <a:r>
              <a:rPr lang="en-US" sz="2800" dirty="0" smtClean="0"/>
              <a:t>result of today's competitive business climate</a:t>
            </a:r>
          </a:p>
          <a:p>
            <a:pPr lvl="1" eaLnBrk="1" hangingPunct="1"/>
            <a:r>
              <a:rPr lang="en-US" sz="2800" dirty="0" smtClean="0">
                <a:solidFill>
                  <a:srgbClr val="FF3300"/>
                </a:solidFill>
              </a:rPr>
              <a:t>Responses</a:t>
            </a:r>
            <a:r>
              <a:rPr lang="en-US" sz="2800" dirty="0" smtClean="0"/>
              <a:t> to counter the pressures </a:t>
            </a:r>
          </a:p>
          <a:p>
            <a:pPr lvl="1" eaLnBrk="1" hangingPunct="1"/>
            <a:r>
              <a:rPr lang="en-US" sz="2800" dirty="0" smtClean="0">
                <a:solidFill>
                  <a:srgbClr val="FF3300"/>
                </a:solidFill>
              </a:rPr>
              <a:t>Support</a:t>
            </a:r>
            <a:r>
              <a:rPr lang="en-US" sz="2800" dirty="0" smtClean="0"/>
              <a:t> to better facilitate the process </a:t>
            </a:r>
          </a:p>
        </p:txBody>
      </p:sp>
    </p:spTree>
    <p:extLst>
      <p:ext uri="{BB962C8B-B14F-4D97-AF65-F5344CB8AC3E}">
        <p14:creationId xmlns:p14="http://schemas.microsoft.com/office/powerpoint/2010/main" val="100456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Business Environment </a:t>
            </a:r>
            <a:endParaRPr lang="en-US" dirty="0"/>
          </a:p>
        </p:txBody>
      </p:sp>
      <p:sp>
        <p:nvSpPr>
          <p:cNvPr id="8195" name="Content Placeholder 2"/>
          <p:cNvSpPr>
            <a:spLocks noGrp="1"/>
          </p:cNvSpPr>
          <p:nvPr>
            <p:ph idx="1"/>
          </p:nvPr>
        </p:nvSpPr>
        <p:spPr/>
        <p:txBody>
          <a:bodyPr>
            <a:normAutofit/>
          </a:bodyPr>
          <a:lstStyle/>
          <a:p>
            <a:pPr eaLnBrk="1" hangingPunct="1"/>
            <a:r>
              <a:rPr lang="en-US" sz="3200" dirty="0" smtClean="0"/>
              <a:t>The environment in which organizations operate today is becoming more and </a:t>
            </a:r>
            <a:r>
              <a:rPr lang="en-US" sz="3200" b="1" dirty="0" smtClean="0"/>
              <a:t>more complex</a:t>
            </a:r>
            <a:r>
              <a:rPr lang="en-US" sz="3200" dirty="0" smtClean="0"/>
              <a:t>, creating: </a:t>
            </a:r>
          </a:p>
          <a:p>
            <a:pPr lvl="1" eaLnBrk="1" hangingPunct="1"/>
            <a:r>
              <a:rPr lang="en-US" sz="2800" b="1" dirty="0" smtClean="0">
                <a:solidFill>
                  <a:srgbClr val="FF0000"/>
                </a:solidFill>
              </a:rPr>
              <a:t>opportunities</a:t>
            </a:r>
            <a:r>
              <a:rPr lang="en-US" sz="2800" dirty="0" smtClean="0"/>
              <a:t>, and</a:t>
            </a:r>
          </a:p>
          <a:p>
            <a:pPr lvl="1" eaLnBrk="1" hangingPunct="1"/>
            <a:r>
              <a:rPr lang="en-US" sz="2800" b="1" dirty="0" smtClean="0">
                <a:solidFill>
                  <a:srgbClr val="FF0000"/>
                </a:solidFill>
              </a:rPr>
              <a:t>problems</a:t>
            </a:r>
            <a:r>
              <a:rPr lang="en-US" sz="2800" dirty="0" smtClean="0"/>
              <a:t>.</a:t>
            </a:r>
          </a:p>
          <a:p>
            <a:pPr lvl="1" eaLnBrk="1" hangingPunct="1"/>
            <a:r>
              <a:rPr lang="en-US" sz="2800" dirty="0" smtClean="0"/>
              <a:t>Example: globalization.</a:t>
            </a:r>
          </a:p>
          <a:p>
            <a:pPr eaLnBrk="1" hangingPunct="1"/>
            <a:r>
              <a:rPr lang="en-US" sz="3200" dirty="0" smtClean="0"/>
              <a:t>Business environment factors: </a:t>
            </a:r>
          </a:p>
          <a:p>
            <a:pPr lvl="1" eaLnBrk="1" hangingPunct="1"/>
            <a:r>
              <a:rPr lang="en-US" sz="2800" b="1" dirty="0" smtClean="0">
                <a:solidFill>
                  <a:srgbClr val="FF0000"/>
                </a:solidFill>
              </a:rPr>
              <a:t>markets</a:t>
            </a:r>
            <a:r>
              <a:rPr lang="en-US" sz="2800" dirty="0" smtClean="0"/>
              <a:t>, consumer </a:t>
            </a:r>
            <a:r>
              <a:rPr lang="en-US" sz="2800" b="1" dirty="0" smtClean="0">
                <a:solidFill>
                  <a:srgbClr val="FF0000"/>
                </a:solidFill>
              </a:rPr>
              <a:t>demands</a:t>
            </a:r>
            <a:r>
              <a:rPr lang="en-US" sz="2800" dirty="0" smtClean="0"/>
              <a:t>, </a:t>
            </a:r>
            <a:r>
              <a:rPr lang="en-US" sz="2800" b="1" dirty="0" smtClean="0"/>
              <a:t>technology</a:t>
            </a:r>
            <a:r>
              <a:rPr lang="en-US" sz="2800" dirty="0" smtClean="0"/>
              <a:t>, and societal.</a:t>
            </a:r>
          </a:p>
        </p:txBody>
      </p:sp>
    </p:spTree>
    <p:extLst>
      <p:ext uri="{BB962C8B-B14F-4D97-AF65-F5344CB8AC3E}">
        <p14:creationId xmlns:p14="http://schemas.microsoft.com/office/powerpoint/2010/main" val="421466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ighazy\Desktop\Business intelligence (Internet)\img\business-intelligenc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 y="-27384"/>
            <a:ext cx="9139568"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9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Business Intelligence (BI) </a:t>
            </a:r>
            <a:endParaRPr lang="en-US" dirty="0"/>
          </a:p>
        </p:txBody>
      </p:sp>
      <p:sp>
        <p:nvSpPr>
          <p:cNvPr id="3" name="Content Placeholder 2"/>
          <p:cNvSpPr>
            <a:spLocks noGrp="1"/>
          </p:cNvSpPr>
          <p:nvPr>
            <p:ph idx="1"/>
          </p:nvPr>
        </p:nvSpPr>
        <p:spPr>
          <a:xfrm>
            <a:off x="1182688" y="1524000"/>
            <a:ext cx="7961312" cy="4800600"/>
          </a:xfrm>
        </p:spPr>
        <p:txBody>
          <a:bodyPr>
            <a:noAutofit/>
          </a:bodyPr>
          <a:lstStyle/>
          <a:p>
            <a:pPr eaLnBrk="1" hangingPunct="1">
              <a:defRPr/>
            </a:pPr>
            <a:r>
              <a:rPr lang="en-US" sz="3200" dirty="0" smtClean="0"/>
              <a:t>BI is an evolution of decision support concepts over time.</a:t>
            </a:r>
          </a:p>
          <a:p>
            <a:pPr lvl="1" eaLnBrk="1" hangingPunct="1">
              <a:defRPr/>
            </a:pPr>
            <a:r>
              <a:rPr lang="en-US" sz="2800" dirty="0" smtClean="0"/>
              <a:t>Meaning of EIS/DSS…</a:t>
            </a:r>
          </a:p>
          <a:p>
            <a:pPr lvl="2" eaLnBrk="1" hangingPunct="1">
              <a:defRPr/>
            </a:pPr>
            <a:r>
              <a:rPr lang="en-US" sz="2400" b="1" dirty="0" smtClean="0">
                <a:solidFill>
                  <a:srgbClr val="FF0000"/>
                </a:solidFill>
              </a:rPr>
              <a:t>Then:</a:t>
            </a:r>
            <a:r>
              <a:rPr lang="en-US" sz="2400" b="1" dirty="0" smtClean="0"/>
              <a:t> Executive Information System </a:t>
            </a:r>
          </a:p>
          <a:p>
            <a:pPr lvl="2" eaLnBrk="1" hangingPunct="1">
              <a:defRPr/>
            </a:pPr>
            <a:r>
              <a:rPr lang="en-US" sz="2400" b="1" dirty="0" smtClean="0">
                <a:solidFill>
                  <a:srgbClr val="FF0000"/>
                </a:solidFill>
              </a:rPr>
              <a:t>Now:</a:t>
            </a:r>
            <a:r>
              <a:rPr lang="en-US" sz="2400" b="1" dirty="0" smtClean="0"/>
              <a:t> Everybody’s Information System (BI)</a:t>
            </a:r>
          </a:p>
          <a:p>
            <a:pPr eaLnBrk="1" hangingPunct="1">
              <a:defRPr/>
            </a:pPr>
            <a:r>
              <a:rPr lang="en-US" sz="3200" dirty="0" smtClean="0">
                <a:solidFill>
                  <a:srgbClr val="0000CC"/>
                </a:solidFill>
              </a:rPr>
              <a:t>BI systems are enhanced with additional visualizations, alerts, and performance measurement capabilities.</a:t>
            </a:r>
          </a:p>
          <a:p>
            <a:pPr eaLnBrk="1" hangingPunct="1">
              <a:defRPr/>
            </a:pPr>
            <a:r>
              <a:rPr lang="en-US" sz="3200" dirty="0" smtClean="0">
                <a:solidFill>
                  <a:srgbClr val="0000CC"/>
                </a:solidFill>
              </a:rPr>
              <a:t>The term BI emerged from industry apps.</a:t>
            </a:r>
          </a:p>
        </p:txBody>
      </p:sp>
    </p:spTree>
    <p:extLst>
      <p:ext uri="{BB962C8B-B14F-4D97-AF65-F5344CB8AC3E}">
        <p14:creationId xmlns:p14="http://schemas.microsoft.com/office/powerpoint/2010/main" val="2231339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TM02892315[[fn=Wisp]]</Template>
  <TotalTime>450</TotalTime>
  <Words>1246</Words>
  <Application>Microsoft Office PowerPoint</Application>
  <PresentationFormat>On-screen Show (4:3)</PresentationFormat>
  <Paragraphs>154</Paragraphs>
  <Slides>33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Narrow</vt:lpstr>
      <vt:lpstr>Arial Rounded MT Bold</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Changing Business Environment &amp; Computerized Decision Support</vt:lpstr>
      <vt:lpstr>The Business Environment </vt:lpstr>
      <vt:lpstr>PowerPoint Presentation</vt:lpstr>
      <vt:lpstr>Business Intelligence (BI) </vt:lpstr>
      <vt:lpstr>A Brief History of BI</vt:lpstr>
      <vt:lpstr>Definition of BI</vt:lpstr>
      <vt:lpstr>The Architecture of BI</vt:lpstr>
      <vt:lpstr>PowerPoint Presentation</vt:lpstr>
      <vt:lpstr>A High-level Architecture of BI</vt:lpstr>
      <vt:lpstr>Components in a BI Architecture</vt:lpstr>
      <vt:lpstr>Components in a BI Architecture</vt:lpstr>
      <vt:lpstr>Styles of BI</vt:lpstr>
      <vt:lpstr>The Benefits of BI</vt:lpstr>
      <vt:lpstr>Automated Decision-Making Framework </vt:lpstr>
      <vt:lpstr>Automated Decision Making </vt:lpstr>
      <vt:lpstr>BI Governance Issues/Tasks</vt:lpstr>
      <vt:lpstr>Transaction Processing Versus Analytic Processing</vt:lpstr>
      <vt:lpstr>Transaction Processing Versus Analytic Processing</vt:lpstr>
      <vt:lpstr>Successful BI Implementation</vt:lpstr>
      <vt:lpstr>BI and Business Strategy</vt:lpstr>
      <vt:lpstr>BI for Business Strategy</vt:lpstr>
      <vt:lpstr>Issues for Successful BI </vt:lpstr>
      <vt:lpstr>Major BI Tools and Techniques</vt:lpstr>
      <vt:lpstr>Major BI Vendors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Proses Bisnis</dc:title>
  <dc:creator>Abighazy</dc:creator>
  <cp:lastModifiedBy>Rio Yunanto</cp:lastModifiedBy>
  <cp:revision>84</cp:revision>
  <dcterms:created xsi:type="dcterms:W3CDTF">2014-09-22T17:19:34Z</dcterms:created>
  <dcterms:modified xsi:type="dcterms:W3CDTF">2017-03-04T02:59:19Z</dcterms:modified>
</cp:coreProperties>
</file>