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374" r:id="rId4"/>
    <p:sldId id="310" r:id="rId5"/>
    <p:sldId id="311" r:id="rId6"/>
    <p:sldId id="331" r:id="rId7"/>
    <p:sldId id="312" r:id="rId8"/>
    <p:sldId id="313" r:id="rId9"/>
    <p:sldId id="373" r:id="rId10"/>
    <p:sldId id="314" r:id="rId11"/>
    <p:sldId id="335" r:id="rId12"/>
    <p:sldId id="337" r:id="rId13"/>
    <p:sldId id="333" r:id="rId14"/>
    <p:sldId id="340" r:id="rId15"/>
    <p:sldId id="344" r:id="rId16"/>
    <p:sldId id="345" r:id="rId17"/>
    <p:sldId id="346" r:id="rId18"/>
    <p:sldId id="347" r:id="rId19"/>
    <p:sldId id="372" r:id="rId20"/>
    <p:sldId id="353" r:id="rId21"/>
    <p:sldId id="352" r:id="rId22"/>
    <p:sldId id="359" r:id="rId23"/>
    <p:sldId id="360" r:id="rId24"/>
    <p:sldId id="366" r:id="rId25"/>
    <p:sldId id="367" r:id="rId26"/>
    <p:sldId id="289" r:id="rId27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7200" b="1" dirty="0" smtClean="0"/>
              <a:t>Linked 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10091" y="3463280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3691080" y="3560600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46341" y="353948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10297" y="354406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4488" y="2772899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13324" y="259404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>
            <a:off x="1335088" y="3077699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6018584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8584" y="292494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lvl="2" indent="-514236" defTabSz="9144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>
                <a:solidFill>
                  <a:srgbClr val="006600"/>
                </a:solidFill>
              </a:rPr>
              <a:t>↑</a:t>
            </a:r>
            <a:r>
              <a:rPr lang="en-US" sz="3600" b="1" dirty="0" smtClean="0">
                <a:solidFill>
                  <a:srgbClr val="006600"/>
                </a:solidFill>
              </a:rPr>
              <a:t>.next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8584" y="33912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33120" y="3861048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033120" y="4327376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3556124" y="2898848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08584" y="4962872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602534" y="50390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12640" y="2492896"/>
            <a:ext cx="5132660" cy="1270992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2082225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8544" y="3861048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simpul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disisipkan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simpul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disisipkan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1)</a:t>
            </a:r>
            <a:endParaRPr lang="en-US" sz="2800" b="1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132884" y="475942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132884" y="51914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1130424" y="4687416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864768" y="2573288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868043" y="2420888"/>
            <a:ext cx="4705350" cy="1524000"/>
            <a:chOff x="3054350" y="177281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365750" y="261101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054350" y="261101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375150" y="2915816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384550" y="2687216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04000" y="177281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49975" y="2065204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020468" y="2865676"/>
            <a:ext cx="631800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39569" y="3335287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30824" y="4044913"/>
            <a:ext cx="4038600" cy="685800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3442618" y="3158063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1332434" y="3573016"/>
            <a:ext cx="2287165" cy="685800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CC00CC"/>
                </a:solidFill>
              </a:rPr>
              <a:t>awal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514800" y="3943869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Simpul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simpul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ditunjuk</a:t>
            </a:r>
            <a:r>
              <a:rPr lang="en-US" sz="2800" b="1" dirty="0" smtClean="0"/>
              <a:t> pointer </a:t>
            </a:r>
            <a:r>
              <a:rPr lang="en-US" sz="2800" b="1" dirty="0" err="1" smtClean="0"/>
              <a:t>awal</a:t>
            </a:r>
            <a:endParaRPr lang="en-US" sz="28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  <p:bldP spid="34" grpId="0"/>
      <p:bldP spid="35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771328" y="3356992"/>
            <a:ext cx="5778500" cy="1243316"/>
            <a:chOff x="2070100" y="3505198"/>
            <a:chExt cx="5778500" cy="1578803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awal</a:t>
              </a:r>
              <a:endParaRPr lang="en-US" sz="2800" b="1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664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664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akhir</a:t>
              </a:r>
              <a:endParaRPr lang="en-US" sz="2800" b="1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695128" y="5338190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089078" y="540592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762178" y="5395341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571744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93923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04528" y="4652391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809928" y="4728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809928" y="5109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809928" y="5490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39" grpId="0"/>
      <p:bldP spid="40" grpId="0"/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769070" y="4687416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111304" y="2492896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494850" y="2492894"/>
            <a:ext cx="4953000" cy="1524000"/>
            <a:chOff x="609600" y="3200401"/>
            <a:chExt cx="4953000" cy="1524000"/>
          </a:xfrm>
        </p:grpSpPr>
        <p:grpSp>
          <p:nvGrpSpPr>
            <p:cNvPr id="8" name="Group 46"/>
            <p:cNvGrpSpPr/>
            <p:nvPr/>
          </p:nvGrpSpPr>
          <p:grpSpPr>
            <a:xfrm>
              <a:off x="1682750" y="40386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hape 32"/>
            <p:cNvCxnSpPr/>
            <p:nvPr/>
          </p:nvCxnSpPr>
          <p:spPr>
            <a:xfrm>
              <a:off x="1765299" y="3492789"/>
              <a:ext cx="70167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3"/>
            <p:cNvGrpSpPr/>
            <p:nvPr/>
          </p:nvGrpSpPr>
          <p:grpSpPr>
            <a:xfrm>
              <a:off x="3994150" y="40386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609600" y="3200401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03550" y="4343401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98200" y="340729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27050" y="340729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4663626" y="2785284"/>
            <a:ext cx="447679" cy="54581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57300" y="3426344"/>
            <a:ext cx="685800" cy="4953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3382540" y="4058782"/>
            <a:ext cx="3226644" cy="522346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>
            <a:endCxn id="25" idx="0"/>
          </p:cNvCxnSpPr>
          <p:nvPr/>
        </p:nvCxnSpPr>
        <p:spPr>
          <a:xfrm>
            <a:off x="5276401" y="3712094"/>
            <a:ext cx="1340646" cy="9753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5" name="Elbow Connector 4"/>
          <p:cNvCxnSpPr>
            <a:stCxn id="10" idx="3"/>
          </p:cNvCxnSpPr>
          <p:nvPr/>
        </p:nvCxnSpPr>
        <p:spPr>
          <a:xfrm>
            <a:off x="6267004" y="2785284"/>
            <a:ext cx="774228" cy="1902132"/>
          </a:xfrm>
          <a:prstGeom prst="bentConnector2">
            <a:avLst/>
          </a:prstGeom>
          <a:ln w="2857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7079604" y="3166120"/>
            <a:ext cx="24099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32" grpId="0"/>
      <p:bldP spid="42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5049578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510195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6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852936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18755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 </a:t>
            </a:r>
            <a:r>
              <a:rPr kumimoji="0" lang="en-US" sz="3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9906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b="1" dirty="0" err="1" smtClean="0"/>
              <a:t>Jika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{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= nil}</a:t>
            </a:r>
            <a:endParaRPr lang="en-US" sz="2800" dirty="0" smtClean="0"/>
          </a:p>
          <a:p>
            <a:pPr marL="512763" indent="-241300">
              <a:spcBef>
                <a:spcPts val="0"/>
              </a:spcBef>
              <a:buNone/>
            </a:pPr>
            <a:r>
              <a:rPr lang="en-US" sz="2800" b="1" dirty="0" smtClean="0"/>
              <a:t>{</a:t>
            </a:r>
            <a:r>
              <a:rPr lang="en-US" sz="2800" b="1" dirty="0" err="1" smtClean="0">
                <a:solidFill>
                  <a:srgbClr val="FF0000"/>
                </a:solidFill>
              </a:rPr>
              <a:t>sama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seperti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depan</a:t>
            </a:r>
            <a:r>
              <a:rPr lang="en-US" sz="2800" b="1" dirty="0" smtClean="0"/>
              <a:t>}</a:t>
            </a:r>
            <a:endParaRPr lang="en-US" sz="2800" dirty="0" smtClean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438400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7971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52543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baru</a:t>
            </a:r>
            <a:r>
              <a:rPr lang="en-US" sz="2800" b="1" dirty="0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6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  <p:bldP spid="51" grpId="0"/>
      <p:bldP spid="57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500174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700"/>
              </a:spcBef>
              <a:buSzPct val="60000"/>
              <a:buNone/>
            </a:pPr>
            <a:r>
              <a:rPr lang="en-US" b="1" dirty="0" err="1" smtClean="0"/>
              <a:t>Angka</a:t>
            </a:r>
            <a:r>
              <a:rPr lang="en-US" b="1" dirty="0" smtClean="0"/>
              <a:t> 4 </a:t>
            </a:r>
            <a:r>
              <a:rPr lang="en-US" b="1" dirty="0" err="1" smtClean="0"/>
              <a:t>ditemukan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mulai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pertama</a:t>
            </a:r>
            <a:r>
              <a:rPr lang="en-US" b="1" dirty="0" smtClean="0"/>
              <a:t> </a:t>
            </a:r>
            <a:r>
              <a:rPr lang="en-US" b="1" dirty="0" err="1" smtClean="0"/>
              <a:t>sampai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angka</a:t>
            </a:r>
            <a:r>
              <a:rPr lang="en-US" b="1" dirty="0" smtClean="0"/>
              <a:t> 4 </a:t>
            </a:r>
            <a:r>
              <a:rPr lang="en-US" b="1" dirty="0" err="1" smtClean="0"/>
              <a:t>ditemukan</a:t>
            </a:r>
            <a:r>
              <a:rPr lang="en-US" b="1" dirty="0" smtClean="0"/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metode</a:t>
            </a:r>
            <a:r>
              <a:rPr lang="en-US" b="1" dirty="0" smtClean="0">
                <a:solidFill>
                  <a:srgbClr val="FF0000"/>
                </a:solidFill>
              </a:rPr>
              <a:t> sequential search</a:t>
            </a:r>
            <a:r>
              <a:rPr lang="en-US" b="1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3857700"/>
            <a:ext cx="1117614" cy="523198"/>
          </a:xfrm>
          <a:prstGeom prst="rect">
            <a:avLst/>
          </a:prstGeom>
          <a:noFill/>
          <a:ln w="28575"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bantu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</p:cNvCxnSpPr>
          <p:nvPr/>
        </p:nvCxnSpPr>
        <p:spPr>
          <a:xfrm rot="10800000" flipV="1">
            <a:off x="1381108" y="4119299"/>
            <a:ext cx="454015" cy="556128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560512" y="2564904"/>
            <a:ext cx="8832850" cy="98583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400" b="1" dirty="0" err="1" smtClean="0"/>
              <a:t>Misalkan</a:t>
            </a:r>
            <a:r>
              <a:rPr lang="en-US" sz="2400" b="1" dirty="0" smtClean="0"/>
              <a:t> pointer yang </a:t>
            </a:r>
            <a:r>
              <a:rPr lang="en-US" sz="2400" b="1" dirty="0" err="1" smtClean="0"/>
              <a:t>mencari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4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pointer bantu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berarti</a:t>
            </a:r>
            <a:r>
              <a:rPr lang="en-US" sz="2400" b="1" dirty="0" smtClean="0"/>
              <a:t> pointer bantu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menunjuk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simpul</a:t>
            </a:r>
            <a:r>
              <a:rPr lang="en-US" sz="2400" b="1" dirty="0" smtClean="0"/>
              <a:t> ke-2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simpul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berisi</a:t>
            </a:r>
            <a:r>
              <a:rPr lang="en-US" sz="2400" b="1" dirty="0" smtClean="0"/>
              <a:t> data yang </a:t>
            </a:r>
            <a:r>
              <a:rPr lang="en-US" sz="2400" b="1" dirty="0" err="1" smtClean="0"/>
              <a:t>dicari</a:t>
            </a:r>
            <a:r>
              <a:rPr lang="en-US" sz="2400" b="1" dirty="0" smtClean="0"/>
              <a:t>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91200" y="5380268"/>
            <a:ext cx="3810000" cy="533400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12751" y="3675296"/>
            <a:ext cx="9328150" cy="2634024"/>
            <a:chOff x="412751" y="3857628"/>
            <a:chExt cx="9328150" cy="2634024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41563"/>
              <a:ext cx="3632201" cy="650089"/>
              <a:chOff x="381000" y="2971800"/>
              <a:chExt cx="3352801" cy="758433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758433"/>
                <a:chOff x="381000" y="2819400"/>
                <a:chExt cx="3352801" cy="758433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682233"/>
                  <a:chOff x="-76200" y="2895600"/>
                  <a:chExt cx="1828800" cy="682233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682233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b="1" dirty="0" err="1" smtClean="0"/>
                      <a:t>baru</a:t>
                    </a:r>
                    <a:endParaRPr lang="en-US" sz="3200" b="1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6104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6</a:t>
                </a:r>
                <a:endParaRPr lang="en-US" sz="2800" b="1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awal</a:t>
              </a:r>
              <a:endParaRPr lang="en-US" sz="2800" b="1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akhir</a:t>
              </a:r>
              <a:endParaRPr lang="en-US" sz="2800" b="1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61846"/>
              <a:ext cx="1568450" cy="588534"/>
              <a:chOff x="304800" y="4114800"/>
              <a:chExt cx="1447800" cy="68661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61041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926299" y="5630823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1430" y="3846411"/>
            <a:ext cx="1320800" cy="523198"/>
          </a:xfrm>
          <a:prstGeom prst="rect">
            <a:avLst/>
          </a:prstGeom>
          <a:noFill/>
          <a:ln w="28575"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bantu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427408" y="4108010"/>
            <a:ext cx="454023" cy="556128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1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4673352"/>
            <a:ext cx="3290886" cy="533400"/>
          </a:xfrm>
          <a:prstGeom prst="rect">
            <a:avLst/>
          </a:prstGeom>
          <a:ln w="28575">
            <a:noFill/>
          </a:ln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terhubung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(next)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0846" y="2996952"/>
            <a:ext cx="1320800" cy="589129"/>
          </a:xfrm>
          <a:prstGeom prst="rect">
            <a:avLst/>
          </a:prstGeom>
          <a:noFill/>
          <a:ln w="28575"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grpSp>
        <p:nvGrpSpPr>
          <p:cNvPr id="9" name="Group 3"/>
          <p:cNvGrpSpPr/>
          <p:nvPr/>
        </p:nvGrpSpPr>
        <p:grpSpPr>
          <a:xfrm>
            <a:off x="7381892" y="3831879"/>
            <a:ext cx="1568450" cy="689072"/>
            <a:chOff x="1780969" y="3350251"/>
            <a:chExt cx="1219200" cy="536743"/>
          </a:xfrm>
        </p:grpSpPr>
        <p:sp>
          <p:nvSpPr>
            <p:cNvPr id="29" name="Rectangle 28"/>
            <p:cNvSpPr/>
            <p:nvPr/>
          </p:nvSpPr>
          <p:spPr>
            <a:xfrm>
              <a:off x="1780969" y="3350251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14546" y="2996954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12" name="Group 46"/>
          <p:cNvGrpSpPr/>
          <p:nvPr/>
        </p:nvGrpSpPr>
        <p:grpSpPr>
          <a:xfrm>
            <a:off x="2722596" y="3835154"/>
            <a:ext cx="3879850" cy="684781"/>
            <a:chOff x="3505200" y="2362200"/>
            <a:chExt cx="3581400" cy="684781"/>
          </a:xfrm>
        </p:grpSpPr>
        <p:sp>
          <p:nvSpPr>
            <p:cNvPr id="27" name="Rectangle 26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>
            <a:off x="6354796" y="4139954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196" y="3915452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grpSp>
        <p:nvGrpSpPr>
          <p:cNvPr id="14" name="Group 52"/>
          <p:cNvGrpSpPr/>
          <p:nvPr/>
        </p:nvGrpSpPr>
        <p:grpSpPr>
          <a:xfrm>
            <a:off x="1897096" y="4978154"/>
            <a:ext cx="3632201" cy="762000"/>
            <a:chOff x="381000" y="2971800"/>
            <a:chExt cx="3352801" cy="762000"/>
          </a:xfrm>
        </p:grpSpPr>
        <p:grpSp>
          <p:nvGrpSpPr>
            <p:cNvPr id="18" name="Group 33"/>
            <p:cNvGrpSpPr/>
            <p:nvPr/>
          </p:nvGrpSpPr>
          <p:grpSpPr>
            <a:xfrm>
              <a:off x="381000" y="2971800"/>
              <a:ext cx="3352801" cy="762000"/>
              <a:chOff x="381000" y="2819400"/>
              <a:chExt cx="3352801" cy="762000"/>
            </a:xfrm>
          </p:grpSpPr>
          <p:grpSp>
            <p:nvGrpSpPr>
              <p:cNvPr id="19" name="Group 3"/>
              <p:cNvGrpSpPr/>
              <p:nvPr/>
            </p:nvGrpSpPr>
            <p:grpSpPr>
              <a:xfrm>
                <a:off x="2286001" y="2819400"/>
                <a:ext cx="1447800" cy="685800"/>
                <a:chOff x="918386" y="3352800"/>
                <a:chExt cx="1219200" cy="534194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918386" y="3352800"/>
                  <a:ext cx="1219200" cy="533400"/>
                </a:xfrm>
                <a:prstGeom prst="rect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26" name="Straight Connector 5"/>
                <p:cNvCxnSpPr/>
                <p:nvPr/>
              </p:nvCxnSpPr>
              <p:spPr>
                <a:xfrm rot="5400000">
                  <a:off x="1489885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7"/>
              <p:cNvGrpSpPr/>
              <p:nvPr/>
            </p:nvGrpSpPr>
            <p:grpSpPr>
              <a:xfrm>
                <a:off x="381000" y="2996625"/>
                <a:ext cx="1828800" cy="584775"/>
                <a:chOff x="-76200" y="2996625"/>
                <a:chExt cx="1828800" cy="584775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-76200" y="2996625"/>
                  <a:ext cx="1066800" cy="58477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err="1" smtClean="0"/>
                    <a:t>baru</a:t>
                  </a:r>
                  <a:endParaRPr lang="en-US" sz="3200" b="1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990600" y="3275012"/>
                  <a:ext cx="7620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9"/>
            <p:cNvSpPr txBox="1"/>
            <p:nvPr/>
          </p:nvSpPr>
          <p:spPr>
            <a:xfrm>
              <a:off x="2590800" y="3047999"/>
              <a:ext cx="53340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6</a:t>
              </a:r>
              <a:endParaRPr lang="en-US" sz="2800" b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2796" y="391135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83646" y="2996954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8166118" y="3289341"/>
            <a:ext cx="417529" cy="54253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1196" y="3835154"/>
            <a:ext cx="1568450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1142977" y="4176523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1396" y="391135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31996" y="4139954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3" idx="1"/>
            <a:endCxn id="40" idx="0"/>
          </p:cNvCxnSpPr>
          <p:nvPr/>
        </p:nvCxnSpPr>
        <p:spPr>
          <a:xfrm rot="10800000" flipV="1">
            <a:off x="1195421" y="3289342"/>
            <a:ext cx="6191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4" idx="1"/>
            <a:endCxn id="34" idx="0"/>
          </p:cNvCxnSpPr>
          <p:nvPr/>
        </p:nvCxnSpPr>
        <p:spPr>
          <a:xfrm rot="10800000" flipV="1">
            <a:off x="3506822" y="3291516"/>
            <a:ext cx="454025" cy="5436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27" idx="2"/>
          </p:cNvCxnSpPr>
          <p:nvPr/>
        </p:nvCxnSpPr>
        <p:spPr>
          <a:xfrm rot="5400000" flipH="1" flipV="1">
            <a:off x="5171603" y="4712531"/>
            <a:ext cx="839219" cy="454025"/>
          </a:xfrm>
          <a:prstGeom prst="bentConnector3">
            <a:avLst>
              <a:gd name="adj1" fmla="val 65817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43396" y="4139954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3911354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5</a:t>
            </a:r>
            <a:endParaRPr lang="en-US" sz="2800" b="1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4685804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44" grpId="0"/>
      <p:bldP spid="13" grpId="0"/>
      <p:bldP spid="16" grpId="0"/>
      <p:bldP spid="37" grpId="0"/>
      <p:bldP spid="10" grpId="0"/>
      <p:bldP spid="40" grpId="0" animBg="1"/>
      <p:bldP spid="42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563764"/>
            <a:ext cx="1320800" cy="589129"/>
          </a:xfrm>
          <a:prstGeom prst="rect">
            <a:avLst/>
          </a:prstGeom>
          <a:noFill/>
          <a:ln w="28575"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03723" y="4687842"/>
            <a:ext cx="1568450" cy="685800"/>
            <a:chOff x="4103723" y="4838698"/>
            <a:chExt cx="1568450" cy="685800"/>
          </a:xfrm>
        </p:grpSpPr>
        <p:sp>
          <p:nvSpPr>
            <p:cNvPr id="79" name="Rectangle 78"/>
            <p:cNvSpPr/>
            <p:nvPr/>
          </p:nvSpPr>
          <p:spPr>
            <a:xfrm>
              <a:off x="4103723" y="4838698"/>
              <a:ext cx="1568450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4839641" y="518108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4865067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143454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764041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</a:t>
            </a:r>
            <a:endParaRPr lang="en-US" sz="2800" b="1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2858328"/>
            <a:ext cx="500066" cy="70556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23844" y="2420888"/>
            <a:ext cx="9358378" cy="1827891"/>
            <a:chOff x="523844" y="2571744"/>
            <a:chExt cx="9358378" cy="1827891"/>
          </a:xfrm>
        </p:grpSpPr>
        <p:grpSp>
          <p:nvGrpSpPr>
            <p:cNvPr id="101" name="Group 100"/>
            <p:cNvGrpSpPr/>
            <p:nvPr/>
          </p:nvGrpSpPr>
          <p:grpSpPr>
            <a:xfrm>
              <a:off x="5176872" y="2857498"/>
              <a:ext cx="4705350" cy="1542137"/>
              <a:chOff x="5176872" y="2857498"/>
              <a:chExt cx="4705350" cy="1542137"/>
            </a:xfrm>
          </p:grpSpPr>
          <p:grpSp>
            <p:nvGrpSpPr>
              <p:cNvPr id="55" name="Group 3"/>
              <p:cNvGrpSpPr/>
              <p:nvPr/>
            </p:nvGrpSpPr>
            <p:grpSpPr>
              <a:xfrm>
                <a:off x="7488272" y="3695693"/>
                <a:ext cx="1568450" cy="703942"/>
                <a:chOff x="1752600" y="3352800"/>
                <a:chExt cx="1219200" cy="548326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752600" y="3367725"/>
                  <a:ext cx="1219200" cy="53340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5176872" y="3695698"/>
                <a:ext cx="156845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5908653" y="4037067"/>
                <a:ext cx="684781" cy="20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6497672" y="4000498"/>
                <a:ext cx="9906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5507072" y="3771898"/>
                <a:ext cx="57785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2</a:t>
                </a:r>
                <a:endParaRPr lang="en-US" sz="2800" b="1" dirty="0"/>
              </a:p>
            </p:txBody>
          </p:sp>
          <p:sp>
            <p:nvSpPr>
              <p:cNvPr id="63" name="TextBox 9"/>
              <p:cNvSpPr txBox="1"/>
              <p:nvPr/>
            </p:nvSpPr>
            <p:spPr>
              <a:xfrm>
                <a:off x="8726522" y="2857498"/>
                <a:ext cx="1155700" cy="5847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/>
                  <a:t>akhir</a:t>
                </a:r>
                <a:endParaRPr lang="en-US" sz="3200" b="1" dirty="0"/>
              </a:p>
            </p:txBody>
          </p:sp>
          <p:cxnSp>
            <p:nvCxnSpPr>
              <p:cNvPr id="65" name="Shape 64"/>
              <p:cNvCxnSpPr>
                <a:endCxn id="85" idx="0"/>
              </p:cNvCxnSpPr>
              <p:nvPr/>
            </p:nvCxnSpPr>
            <p:spPr>
              <a:xfrm rot="10800000" flipV="1">
                <a:off x="8272497" y="3169043"/>
                <a:ext cx="454025" cy="545812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7667644" y="3767800"/>
                <a:ext cx="57785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b="1" dirty="0" smtClean="0"/>
                  <a:t>5</a:t>
                </a:r>
                <a:endParaRPr lang="en-US" sz="2800" b="1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23844" y="2571744"/>
                <a:ext cx="3910078" cy="1808735"/>
                <a:chOff x="523844" y="2571744"/>
                <a:chExt cx="3910078" cy="1808735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523844" y="2571744"/>
                  <a:ext cx="1155700" cy="58477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err="1" smtClean="0"/>
                    <a:t>awal</a:t>
                  </a:r>
                  <a:endParaRPr lang="en-US" sz="3200" b="1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865472" y="3695698"/>
                  <a:ext cx="156845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3597253" y="4037067"/>
                  <a:ext cx="684781" cy="20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195672" y="3771898"/>
                  <a:ext cx="577850" cy="52322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/>
                    <a:t>4</a:t>
                  </a:r>
                  <a:endParaRPr lang="en-US" sz="2800" b="1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54072" y="3695698"/>
                  <a:ext cx="156845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285853" y="4037067"/>
                  <a:ext cx="684781" cy="20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884272" y="3771898"/>
                  <a:ext cx="577850" cy="52322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/>
                    <a:t>3</a:t>
                  </a:r>
                  <a:endParaRPr lang="en-US" sz="2800" b="1" dirty="0"/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1874872" y="4000498"/>
                  <a:ext cx="9906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Arrow Connector 109"/>
              <p:cNvCxnSpPr>
                <a:stCxn id="56" idx="2"/>
              </p:cNvCxnSpPr>
              <p:nvPr/>
            </p:nvCxnSpPr>
            <p:spPr>
              <a:xfrm rot="5400000">
                <a:off x="819405" y="3432462"/>
                <a:ext cx="558233" cy="634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0" name="Straight Arrow Connector 89"/>
          <p:cNvCxnSpPr/>
          <p:nvPr/>
        </p:nvCxnSpPr>
        <p:spPr>
          <a:xfrm>
            <a:off x="4186272" y="3849642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3007619"/>
            <a:ext cx="683926" cy="428628"/>
          </a:xfrm>
          <a:prstGeom prst="bentConnector3">
            <a:avLst>
              <a:gd name="adj1" fmla="val 402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569992" y="4064756"/>
            <a:ext cx="597984" cy="857256"/>
            <a:chOff x="3569992" y="4215612"/>
            <a:chExt cx="597984" cy="857256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4024306" y="4357694"/>
              <a:ext cx="285752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3580930" y="4500570"/>
              <a:ext cx="571504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285034" y="4786322"/>
              <a:ext cx="571504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2" name="Straight Arrow Connector 121"/>
          <p:cNvCxnSpPr/>
          <p:nvPr/>
        </p:nvCxnSpPr>
        <p:spPr>
          <a:xfrm>
            <a:off x="3583232" y="4921218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4992656"/>
            <a:ext cx="571504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1" idx="2"/>
          </p:cNvCxnSpPr>
          <p:nvPr/>
        </p:nvCxnSpPr>
        <p:spPr>
          <a:xfrm rot="5400000" flipH="1" flipV="1">
            <a:off x="5575598" y="4607158"/>
            <a:ext cx="763033" cy="79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77" grpId="0"/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/ di </a:t>
            </a:r>
            <a:r>
              <a:rPr lang="en-US" b="1" dirty="0" err="1" smtClean="0"/>
              <a:t>awal</a:t>
            </a:r>
            <a:endParaRPr lang="en-US" b="1" dirty="0" smtClean="0"/>
          </a:p>
          <a:p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/ di </a:t>
            </a:r>
            <a:r>
              <a:rPr lang="en-US" b="1" dirty="0" err="1" smtClean="0"/>
              <a:t>akhir</a:t>
            </a:r>
            <a:endParaRPr lang="en-US" b="1" dirty="0" smtClean="0"/>
          </a:p>
          <a:p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Kondisi</a:t>
            </a:r>
            <a:r>
              <a:rPr lang="en-US" b="1" dirty="0" smtClean="0"/>
              <a:t> yang </a:t>
            </a:r>
            <a:r>
              <a:rPr lang="en-US" b="1" dirty="0" err="1" smtClean="0"/>
              <a:t>diperiksa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kosong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pemeriksaan</a:t>
            </a:r>
            <a:r>
              <a:rPr lang="en-US" b="1" dirty="0" smtClean="0"/>
              <a:t>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ketika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, </a:t>
            </a:r>
            <a:r>
              <a:rPr lang="en-US" b="1" dirty="0" err="1" smtClean="0"/>
              <a:t>bukan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proses </a:t>
            </a: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)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memiliki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satu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simpul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memiliki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lebih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satu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simpul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54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i="1" dirty="0" smtClean="0"/>
              <a:t>LINKED LIST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3200" dirty="0" smtClean="0"/>
              <a:t>berisi kumpulan data (node) yang </a:t>
            </a:r>
            <a:r>
              <a:rPr lang="de-DE" sz="3200" b="1" dirty="0" smtClean="0">
                <a:solidFill>
                  <a:srgbClr val="FF0000"/>
                </a:solidFill>
              </a:rPr>
              <a:t>tersusun secara sekuensial</a:t>
            </a:r>
            <a:r>
              <a:rPr lang="de-DE" sz="3200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saling sambung-menyambung</a:t>
            </a:r>
            <a:r>
              <a:rPr lang="de-DE" sz="3200" b="1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dinamis</a:t>
            </a:r>
            <a:r>
              <a:rPr lang="de-DE" sz="3200" dirty="0" smtClean="0"/>
              <a:t> dan </a:t>
            </a:r>
            <a:r>
              <a:rPr lang="de-DE" sz="3200" b="1" dirty="0" smtClean="0">
                <a:solidFill>
                  <a:srgbClr val="FF0000"/>
                </a:solidFill>
              </a:rPr>
              <a:t>tidak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i="1" dirty="0" smtClean="0"/>
              <a:t>Linked List </a:t>
            </a:r>
            <a:r>
              <a:rPr lang="de-DE" sz="3200" dirty="0" smtClean="0"/>
              <a:t>sering disebut juga Senarai Berantai</a:t>
            </a:r>
          </a:p>
          <a:p>
            <a:pPr algn="just"/>
            <a:r>
              <a:rPr lang="de-DE" sz="3200" i="1" dirty="0" smtClean="0"/>
              <a:t>Linked List </a:t>
            </a:r>
            <a:r>
              <a:rPr lang="de-DE" sz="3200" dirty="0" smtClean="0"/>
              <a:t>saling terhubung dengan bantuan variabel pointer</a:t>
            </a:r>
          </a:p>
          <a:p>
            <a:pPr algn="just"/>
            <a:r>
              <a:rPr lang="de-DE" sz="3200" dirty="0" smtClean="0"/>
              <a:t>Masing-masing data dalam </a:t>
            </a:r>
            <a:r>
              <a:rPr lang="de-DE" sz="3200" i="1" dirty="0" smtClean="0"/>
              <a:t>Linked List </a:t>
            </a:r>
            <a:r>
              <a:rPr lang="de-DE" sz="3200" dirty="0" smtClean="0"/>
              <a:t>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492896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16" name="Group 7"/>
          <p:cNvGrpSpPr/>
          <p:nvPr/>
        </p:nvGrpSpPr>
        <p:grpSpPr>
          <a:xfrm>
            <a:off x="1166786" y="3154909"/>
            <a:ext cx="428628" cy="571504"/>
            <a:chOff x="1905000" y="2438400"/>
            <a:chExt cx="533400" cy="533400"/>
          </a:xfrm>
        </p:grpSpPr>
        <p:sp>
          <p:nvSpPr>
            <p:cNvPr id="1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8"/>
          <p:cNvGrpSpPr/>
          <p:nvPr/>
        </p:nvGrpSpPr>
        <p:grpSpPr>
          <a:xfrm>
            <a:off x="7769206" y="3083471"/>
            <a:ext cx="398504" cy="571504"/>
            <a:chOff x="1905000" y="2438400"/>
            <a:chExt cx="533400" cy="533400"/>
          </a:xfrm>
        </p:grpSpPr>
        <p:sp>
          <p:nvSpPr>
            <p:cNvPr id="24" name="Rectangle 2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rgbClr val="CC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427507" y="3093520"/>
            <a:ext cx="1252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655" y="3068960"/>
            <a:ext cx="1252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842144" y="3345405"/>
            <a:ext cx="825500" cy="1588"/>
          </a:xfrm>
          <a:prstGeom prst="straightConnector1">
            <a:avLst/>
          </a:prstGeom>
          <a:ln w="28575">
            <a:solidFill>
              <a:srgbClr val="CC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95678" y="4297917"/>
            <a:ext cx="2311400" cy="1004886"/>
          </a:xfrm>
          <a:prstGeom prst="rect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7" name="Group 27"/>
          <p:cNvGrpSpPr/>
          <p:nvPr/>
        </p:nvGrpSpPr>
        <p:grpSpPr>
          <a:xfrm>
            <a:off x="3984604" y="4505377"/>
            <a:ext cx="1568450" cy="561973"/>
            <a:chOff x="3276600" y="5029200"/>
            <a:chExt cx="1447800" cy="685800"/>
          </a:xfrm>
        </p:grpSpPr>
        <p:grpSp>
          <p:nvGrpSpPr>
            <p:cNvPr id="4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581400" y="5115580"/>
              <a:ext cx="533400" cy="44475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856657" y="4560515"/>
            <a:ext cx="1326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54351" y="4824438"/>
            <a:ext cx="825500" cy="130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8" y="4369355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6" name="Shape 64"/>
          <p:cNvCxnSpPr>
            <a:stCxn id="28" idx="1"/>
          </p:cNvCxnSpPr>
          <p:nvPr/>
        </p:nvCxnSpPr>
        <p:spPr>
          <a:xfrm rot="10800000" flipV="1">
            <a:off x="5024441" y="3330570"/>
            <a:ext cx="689215" cy="110898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hape 90"/>
          <p:cNvCxnSpPr>
            <a:stCxn id="26" idx="3"/>
          </p:cNvCxnSpPr>
          <p:nvPr/>
        </p:nvCxnSpPr>
        <p:spPr>
          <a:xfrm>
            <a:off x="3679808" y="3355130"/>
            <a:ext cx="701688" cy="10957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666852" y="3449122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6720" y="369786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7096" y="357301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CC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720" y="494116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98998" y="5426060"/>
            <a:ext cx="2057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500564" y="4940614"/>
            <a:ext cx="392090" cy="648626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10256" y="542606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26" grpId="0"/>
      <p:bldP spid="28" grpId="0"/>
      <p:bldP spid="35" grpId="0" animBg="1"/>
      <p:bldP spid="38" grpId="0"/>
      <p:bldP spid="45" grpId="0"/>
      <p:bldP spid="49" grpId="0"/>
      <p:bldP spid="50" grpId="0"/>
      <p:bldP spid="51" grpId="0"/>
      <p:bldP spid="52" grpId="0"/>
      <p:bldP spid="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917055" y="2996952"/>
            <a:ext cx="98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04034" y="3031796"/>
            <a:ext cx="4705350" cy="1524000"/>
            <a:chOff x="2811439" y="303179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122839" y="386999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2811439" y="386999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132239" y="4174796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141639" y="3946196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70489" y="3946196"/>
              <a:ext cx="57785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61089" y="3031796"/>
              <a:ext cx="11557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5907064" y="3324184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29" y="3943036"/>
            <a:ext cx="13681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  <a:endCxn id="45" idx="1"/>
          </p:cNvCxnSpPr>
          <p:nvPr/>
        </p:nvCxnSpPr>
        <p:spPr>
          <a:xfrm>
            <a:off x="2072681" y="4204646"/>
            <a:ext cx="1631353" cy="774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4528" y="43459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2720" y="513802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152800" y="4305278"/>
            <a:ext cx="1077193" cy="923922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83950" y="557007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2755" y="266605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12" name="Elbow Connector 11"/>
          <p:cNvCxnSpPr>
            <a:endCxn id="45" idx="0"/>
          </p:cNvCxnSpPr>
          <p:nvPr/>
        </p:nvCxnSpPr>
        <p:spPr>
          <a:xfrm>
            <a:off x="3872803" y="3324184"/>
            <a:ext cx="615456" cy="54581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3841782" y="3332930"/>
            <a:ext cx="2579877" cy="542406"/>
          </a:xfrm>
          <a:prstGeom prst="bentConnector3">
            <a:avLst>
              <a:gd name="adj1" fmla="val 9984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397323" y="3717032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160912" y="465313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/>
      <p:bldP spid="20" grpId="0"/>
      <p:bldP spid="22" grpId="0"/>
      <p:bldP spid="24" grpId="0"/>
      <p:bldP spid="25" grpId="0"/>
      <p:bldP spid="27" grpId="0"/>
      <p:bldP spid="29" grpId="0"/>
      <p:bldP spid="44" grpId="0" animBg="1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492896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005064"/>
            <a:ext cx="7643866" cy="1428759"/>
            <a:chOff x="564123" y="1828800"/>
            <a:chExt cx="7055877" cy="1523999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6"/>
              <a:chOff x="564123" y="1423103"/>
              <a:chExt cx="6293877" cy="1472496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798"/>
                <a:ext cx="1447800" cy="685801"/>
                <a:chOff x="1752600" y="3352800"/>
                <a:chExt cx="1219200" cy="534195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1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321270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241552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3790" y="285293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95308" y="3616448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0" grpId="0" build="p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390203" y="1546398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105128" y="314096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0796" y="1508586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87376" y="1484784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392077" y="1763466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oup 3"/>
          <p:cNvGrpSpPr/>
          <p:nvPr/>
        </p:nvGrpSpPr>
        <p:grpSpPr>
          <a:xfrm>
            <a:off x="5963723" y="2283693"/>
            <a:ext cx="1568450" cy="653653"/>
            <a:chOff x="1752600" y="3352800"/>
            <a:chExt cx="1219200" cy="534194"/>
          </a:xfrm>
        </p:grpSpPr>
        <p:sp>
          <p:nvSpPr>
            <p:cNvPr id="87" name="Rectangle 86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208175" y="2356321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24922" y="1484784"/>
            <a:ext cx="4592654" cy="1462303"/>
            <a:chOff x="624922" y="1628800"/>
            <a:chExt cx="4592654" cy="1462303"/>
          </a:xfrm>
        </p:grpSpPr>
        <p:sp>
          <p:nvSpPr>
            <p:cNvPr id="77" name="TextBox 76"/>
            <p:cNvSpPr txBox="1"/>
            <p:nvPr/>
          </p:nvSpPr>
          <p:spPr>
            <a:xfrm>
              <a:off x="624922" y="1628800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301733" y="2427709"/>
              <a:ext cx="3915843" cy="663394"/>
              <a:chOff x="3471975" y="2362200"/>
              <a:chExt cx="3614625" cy="69602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9"/>
                <a:ext cx="1447801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7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3979326" y="250033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622533" y="2728933"/>
              <a:ext cx="990600" cy="15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553618" y="2509858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566310" y="1890410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125121" y="1797839"/>
            <a:ext cx="288925" cy="496565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5900045" y="1744018"/>
            <a:ext cx="330202" cy="52022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625714" y="1760027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8544" y="310052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phapus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2696" y="3399383"/>
            <a:ext cx="352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6600"/>
                </a:solidFill>
              </a:rPr>
              <a:t>elemen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4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4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4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625318" y="1808008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383950" y="395312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CC"/>
                </a:solidFill>
              </a:rPr>
              <a:t>phapus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4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4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48544" y="479715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6600"/>
                </a:solidFill>
              </a:rPr>
              <a:t>phapus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4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4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8544" y="450912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akhir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4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409267" y="2779163"/>
            <a:ext cx="216447" cy="50582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48544" y="367659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CC"/>
                </a:solidFill>
                <a:sym typeface="Wingdings" pitchFamily="2" charset="2"/>
              </a:rPr>
              <a:t>while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8544" y="4221088"/>
            <a:ext cx="5018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0000CC"/>
                </a:solidFill>
                <a:sym typeface="Wingdings" pitchFamily="2" charset="2"/>
              </a:rPr>
              <a:t>endwhile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06584" y="3645024"/>
            <a:ext cx="365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sz="24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4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 ≠ </a:t>
            </a:r>
            <a:r>
              <a:rPr lang="en-US" sz="24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akhir</a:t>
            </a:r>
            <a:r>
              <a:rPr lang="en-US" sz="24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)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80992" y="3659312"/>
            <a:ext cx="60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do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973124" y="2574206"/>
            <a:ext cx="990600" cy="15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22275" y="2296141"/>
            <a:ext cx="490555" cy="65094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48544" y="514479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C00CC"/>
                </a:solidFill>
              </a:rPr>
              <a:t>akhir</a:t>
            </a:r>
            <a:r>
              <a:rPr lang="en-US" sz="2400" b="1" dirty="0" err="1" smtClean="0">
                <a:solidFill>
                  <a:srgbClr val="CC00CC"/>
                </a:solidFill>
                <a:cs typeface="Times New Roman"/>
              </a:rPr>
              <a:t>↑.next</a:t>
            </a:r>
            <a:r>
              <a:rPr lang="en-US" sz="2400" b="1" dirty="0" smtClean="0">
                <a:solidFill>
                  <a:srgbClr val="CC00CC"/>
                </a:solidFill>
                <a:cs typeface="Times New Roman"/>
              </a:rPr>
              <a:t> </a:t>
            </a:r>
            <a:r>
              <a:rPr lang="en-US" sz="2400" b="1" dirty="0" smtClean="0">
                <a:solidFill>
                  <a:srgbClr val="CC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2400" b="1" dirty="0">
              <a:solidFill>
                <a:srgbClr val="CC00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15012" y="213285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48544" y="544522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dealloc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phapus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52" grpId="0"/>
      <p:bldP spid="102" grpId="0"/>
      <p:bldP spid="74" grpId="0"/>
      <p:bldP spid="81" grpId="0"/>
      <p:bldP spid="51" grpId="0"/>
      <p:bldP spid="57" grpId="0"/>
      <p:bldP spid="104" grpId="0"/>
      <p:bldP spid="105" grpId="0"/>
      <p:bldP spid="106" grpId="0"/>
      <p:bldP spid="60" grpId="0"/>
      <p:bldP spid="62" grpId="0"/>
      <p:bldP spid="67" grpId="0"/>
      <p:bldP spid="67" grpId="1"/>
      <p:bldP spid="68" grpId="0"/>
      <p:bldP spid="70" grpId="0"/>
      <p:bldP spid="71" grpId="0" animBg="1"/>
      <p:bldP spid="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276872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600" b="1" dirty="0" smtClean="0"/>
              <a:t>- </a:t>
            </a:r>
            <a:r>
              <a:rPr lang="en-US" sz="2600" b="1" dirty="0" err="1" smtClean="0"/>
              <a:t>Keadaan</a:t>
            </a:r>
            <a:r>
              <a:rPr lang="en-US" sz="2600" b="1" dirty="0" smtClean="0"/>
              <a:t> List </a:t>
            </a:r>
            <a:r>
              <a:rPr lang="en-US" sz="2600" b="1" dirty="0" err="1" smtClean="0"/>
              <a:t>memiliki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satu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simpul</a:t>
            </a:r>
            <a:r>
              <a:rPr lang="en-US" sz="2600" b="1" dirty="0" smtClean="0"/>
              <a:t> (</a:t>
            </a:r>
            <a:r>
              <a:rPr lang="en-US" sz="2600" b="1" dirty="0" err="1" smtClean="0">
                <a:solidFill>
                  <a:srgbClr val="FF0000"/>
                </a:solidFill>
              </a:rPr>
              <a:t>awal</a:t>
            </a:r>
            <a:r>
              <a:rPr lang="en-US" sz="2600" b="1" dirty="0" smtClean="0">
                <a:solidFill>
                  <a:srgbClr val="FF0000"/>
                </a:solidFill>
              </a:rPr>
              <a:t> = </a:t>
            </a:r>
            <a:r>
              <a:rPr lang="en-US" sz="2600" b="1" dirty="0" err="1" smtClean="0">
                <a:solidFill>
                  <a:srgbClr val="FF0000"/>
                </a:solidFill>
              </a:rPr>
              <a:t>akhir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  <a:endParaRPr lang="en-US" sz="2600" b="1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293096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  <a:ln w="28575"/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 w="28575"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Proses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menghapus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satu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simpul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lang="en-US" sz="2600" b="1" dirty="0" err="1" smtClean="0"/>
              <a:t>di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tengah</a:t>
            </a:r>
            <a:r>
              <a:rPr lang="en-US" sz="2600" b="1" dirty="0" smtClean="0"/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Linked List 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menghapus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simpul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yang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ditunjuk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oleh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pointer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phapus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636912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2992962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-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Keadaan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List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memiliki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lebih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dari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satu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simpul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awal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≠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akhir</a:t>
            </a:r>
            <a:r>
              <a:rPr lang="en-US" sz="2600" b="1" dirty="0" smtClean="0"/>
              <a:t>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425010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1832526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1134" y="153252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5" y="2094136"/>
            <a:ext cx="247645" cy="57658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54925" y="1556792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rot="5400000">
            <a:off x="2901729" y="2352815"/>
            <a:ext cx="620578" cy="8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800476" y="4269213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44488" y="1618677"/>
            <a:ext cx="9399588" cy="1738315"/>
            <a:chOff x="309530" y="1618212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670727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61821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670727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2975527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16"/>
            <p:cNvSpPr txBox="1"/>
            <p:nvPr/>
          </p:nvSpPr>
          <p:spPr>
            <a:xfrm>
              <a:off x="7562818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832526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124914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670727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01209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2975527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412436"/>
              <a:ext cx="548350" cy="634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>
            <a:off x="3973513" y="3003101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3054319" y="2079848"/>
            <a:ext cx="255607" cy="59564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152220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148478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1761088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/>
          <p:nvPr/>
        </p:nvCxnSpPr>
        <p:spPr>
          <a:xfrm rot="10800000" flipV="1">
            <a:off x="5453066" y="2008410"/>
            <a:ext cx="100034" cy="66708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932792" y="3601508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smtClean="0">
                <a:solidFill>
                  <a:srgbClr val="006600"/>
                </a:solidFill>
              </a:rPr>
              <a:t>phapus↑.info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227793" y="1818402"/>
            <a:ext cx="1327133" cy="856566"/>
          </a:xfrm>
          <a:prstGeom prst="bentConnector3">
            <a:avLst>
              <a:gd name="adj1" fmla="val 10000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4459744" y="3154617"/>
            <a:ext cx="1043339" cy="121460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4502450" y="3296542"/>
            <a:ext cx="405803" cy="172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705351" y="3499599"/>
            <a:ext cx="2228850" cy="1409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732082" y="3296620"/>
            <a:ext cx="405098" cy="86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934201" y="3093796"/>
            <a:ext cx="412750" cy="1409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127501" y="3098910"/>
            <a:ext cx="577850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33968" y="27672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330867" y="3459854"/>
            <a:ext cx="44101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600" b="1" dirty="0" smtClean="0">
                <a:solidFill>
                  <a:srgbClr val="0000CC"/>
                </a:solidFill>
              </a:rPr>
              <a:t>  </a:t>
            </a:r>
            <a:r>
              <a:rPr lang="en-US" sz="26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6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6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6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600" b="1" dirty="0">
              <a:solidFill>
                <a:srgbClr val="0000CC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50916" y="250030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5368926" y="3952297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84" grpId="0"/>
      <p:bldP spid="90" grpId="0"/>
      <p:bldP spid="99" grpId="0"/>
      <p:bldP spid="99" grpId="1"/>
      <p:bldP spid="100" grpId="0"/>
      <p:bldP spid="101" grpId="0"/>
      <p:bldP spid="86" grpId="0"/>
      <p:bldP spid="37" grpId="0"/>
      <p:bldP spid="102" grpId="0"/>
      <p:bldP spid="104" grpId="0" animBg="1"/>
      <p:bldP spid="1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3702" y="1556792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733672" y="4581128"/>
            <a:ext cx="8217697" cy="649776"/>
            <a:chOff x="733672" y="4581128"/>
            <a:chExt cx="8217697" cy="649776"/>
          </a:xfrm>
        </p:grpSpPr>
        <p:pic>
          <p:nvPicPr>
            <p:cNvPr id="5" name="Content Placeholder 3"/>
            <p:cNvPicPr>
              <a:picLocks noChangeAspect="1" noChangeArrowheads="1"/>
            </p:cNvPicPr>
            <p:nvPr/>
          </p:nvPicPr>
          <p:blipFill rotWithShape="1">
            <a:blip r:embed="rId2"/>
            <a:srcRect t="66149" r="49908" b="19676"/>
            <a:stretch/>
          </p:blipFill>
          <p:spPr bwMode="auto">
            <a:xfrm>
              <a:off x="4774905" y="4581128"/>
              <a:ext cx="417646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Content Placeholder 3"/>
            <p:cNvPicPr>
              <a:picLocks noChangeAspect="1" noChangeArrowheads="1"/>
            </p:cNvPicPr>
            <p:nvPr/>
          </p:nvPicPr>
          <p:blipFill rotWithShape="1">
            <a:blip r:embed="rId2"/>
            <a:srcRect l="50193" t="66149" r="489" b="19676"/>
            <a:stretch/>
          </p:blipFill>
          <p:spPr bwMode="auto">
            <a:xfrm>
              <a:off x="733672" y="4582832"/>
              <a:ext cx="411182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9359410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i="1" dirty="0" smtClean="0"/>
              <a:t>Linked List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i="1" dirty="0" smtClean="0"/>
              <a:t>Single Linked List</a:t>
            </a:r>
          </a:p>
          <a:p>
            <a:pPr lvl="0"/>
            <a:r>
              <a:rPr lang="en-US" sz="4400" i="1" dirty="0" smtClean="0"/>
              <a:t>Double Linked List</a:t>
            </a:r>
          </a:p>
          <a:p>
            <a:pPr lvl="0"/>
            <a:r>
              <a:rPr lang="en-US" sz="4400" i="1" dirty="0" smtClean="0"/>
              <a:t>Circular Linked List</a:t>
            </a:r>
            <a:endParaRPr lang="en-US" sz="4400" i="1" dirty="0"/>
          </a:p>
        </p:txBody>
      </p:sp>
      <p:sp>
        <p:nvSpPr>
          <p:cNvPr id="3" name="Right Brace 2"/>
          <p:cNvSpPr/>
          <p:nvPr/>
        </p:nvSpPr>
        <p:spPr>
          <a:xfrm>
            <a:off x="5241032" y="1916832"/>
            <a:ext cx="73151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72544" y="2095117"/>
            <a:ext cx="3444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Linear Linked List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satu</a:t>
            </a:r>
            <a:r>
              <a:rPr lang="en-US" sz="3200" b="1" dirty="0" smtClean="0"/>
              <a:t> link / pointer </a:t>
            </a:r>
            <a:r>
              <a:rPr lang="en-US" sz="3200" dirty="0" smtClean="0"/>
              <a:t>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b="1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b="1" dirty="0" smtClean="0"/>
              <a:t>Medan </a:t>
            </a:r>
            <a:r>
              <a:rPr lang="en-US" sz="2400" b="1" dirty="0" err="1" smtClean="0"/>
              <a:t>Sambungan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Linked 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600200"/>
            <a:ext cx="5616624" cy="4495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u="sng" dirty="0" smtClean="0"/>
              <a:t>Type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en-US" sz="2600" b="1" dirty="0" err="1" smtClean="0"/>
              <a:t>NamaPointer</a:t>
            </a:r>
            <a:r>
              <a:rPr lang="en-US" sz="2600" b="1" dirty="0" smtClean="0"/>
              <a:t> = ↑</a:t>
            </a:r>
            <a:r>
              <a:rPr lang="en-US" sz="2600" b="1" dirty="0" err="1" smtClean="0"/>
              <a:t>Simpul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pt-BR" sz="2600" b="1" dirty="0" smtClean="0"/>
              <a:t>Simpul  = </a:t>
            </a:r>
            <a:r>
              <a:rPr lang="pt-BR" sz="2600" b="1" u="sng" dirty="0" smtClean="0"/>
              <a:t>Record</a:t>
            </a:r>
            <a:endParaRPr lang="en-US" sz="2600" b="1" dirty="0" smtClean="0"/>
          </a:p>
          <a:p>
            <a:pPr>
              <a:buNone/>
            </a:pPr>
            <a:r>
              <a:rPr lang="pt-BR" sz="2600" b="1" dirty="0" smtClean="0"/>
              <a:t>      MedanData  : tipedata,</a:t>
            </a:r>
            <a:endParaRPr lang="en-US" sz="2600" b="1" dirty="0" smtClean="0"/>
          </a:p>
          <a:p>
            <a:pPr>
              <a:buNone/>
            </a:pPr>
            <a:r>
              <a:rPr lang="pt-BR" sz="2600" b="1" dirty="0" smtClean="0"/>
              <a:t>	</a:t>
            </a:r>
            <a:r>
              <a:rPr lang="pt-BR" sz="2600" b="1" dirty="0"/>
              <a:t> </a:t>
            </a:r>
            <a:r>
              <a:rPr lang="pt-BR" sz="2600" b="1" dirty="0" smtClean="0"/>
              <a:t>  </a:t>
            </a:r>
            <a:r>
              <a:rPr lang="en-US" sz="2600" b="1" dirty="0" err="1" smtClean="0"/>
              <a:t>MedanSambungan</a:t>
            </a:r>
            <a:r>
              <a:rPr lang="en-US" sz="2600" b="1" dirty="0" smtClean="0"/>
              <a:t> : </a:t>
            </a:r>
            <a:r>
              <a:rPr lang="en-US" sz="2600" b="1" dirty="0" err="1" smtClean="0"/>
              <a:t>NamaPointer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en-US" sz="2600" b="1" u="sng" dirty="0" err="1" smtClean="0"/>
              <a:t>EndRecord</a:t>
            </a:r>
            <a:endParaRPr lang="en-US" sz="2600" b="1" u="sng" dirty="0" smtClean="0"/>
          </a:p>
          <a:p>
            <a:pPr>
              <a:buNone/>
            </a:pPr>
            <a:endParaRPr lang="en-US" sz="2600" b="1" dirty="0" smtClean="0"/>
          </a:p>
          <a:p>
            <a:pPr>
              <a:buNone/>
            </a:pPr>
            <a:r>
              <a:rPr lang="en-US" sz="2600" b="1" dirty="0" err="1" smtClean="0"/>
              <a:t>NamaVarPointer</a:t>
            </a:r>
            <a:r>
              <a:rPr lang="en-US" sz="2600" b="1" dirty="0" smtClean="0"/>
              <a:t> : </a:t>
            </a:r>
            <a:r>
              <a:rPr lang="en-US" sz="2600" b="1" dirty="0" err="1" smtClean="0"/>
              <a:t>NamaPointer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 </a:t>
            </a:r>
          </a:p>
          <a:p>
            <a:endParaRPr lang="en-US" sz="2600" b="1" dirty="0" smtClean="0"/>
          </a:p>
          <a:p>
            <a:endParaRPr lang="en-US" sz="2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9104" y="1600200"/>
            <a:ext cx="3816424" cy="449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/>
              <a:buNone/>
            </a:pPr>
            <a:r>
              <a:rPr lang="en-US" sz="2600" b="1" u="sng" dirty="0" smtClean="0"/>
              <a:t>Type</a:t>
            </a:r>
            <a:endParaRPr lang="en-US" sz="2600" b="1" dirty="0" smtClean="0"/>
          </a:p>
          <a:p>
            <a:pPr defTabSz="914400">
              <a:buFont typeface="Wingdings"/>
              <a:buNone/>
            </a:pPr>
            <a:r>
              <a:rPr lang="en-US" sz="2600" b="1" dirty="0" smtClean="0"/>
              <a:t>	Point  =  ↑Data</a:t>
            </a:r>
          </a:p>
          <a:p>
            <a:pPr defTabSz="914400">
              <a:buFont typeface="Wingdings"/>
              <a:buNone/>
            </a:pPr>
            <a:r>
              <a:rPr lang="en-US" sz="2600" b="1" dirty="0" smtClean="0"/>
              <a:t>	Data  = </a:t>
            </a:r>
            <a:r>
              <a:rPr lang="en-US" sz="2600" b="1" u="sng" dirty="0" smtClean="0"/>
              <a:t>Record</a:t>
            </a:r>
            <a:endParaRPr lang="en-US" sz="2600" b="1" dirty="0" smtClean="0"/>
          </a:p>
          <a:p>
            <a:pPr defTabSz="914400">
              <a:buFont typeface="Wingdings"/>
              <a:buNone/>
            </a:pPr>
            <a:r>
              <a:rPr lang="en-US" sz="2600" b="1" dirty="0" smtClean="0"/>
              <a:t>           Info   </a:t>
            </a:r>
            <a:r>
              <a:rPr lang="en-US" sz="2600" b="1" smtClean="0"/>
              <a:t>: </a:t>
            </a:r>
            <a:r>
              <a:rPr lang="en-US" sz="2600" b="1" u="sng" smtClean="0"/>
              <a:t>integer</a:t>
            </a:r>
            <a:r>
              <a:rPr lang="en-US" sz="2600" b="1" smtClean="0"/>
              <a:t> </a:t>
            </a:r>
            <a:r>
              <a:rPr lang="en-US" sz="2600" b="1" dirty="0" smtClean="0"/>
              <a:t>,</a:t>
            </a:r>
          </a:p>
          <a:p>
            <a:pPr defTabSz="914400">
              <a:buFont typeface="Wingdings"/>
              <a:buNone/>
            </a:pPr>
            <a:r>
              <a:rPr lang="en-US" sz="2600" b="1" dirty="0" smtClean="0"/>
              <a:t>           Next  : Point </a:t>
            </a:r>
          </a:p>
          <a:p>
            <a:pPr defTabSz="914400">
              <a:buFont typeface="Wingdings"/>
              <a:buNone/>
            </a:pPr>
            <a:r>
              <a:rPr lang="en-US" sz="2600" b="1" dirty="0" smtClean="0"/>
              <a:t> 	</a:t>
            </a:r>
            <a:r>
              <a:rPr lang="en-US" sz="2600" b="1" u="sng" dirty="0" err="1" smtClean="0"/>
              <a:t>Endrecord</a:t>
            </a:r>
            <a:endParaRPr lang="en-US" sz="2600" b="1" u="sng" dirty="0" smtClean="0"/>
          </a:p>
          <a:p>
            <a:pPr defTabSz="914400">
              <a:buFont typeface="Wingdings"/>
              <a:buNone/>
            </a:pPr>
            <a:endParaRPr lang="en-US" sz="2600" b="1" dirty="0" smtClean="0"/>
          </a:p>
          <a:p>
            <a:pPr defTabSz="914400">
              <a:buFont typeface="Wingdings"/>
              <a:buNone/>
            </a:pPr>
            <a:r>
              <a:rPr lang="en-US" sz="2600" b="1" dirty="0" err="1" smtClean="0"/>
              <a:t>awal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akhir</a:t>
            </a:r>
            <a:r>
              <a:rPr lang="en-US" sz="2600" b="1" dirty="0" smtClean="0"/>
              <a:t> : Point</a:t>
            </a:r>
          </a:p>
          <a:p>
            <a:pPr defTabSz="914400">
              <a:buFont typeface="Wingdings"/>
              <a:buNone/>
            </a:pPr>
            <a:endParaRPr lang="en-US" sz="26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create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i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destroy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/>
                  <a:t>awal</a:t>
                </a:r>
                <a:endParaRPr lang="en-US" sz="3200" b="1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/>
              <a:t>d</a:t>
            </a:r>
            <a:r>
              <a:rPr lang="en-US" b="1" dirty="0" err="1" smtClean="0"/>
              <a:t>epan</a:t>
            </a:r>
            <a:r>
              <a:rPr lang="en-US" b="1" dirty="0" smtClean="0"/>
              <a:t>/di </a:t>
            </a:r>
            <a:r>
              <a:rPr lang="en-US" b="1" dirty="0" err="1" smtClean="0"/>
              <a:t>awal</a:t>
            </a:r>
            <a:endParaRPr lang="en-US" b="1" dirty="0" smtClean="0"/>
          </a:p>
          <a:p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/ di </a:t>
            </a:r>
            <a:r>
              <a:rPr lang="en-US" b="1" dirty="0" err="1" smtClean="0"/>
              <a:t>akhir</a:t>
            </a:r>
            <a:endParaRPr lang="en-US" b="1" dirty="0" smtClean="0"/>
          </a:p>
          <a:p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Kondisi</a:t>
            </a:r>
            <a:r>
              <a:rPr lang="en-US" b="1" dirty="0" smtClean="0"/>
              <a:t> yang </a:t>
            </a:r>
            <a:r>
              <a:rPr lang="en-US" b="1" dirty="0" err="1" smtClean="0"/>
              <a:t>diperiksa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kosong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List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kosong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73755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4942</TotalTime>
  <Words>994</Words>
  <Application>Microsoft Office PowerPoint</Application>
  <PresentationFormat>A4 Paper (210x297 mm)</PresentationFormat>
  <Paragraphs>263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Times New Roman</vt:lpstr>
      <vt:lpstr>Tw Cen MT</vt:lpstr>
      <vt:lpstr>Wingdings</vt:lpstr>
      <vt:lpstr>Wingdings 2</vt:lpstr>
      <vt:lpstr>Median</vt:lpstr>
      <vt:lpstr>Linked List </vt:lpstr>
      <vt:lpstr>PENGERTIAN LINKED LIST</vt:lpstr>
      <vt:lpstr>Array vs Linked List</vt:lpstr>
      <vt:lpstr>Bentuk Linked List</vt:lpstr>
      <vt:lpstr>Single Linked List</vt:lpstr>
      <vt:lpstr>Deklarasi Linked List (Algoritma)</vt:lpstr>
      <vt:lpstr>Operasi – operasi Single Linked List</vt:lpstr>
      <vt:lpstr>Penciptaan</vt:lpstr>
      <vt:lpstr>Penyisipan</vt:lpstr>
      <vt:lpstr>Penyisipan di Depan</vt:lpstr>
      <vt:lpstr>Penyisipan di Depan (lanjutan)</vt:lpstr>
      <vt:lpstr>Penyisipan di Depan (lanjutan)</vt:lpstr>
      <vt:lpstr>Penyisipan di Belakang</vt:lpstr>
      <vt:lpstr>Penyisipan di Belakang (lanjutan)</vt:lpstr>
      <vt:lpstr>Penyisipan di Tengah</vt:lpstr>
      <vt:lpstr>Penyisipan di Tengah (lanjutan)</vt:lpstr>
      <vt:lpstr>Penyisipan di Tengah (lanjutan)</vt:lpstr>
      <vt:lpstr>Review Penyisipan di Tengah (lanjutan)</vt:lpstr>
      <vt:lpstr>Penghapusan</vt:lpstr>
      <vt:lpstr>Penghapusan di Depan</vt:lpstr>
      <vt:lpstr>Penghapusan di Depan (lanjutan)</vt:lpstr>
      <vt:lpstr>Penghapusan di Belakang</vt:lpstr>
      <vt:lpstr>Penghapusan di Belakang (lanjutan)</vt:lpstr>
      <vt:lpstr>Penghapusan di Tengah</vt:lpstr>
      <vt:lpstr>Penghapusan di Tengah (lanjutan)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661</cp:revision>
  <dcterms:created xsi:type="dcterms:W3CDTF">2010-02-18T01:05:10Z</dcterms:created>
  <dcterms:modified xsi:type="dcterms:W3CDTF">2017-03-06T12:02:42Z</dcterms:modified>
</cp:coreProperties>
</file>