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3205A-D74B-4E21-A76A-17ED02E63EE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F2684-D322-4AF5-A3A4-4022C6D2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64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KOMPUTER APLIKASI IT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ELEMEN DASAR PHP</a:t>
            </a:r>
            <a:endParaRPr lang="en-US" sz="3600" dirty="0"/>
          </a:p>
        </p:txBody>
      </p:sp>
      <p:pic>
        <p:nvPicPr>
          <p:cNvPr id="4" name="Picture 4" descr="ph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"/>
            <a:ext cx="1905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57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36302" y="0"/>
            <a:ext cx="6164262" cy="1066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4000" dirty="0" err="1"/>
              <a:t>Tanda</a:t>
            </a:r>
            <a:r>
              <a:rPr lang="en-US" sz="4000" dirty="0"/>
              <a:t> </a:t>
            </a:r>
            <a:r>
              <a:rPr lang="en-US" sz="4000" dirty="0" err="1"/>
              <a:t>Petik</a:t>
            </a:r>
            <a:r>
              <a:rPr lang="en-US" sz="4000" dirty="0"/>
              <a:t> Tunggal (Single Quoted)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50005" y="1001714"/>
            <a:ext cx="8650288" cy="48402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800" dirty="0"/>
              <a:t>html&gt;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&lt;head&gt;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&lt;title&gt; String &lt;/title&gt;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&lt;/head&gt;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&lt;body&gt;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&lt;?</a:t>
            </a:r>
            <a:r>
              <a:rPr lang="en-US" sz="1800" dirty="0" err="1"/>
              <a:t>php</a:t>
            </a:r>
            <a:endParaRPr lang="en-US" sz="1800" dirty="0"/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echo 'Hallo !!&lt;</a:t>
            </a:r>
            <a:r>
              <a:rPr lang="en-US" sz="1800" dirty="0" err="1"/>
              <a:t>br</a:t>
            </a:r>
            <a:r>
              <a:rPr lang="en-US" sz="1800" dirty="0"/>
              <a:t>&gt;';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echo '</a:t>
            </a:r>
            <a:r>
              <a:rPr lang="en-US" sz="1800" dirty="0" err="1"/>
              <a:t>Selamat</a:t>
            </a:r>
            <a:r>
              <a:rPr lang="en-US" sz="1800" dirty="0"/>
              <a:t> </a:t>
            </a:r>
            <a:r>
              <a:rPr lang="en-US" sz="1800" dirty="0" err="1"/>
              <a:t>Datang</a:t>
            </a:r>
            <a:r>
              <a:rPr lang="en-US" sz="1800" dirty="0"/>
              <a:t> !!&lt;</a:t>
            </a:r>
            <a:r>
              <a:rPr lang="en-US" sz="1800" dirty="0" err="1"/>
              <a:t>br</a:t>
            </a:r>
            <a:r>
              <a:rPr lang="en-US" sz="1800" dirty="0"/>
              <a:t>&gt;';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echo '</a:t>
            </a:r>
            <a:r>
              <a:rPr lang="en-US" sz="1800" dirty="0" err="1"/>
              <a:t>Semoga</a:t>
            </a:r>
            <a:r>
              <a:rPr lang="en-US" sz="1800" dirty="0"/>
              <a:t> </a:t>
            </a:r>
            <a:r>
              <a:rPr lang="en-US" sz="1800" dirty="0" err="1"/>
              <a:t>Anda</a:t>
            </a:r>
            <a:r>
              <a:rPr lang="en-US" sz="1800" dirty="0"/>
              <a:t> </a:t>
            </a:r>
            <a:r>
              <a:rPr lang="en-US" sz="1800" dirty="0" err="1"/>
              <a:t>Terhibur</a:t>
            </a:r>
            <a:r>
              <a:rPr lang="en-US" sz="1800" dirty="0"/>
              <a:t> !!&lt;</a:t>
            </a:r>
            <a:r>
              <a:rPr lang="en-US" sz="1800" dirty="0" err="1"/>
              <a:t>br</a:t>
            </a:r>
            <a:r>
              <a:rPr lang="en-US" sz="1800" dirty="0"/>
              <a:t>&gt;';</a:t>
            </a:r>
          </a:p>
          <a:p>
            <a:pPr>
              <a:lnSpc>
                <a:spcPct val="80000"/>
              </a:lnSpc>
              <a:buNone/>
            </a:pPr>
            <a:endParaRPr lang="en-US" sz="1800" dirty="0"/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?&gt;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&lt;/body&gt;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&lt;/html&gt; </a:t>
            </a:r>
          </a:p>
        </p:txBody>
      </p:sp>
      <p:pic>
        <p:nvPicPr>
          <p:cNvPr id="4" name="Picture 5" descr="ph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"/>
            <a:ext cx="1905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7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8" y="214314"/>
            <a:ext cx="6545262" cy="1462087"/>
          </a:xfrm>
        </p:spPr>
        <p:txBody>
          <a:bodyPr/>
          <a:lstStyle/>
          <a:p>
            <a:pPr eaLnBrk="1" hangingPunct="1"/>
            <a:r>
              <a:rPr lang="en-US" smtClean="0"/>
              <a:t>Tanda Petik ganda (double quoted)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32769" y="2050962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string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diapit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petik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, PHP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</a:t>
            </a:r>
            <a:r>
              <a:rPr lang="en-US" i="1" dirty="0" smtClean="0"/>
              <a:t>escape character</a:t>
            </a:r>
            <a:r>
              <a:rPr lang="en-US" dirty="0" smtClean="0"/>
              <a:t>).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petik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petik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.</a:t>
            </a:r>
          </a:p>
        </p:txBody>
      </p:sp>
      <p:pic>
        <p:nvPicPr>
          <p:cNvPr id="4" name="Picture 5" descr="ph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869" y="0"/>
            <a:ext cx="1905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68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6501" y="129120"/>
            <a:ext cx="10364451" cy="1596177"/>
          </a:xfrm>
        </p:spPr>
        <p:txBody>
          <a:bodyPr/>
          <a:lstStyle/>
          <a:p>
            <a:pPr eaLnBrk="1" hangingPunct="1"/>
            <a:r>
              <a:rPr lang="en-US" dirty="0" err="1" smtClean="0"/>
              <a:t>Tabel</a:t>
            </a:r>
            <a:r>
              <a:rPr lang="en-US" dirty="0" smtClean="0"/>
              <a:t> Character Escape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496" y="1339403"/>
            <a:ext cx="8435662" cy="5396248"/>
          </a:xfrm>
          <a:prstGeom prst="rect">
            <a:avLst/>
          </a:prstGeom>
        </p:spPr>
      </p:pic>
      <p:pic>
        <p:nvPicPr>
          <p:cNvPr id="4" name="Picture 5" descr="php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"/>
            <a:ext cx="1905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77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258203" y="-86463"/>
            <a:ext cx="10364451" cy="1596177"/>
          </a:xfrm>
        </p:spPr>
        <p:txBody>
          <a:bodyPr/>
          <a:lstStyle/>
          <a:p>
            <a:pPr eaLnBrk="1" hangingPunct="1"/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Petik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endParaRPr lang="en-US" dirty="0" smtClean="0"/>
          </a:p>
        </p:txBody>
      </p:sp>
      <p:sp>
        <p:nvSpPr>
          <p:cNvPr id="15363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901521" y="1001714"/>
            <a:ext cx="8650288" cy="5566511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d-ID" sz="1800" dirty="0" smtClean="0"/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&lt;html&gt;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&lt;head&gt;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&lt;title&gt; String &lt;/title&gt;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&lt;/head&gt;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&lt;body&gt;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&lt;?</a:t>
            </a:r>
            <a:r>
              <a:rPr lang="en-US" sz="1800" dirty="0" err="1"/>
              <a:t>php</a:t>
            </a:r>
            <a:endParaRPr lang="en-US" sz="1800" dirty="0"/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echo "Hallo !!&lt;</a:t>
            </a:r>
            <a:r>
              <a:rPr lang="en-US" sz="1800" dirty="0" err="1"/>
              <a:t>br</a:t>
            </a:r>
            <a:r>
              <a:rPr lang="en-US" sz="1800" dirty="0"/>
              <a:t>&gt;";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echo "</a:t>
            </a:r>
            <a:r>
              <a:rPr lang="en-US" sz="1800" dirty="0" err="1"/>
              <a:t>Selamat</a:t>
            </a:r>
            <a:r>
              <a:rPr lang="en-US" sz="1800" dirty="0"/>
              <a:t> </a:t>
            </a:r>
            <a:r>
              <a:rPr lang="en-US" sz="1800" dirty="0" err="1"/>
              <a:t>Datang</a:t>
            </a:r>
            <a:r>
              <a:rPr lang="en-US" sz="1800" dirty="0"/>
              <a:t> !!&lt;</a:t>
            </a:r>
            <a:r>
              <a:rPr lang="en-US" sz="1800" dirty="0" err="1"/>
              <a:t>br</a:t>
            </a:r>
            <a:r>
              <a:rPr lang="en-US" sz="1800" dirty="0"/>
              <a:t>&gt;";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echo "</a:t>
            </a:r>
            <a:r>
              <a:rPr lang="en-US" sz="1800" dirty="0" err="1"/>
              <a:t>Semoga</a:t>
            </a:r>
            <a:r>
              <a:rPr lang="en-US" sz="1800" dirty="0"/>
              <a:t> </a:t>
            </a:r>
            <a:r>
              <a:rPr lang="en-US" sz="1800" dirty="0" err="1"/>
              <a:t>Anda</a:t>
            </a:r>
            <a:r>
              <a:rPr lang="en-US" sz="1800" dirty="0"/>
              <a:t> </a:t>
            </a:r>
            <a:r>
              <a:rPr lang="en-US" sz="1800" dirty="0" err="1"/>
              <a:t>Terhibur</a:t>
            </a:r>
            <a:r>
              <a:rPr lang="en-US" sz="1800" dirty="0"/>
              <a:t> !!&lt;</a:t>
            </a:r>
            <a:r>
              <a:rPr lang="en-US" sz="1800" dirty="0" err="1"/>
              <a:t>br</a:t>
            </a:r>
            <a:r>
              <a:rPr lang="en-US" sz="1800" dirty="0"/>
              <a:t>&gt;";</a:t>
            </a:r>
          </a:p>
          <a:p>
            <a:pPr>
              <a:lnSpc>
                <a:spcPct val="80000"/>
              </a:lnSpc>
              <a:buNone/>
            </a:pPr>
            <a:endParaRPr lang="en-US" sz="1800" dirty="0"/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?&gt;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&lt;/body&gt;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&lt;/html&gt; </a:t>
            </a:r>
          </a:p>
        </p:txBody>
      </p:sp>
      <p:pic>
        <p:nvPicPr>
          <p:cNvPr id="4" name="Picture 5" descr="ph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"/>
            <a:ext cx="1905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51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Heredoc</a:t>
            </a:r>
            <a:r>
              <a:rPr lang="en-US" dirty="0" smtClean="0"/>
              <a:t> </a:t>
            </a:r>
            <a:r>
              <a:rPr lang="en-US" dirty="0" err="1" smtClean="0"/>
              <a:t>Sintax</a:t>
            </a:r>
            <a:r>
              <a:rPr lang="en-US" dirty="0" smtClean="0"/>
              <a:t>(“&lt;&lt;&lt;“)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52600" y="2017713"/>
            <a:ext cx="8726488" cy="4114800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String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dibatasi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heredoc</a:t>
            </a:r>
            <a:r>
              <a:rPr lang="en-US" sz="2800" dirty="0"/>
              <a:t> </a:t>
            </a:r>
            <a:r>
              <a:rPr lang="en-US" sz="2800" dirty="0" err="1"/>
              <a:t>sintax</a:t>
            </a:r>
            <a:r>
              <a:rPr lang="en-US" sz="2800" dirty="0"/>
              <a:t>(“&lt;&lt;&lt;“). Identifier </a:t>
            </a:r>
            <a:r>
              <a:rPr lang="en-US" sz="2800" dirty="0" err="1"/>
              <a:t>dituliskan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tanda</a:t>
            </a:r>
            <a:r>
              <a:rPr lang="en-US" sz="2800" dirty="0"/>
              <a:t> &lt;&lt;&lt;, </a:t>
            </a:r>
            <a:r>
              <a:rPr lang="en-US" sz="2800" dirty="0" err="1"/>
              <a:t>diikuti</a:t>
            </a:r>
            <a:r>
              <a:rPr lang="en-US" sz="2800" dirty="0"/>
              <a:t> string,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ditutup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identifier yang </a:t>
            </a:r>
            <a:r>
              <a:rPr lang="en-US" sz="2800" dirty="0" err="1"/>
              <a:t>sama</a:t>
            </a:r>
            <a:r>
              <a:rPr lang="en-US" sz="2800" dirty="0"/>
              <a:t>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Teks</a:t>
            </a:r>
            <a:r>
              <a:rPr lang="en-US" sz="2800" dirty="0"/>
              <a:t> </a:t>
            </a:r>
            <a:r>
              <a:rPr lang="en-US" sz="2800" dirty="0" err="1"/>
              <a:t>heredoc</a:t>
            </a:r>
            <a:r>
              <a:rPr lang="en-US" sz="2800" dirty="0"/>
              <a:t> </a:t>
            </a:r>
            <a:r>
              <a:rPr lang="en-US" sz="2800" dirty="0" err="1"/>
              <a:t>berlaku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halnya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string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apitan</a:t>
            </a:r>
            <a:r>
              <a:rPr lang="en-US" sz="2800" dirty="0"/>
              <a:t> </a:t>
            </a:r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petik</a:t>
            </a:r>
            <a:r>
              <a:rPr lang="en-US" sz="2800" dirty="0"/>
              <a:t> </a:t>
            </a:r>
            <a:r>
              <a:rPr lang="en-US" sz="2800" dirty="0" err="1"/>
              <a:t>ganda</a:t>
            </a:r>
            <a:r>
              <a:rPr lang="en-US" sz="2800" dirty="0"/>
              <a:t> yang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petik</a:t>
            </a:r>
            <a:r>
              <a:rPr lang="en-US" sz="2800" dirty="0"/>
              <a:t> </a:t>
            </a:r>
            <a:r>
              <a:rPr lang="en-US" sz="2800" dirty="0" err="1"/>
              <a:t>ganda</a:t>
            </a:r>
            <a:r>
              <a:rPr lang="en-US" sz="2800" dirty="0"/>
              <a:t>. </a:t>
            </a:r>
            <a:r>
              <a:rPr lang="en-US" sz="2800" dirty="0" err="1"/>
              <a:t>Variabel</a:t>
            </a:r>
            <a:r>
              <a:rPr lang="en-US" sz="2800" dirty="0"/>
              <a:t> yang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heredoc</a:t>
            </a:r>
            <a:r>
              <a:rPr lang="en-US" sz="2800" dirty="0"/>
              <a:t> </a:t>
            </a:r>
            <a:r>
              <a:rPr lang="en-US" sz="2800" dirty="0" err="1"/>
              <a:t>sintax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ditampilkan</a:t>
            </a:r>
            <a:r>
              <a:rPr lang="en-US" sz="2800" dirty="0"/>
              <a:t> </a:t>
            </a:r>
            <a:r>
              <a:rPr lang="en-US" sz="2800" dirty="0" err="1"/>
              <a:t>nilainya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hati-hatilah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penempatan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agar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string.</a:t>
            </a:r>
          </a:p>
        </p:txBody>
      </p:sp>
      <p:pic>
        <p:nvPicPr>
          <p:cNvPr id="4" name="Picture 5" descr="ph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"/>
            <a:ext cx="1905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4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3775" y="332"/>
            <a:ext cx="10364451" cy="5405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Contoh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02914" y="798820"/>
            <a:ext cx="6916402" cy="574364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600" b="1" dirty="0"/>
              <a:t>&lt;?</a:t>
            </a:r>
            <a:r>
              <a:rPr lang="en-US" sz="1600" b="1" dirty="0" err="1"/>
              <a:t>php</a:t>
            </a:r>
            <a:endParaRPr lang="en-US" sz="1600" b="1" dirty="0"/>
          </a:p>
          <a:p>
            <a:pPr>
              <a:lnSpc>
                <a:spcPct val="80000"/>
              </a:lnSpc>
              <a:buNone/>
            </a:pPr>
            <a:r>
              <a:rPr lang="en-US" sz="1600" b="1" dirty="0"/>
              <a:t>$IPK=3.9;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/>
              <a:t>$string1 = &lt;&lt;&lt;end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err="1"/>
              <a:t>Saya</a:t>
            </a:r>
            <a:r>
              <a:rPr lang="en-US" sz="1600" b="1" dirty="0"/>
              <a:t> </a:t>
            </a:r>
            <a:r>
              <a:rPr lang="en-US" sz="1600" b="1" dirty="0" err="1"/>
              <a:t>sedang</a:t>
            </a:r>
            <a:r>
              <a:rPr lang="en-US" sz="1600" b="1" dirty="0"/>
              <a:t> </a:t>
            </a:r>
            <a:r>
              <a:rPr lang="en-US" sz="1600" b="1" dirty="0" err="1"/>
              <a:t>belajar</a:t>
            </a:r>
            <a:r>
              <a:rPr lang="en-US" sz="1600" b="1" dirty="0"/>
              <a:t> PHP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/>
              <a:t>di duniailkom.com &lt;</a:t>
            </a:r>
            <a:r>
              <a:rPr lang="en-US" sz="1600" b="1" dirty="0" err="1"/>
              <a:t>br</a:t>
            </a:r>
            <a:r>
              <a:rPr lang="en-US" sz="1600" b="1" dirty="0"/>
              <a:t> /&gt;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/>
              <a:t>Kali </a:t>
            </a:r>
            <a:r>
              <a:rPr lang="en-US" sz="1600" b="1" dirty="0" err="1"/>
              <a:t>ini</a:t>
            </a:r>
            <a:r>
              <a:rPr lang="en-US" sz="1600" b="1" dirty="0"/>
              <a:t> </a:t>
            </a:r>
            <a:r>
              <a:rPr lang="en-US" sz="1600" b="1" dirty="0" err="1"/>
              <a:t>tentang</a:t>
            </a:r>
            <a:r>
              <a:rPr lang="en-US" sz="1600" b="1" dirty="0"/>
              <a:t> </a:t>
            </a:r>
            <a:r>
              <a:rPr lang="en-US" sz="1600" b="1" dirty="0" err="1"/>
              <a:t>pembahasan</a:t>
            </a:r>
            <a:endParaRPr lang="en-US" sz="1600" b="1" dirty="0"/>
          </a:p>
          <a:p>
            <a:pPr>
              <a:lnSpc>
                <a:spcPct val="80000"/>
              </a:lnSpc>
              <a:buNone/>
            </a:pPr>
            <a:r>
              <a:rPr lang="en-US" sz="1600" b="1" dirty="0" err="1"/>
              <a:t>mengenai</a:t>
            </a:r>
            <a:r>
              <a:rPr lang="en-US" sz="1600" b="1" dirty="0"/>
              <a:t> "PHP", &lt;</a:t>
            </a:r>
            <a:r>
              <a:rPr lang="en-US" sz="1600" b="1" dirty="0" err="1"/>
              <a:t>br</a:t>
            </a:r>
            <a:r>
              <a:rPr lang="en-US" sz="1600" b="1" dirty="0"/>
              <a:t> /&gt;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berharap</a:t>
            </a:r>
            <a:endParaRPr lang="en-US" sz="1600" b="1" dirty="0"/>
          </a:p>
          <a:p>
            <a:pPr>
              <a:lnSpc>
                <a:spcPct val="80000"/>
              </a:lnSpc>
              <a:buNone/>
            </a:pPr>
            <a:r>
              <a:rPr lang="en-US" sz="1600" b="1" dirty="0" err="1"/>
              <a:t>bisa</a:t>
            </a:r>
            <a:r>
              <a:rPr lang="en-US" sz="1600" b="1" dirty="0"/>
              <a:t> </a:t>
            </a:r>
            <a:r>
              <a:rPr lang="en-US" sz="1600" b="1" dirty="0" err="1"/>
              <a:t>dapat</a:t>
            </a:r>
            <a:r>
              <a:rPr lang="en-US" sz="1600" b="1" dirty="0"/>
              <a:t> IPK $IPK :)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/>
              <a:t>end;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/>
              <a:t>echo $string1;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/>
              <a:t>?&gt;</a:t>
            </a:r>
            <a:endParaRPr lang="en-US" sz="1600" dirty="0"/>
          </a:p>
        </p:txBody>
      </p:sp>
      <p:pic>
        <p:nvPicPr>
          <p:cNvPr id="4" name="Picture 5" descr="ph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"/>
            <a:ext cx="1905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9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54058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nowdoc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978794"/>
            <a:ext cx="10363826" cy="560231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/>
              <a:t>Heredoc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pengecualian</a:t>
            </a:r>
            <a:r>
              <a:rPr lang="en-US" dirty="0"/>
              <a:t>: </a:t>
            </a:r>
            <a:r>
              <a:rPr lang="en-US" i="1" dirty="0" err="1"/>
              <a:t>karakter</a:t>
            </a:r>
            <a:r>
              <a:rPr lang="en-US" i="1" dirty="0"/>
              <a:t> </a:t>
            </a:r>
            <a:r>
              <a:rPr lang="en-US" i="1" dirty="0" err="1"/>
              <a:t>khusus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/>
              <a:t>variabel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PHP,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i="1" dirty="0"/>
              <a:t>single quoted string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Contoh </a:t>
            </a:r>
            <a:r>
              <a:rPr lang="id-ID" dirty="0"/>
              <a:t>: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&lt;?</a:t>
            </a:r>
            <a:r>
              <a:rPr lang="id-ID" dirty="0"/>
              <a:t>php</a:t>
            </a:r>
          </a:p>
          <a:p>
            <a:pPr marL="0" indent="0">
              <a:buNone/>
            </a:pPr>
            <a:r>
              <a:rPr lang="id-ID" dirty="0"/>
              <a:t>$IPK=3.9;</a:t>
            </a:r>
          </a:p>
          <a:p>
            <a:pPr marL="0" indent="0">
              <a:buNone/>
            </a:pPr>
            <a:r>
              <a:rPr lang="id-ID" dirty="0"/>
              <a:t>$string1 = &lt;&lt;&lt; 'selesai'</a:t>
            </a:r>
          </a:p>
          <a:p>
            <a:pPr marL="0" indent="0">
              <a:buNone/>
            </a:pPr>
            <a:r>
              <a:rPr lang="id-ID" dirty="0"/>
              <a:t>Saya sedang belajar PHP</a:t>
            </a:r>
          </a:p>
          <a:p>
            <a:pPr marL="0" indent="0">
              <a:buNone/>
            </a:pPr>
            <a:r>
              <a:rPr lang="id-ID" dirty="0"/>
              <a:t>di </a:t>
            </a:r>
            <a:r>
              <a:rPr lang="id-ID" dirty="0" smtClean="0"/>
              <a:t>\Kelas &lt;br </a:t>
            </a:r>
            <a:r>
              <a:rPr lang="id-ID" dirty="0"/>
              <a:t>/&gt;</a:t>
            </a:r>
          </a:p>
          <a:p>
            <a:pPr marL="0" indent="0">
              <a:buNone/>
            </a:pPr>
            <a:r>
              <a:rPr lang="id-ID" dirty="0"/>
              <a:t>Kali ini tentang pembahasan</a:t>
            </a:r>
          </a:p>
          <a:p>
            <a:pPr marL="0" indent="0">
              <a:buNone/>
            </a:pPr>
            <a:r>
              <a:rPr lang="id-ID" dirty="0"/>
              <a:t>mengenai "PHP", &lt;br /&gt; dan berharap</a:t>
            </a:r>
          </a:p>
          <a:p>
            <a:pPr marL="0" indent="0">
              <a:buNone/>
            </a:pPr>
            <a:r>
              <a:rPr lang="id-ID" dirty="0"/>
              <a:t>bisa dapat IPK $IPK :)</a:t>
            </a:r>
          </a:p>
          <a:p>
            <a:pPr marL="0" indent="0">
              <a:buNone/>
            </a:pPr>
            <a:r>
              <a:rPr lang="id-ID" dirty="0"/>
              <a:t>selesai;</a:t>
            </a:r>
          </a:p>
          <a:p>
            <a:pPr marL="0" indent="0">
              <a:buNone/>
            </a:pPr>
            <a:r>
              <a:rPr lang="id-ID" dirty="0"/>
              <a:t> </a:t>
            </a:r>
          </a:p>
          <a:p>
            <a:pPr marL="0" indent="0">
              <a:buNone/>
            </a:pPr>
            <a:r>
              <a:rPr lang="id-ID" dirty="0"/>
              <a:t>echo $string1;</a:t>
            </a:r>
          </a:p>
          <a:p>
            <a:pPr marL="0" indent="0">
              <a:buNone/>
            </a:pPr>
            <a:r>
              <a:rPr lang="id-ID" dirty="0"/>
              <a:t>?&gt;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46350" y="322303"/>
            <a:ext cx="10364451" cy="1596177"/>
          </a:xfrm>
        </p:spPr>
        <p:txBody>
          <a:bodyPr/>
          <a:lstStyle/>
          <a:p>
            <a:pPr eaLnBrk="1" hangingPunct="1"/>
            <a:r>
              <a:rPr lang="en-US" dirty="0" err="1" smtClean="0"/>
              <a:t>Tipe</a:t>
            </a:r>
            <a:r>
              <a:rPr lang="en-US" dirty="0" smtClean="0"/>
              <a:t> Data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/>
              <a:t>PHP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/>
              <a:t>data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err="1"/>
              <a:t>Tipe</a:t>
            </a:r>
            <a:r>
              <a:rPr lang="en-US" dirty="0"/>
              <a:t> data scalar 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dirty="0"/>
              <a:t>Boolean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dirty="0"/>
              <a:t>Integer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dirty="0"/>
              <a:t>Floating-point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dirty="0"/>
              <a:t>String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err="1"/>
              <a:t>Tipe</a:t>
            </a:r>
            <a:r>
              <a:rPr lang="en-US" dirty="0"/>
              <a:t> data compound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dirty="0"/>
              <a:t>Array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dirty="0"/>
              <a:t>Object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  <p:pic>
        <p:nvPicPr>
          <p:cNvPr id="4100" name="Picture 4" descr="ph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"/>
            <a:ext cx="1905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75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672107" y="1896415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data Boolean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 paling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TRUE (</a:t>
            </a:r>
            <a:r>
              <a:rPr lang="en-US" dirty="0" err="1" smtClean="0"/>
              <a:t>benar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FALSE (</a:t>
            </a:r>
            <a:r>
              <a:rPr lang="en-US" dirty="0" err="1" smtClean="0"/>
              <a:t>salah</a:t>
            </a:r>
            <a:r>
              <a:rPr lang="en-US" dirty="0" smtClean="0"/>
              <a:t>)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i="1" dirty="0" smtClean="0"/>
              <a:t>case sensitive.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$lulus =TRUE; </a:t>
            </a:r>
          </a:p>
        </p:txBody>
      </p:sp>
      <p:pic>
        <p:nvPicPr>
          <p:cNvPr id="5124" name="Picture 4" descr="ph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"/>
            <a:ext cx="1905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01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4000"/>
              <a:t>Contoh Penggunaan Tipe data Boolean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913774" y="1815922"/>
            <a:ext cx="5106026" cy="47780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solidFill>
                  <a:srgbClr val="FF0000"/>
                </a:solidFill>
              </a:rPr>
              <a:t>Nama</a:t>
            </a:r>
            <a:r>
              <a:rPr lang="en-US" sz="1800" dirty="0">
                <a:solidFill>
                  <a:srgbClr val="FF0000"/>
                </a:solidFill>
              </a:rPr>
              <a:t> File : Boolean1.php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/>
              <a:t>&lt;html&gt;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/>
              <a:t>&lt;head&gt;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/>
              <a:t>&lt;title&gt; </a:t>
            </a:r>
            <a:r>
              <a:rPr lang="en-US" sz="1800" dirty="0" err="1"/>
              <a:t>Nilai-Nilai</a:t>
            </a:r>
            <a:r>
              <a:rPr lang="en-US" sz="1800" dirty="0"/>
              <a:t> Boolean&lt;/title&gt;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/>
              <a:t>&lt;/head&gt;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/>
              <a:t>&lt;body&gt;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&lt;?</a:t>
            </a:r>
            <a:r>
              <a:rPr lang="en-US" sz="1800" dirty="0" err="1"/>
              <a:t>php</a:t>
            </a:r>
            <a:endParaRPr lang="en-US" sz="1800" dirty="0"/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$</a:t>
            </a:r>
            <a:r>
              <a:rPr lang="en-US" sz="1800" dirty="0" err="1"/>
              <a:t>benar</a:t>
            </a:r>
            <a:r>
              <a:rPr lang="en-US" sz="1800" dirty="0"/>
              <a:t>=true;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$</a:t>
            </a:r>
            <a:r>
              <a:rPr lang="en-US" sz="1800" dirty="0" err="1"/>
              <a:t>salah</a:t>
            </a:r>
            <a:r>
              <a:rPr lang="en-US" sz="1800" dirty="0"/>
              <a:t>=false;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echo "</a:t>
            </a:r>
            <a:r>
              <a:rPr lang="en-US" sz="1800" dirty="0" err="1"/>
              <a:t>benar</a:t>
            </a:r>
            <a:r>
              <a:rPr lang="en-US" sz="1800" dirty="0"/>
              <a:t> = $</a:t>
            </a:r>
            <a:r>
              <a:rPr lang="en-US" sz="1800" dirty="0" err="1"/>
              <a:t>benar</a:t>
            </a:r>
            <a:r>
              <a:rPr lang="en-US" sz="1800" dirty="0"/>
              <a:t>, </a:t>
            </a:r>
            <a:r>
              <a:rPr lang="en-US" sz="1800" dirty="0" err="1"/>
              <a:t>salah</a:t>
            </a:r>
            <a:r>
              <a:rPr lang="en-US" sz="1800" dirty="0"/>
              <a:t> = $</a:t>
            </a:r>
            <a:r>
              <a:rPr lang="en-US" sz="1800" dirty="0" err="1"/>
              <a:t>salah</a:t>
            </a:r>
            <a:r>
              <a:rPr lang="en-US" sz="1800" dirty="0"/>
              <a:t>";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// </a:t>
            </a:r>
            <a:r>
              <a:rPr lang="en-US" sz="1800" dirty="0" err="1"/>
              <a:t>hasil</a:t>
            </a:r>
            <a:r>
              <a:rPr lang="en-US" sz="1800" dirty="0"/>
              <a:t> output: </a:t>
            </a:r>
            <a:r>
              <a:rPr lang="en-US" sz="1800" dirty="0" err="1"/>
              <a:t>benar</a:t>
            </a:r>
            <a:r>
              <a:rPr lang="en-US" sz="1800" dirty="0"/>
              <a:t> = 1, </a:t>
            </a:r>
            <a:r>
              <a:rPr lang="en-US" sz="1800" dirty="0" err="1"/>
              <a:t>salah</a:t>
            </a:r>
            <a:r>
              <a:rPr lang="en-US" sz="1800" dirty="0"/>
              <a:t> =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/>
              <a:t>?&gt;</a:t>
            </a:r>
            <a:endParaRPr lang="en-US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 smtClean="0"/>
              <a:t>&lt;/body&gt;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 smtClean="0"/>
              <a:t>&lt;/html&gt;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b="1" dirty="0"/>
              <a:t>$</a:t>
            </a:r>
            <a:r>
              <a:rPr lang="en-US" b="1" dirty="0" err="1"/>
              <a:t>benar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1,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b="1" dirty="0"/>
              <a:t>$false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string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(</a:t>
            </a:r>
            <a:r>
              <a:rPr lang="en-US" dirty="0" err="1"/>
              <a:t>tanpa</a:t>
            </a:r>
            <a:r>
              <a:rPr lang="en-US" dirty="0"/>
              <a:t> output).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b="1" dirty="0"/>
              <a:t>echo</a:t>
            </a:r>
            <a:r>
              <a:rPr lang="en-US" dirty="0"/>
              <a:t>, </a:t>
            </a:r>
            <a:r>
              <a:rPr lang="en-US" dirty="0" err="1"/>
              <a:t>tipe</a:t>
            </a:r>
            <a:r>
              <a:rPr lang="en-US" dirty="0"/>
              <a:t> data </a:t>
            </a:r>
            <a:r>
              <a:rPr lang="en-US" dirty="0" err="1"/>
              <a:t>boolean</a:t>
            </a:r>
            <a:r>
              <a:rPr lang="en-US" dirty="0"/>
              <a:t> “</a:t>
            </a:r>
            <a:r>
              <a:rPr lang="en-US" i="1" dirty="0" err="1"/>
              <a:t>dipaksa</a:t>
            </a:r>
            <a:r>
              <a:rPr lang="en-US" dirty="0"/>
              <a:t>” </a:t>
            </a:r>
            <a:r>
              <a:rPr lang="en-US" dirty="0" err="1"/>
              <a:t>berganti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data </a:t>
            </a:r>
            <a:r>
              <a:rPr lang="en-US" b="1" dirty="0"/>
              <a:t>string</a:t>
            </a:r>
            <a:r>
              <a:rPr lang="en-US" dirty="0"/>
              <a:t>. </a:t>
            </a:r>
          </a:p>
        </p:txBody>
      </p:sp>
      <p:pic>
        <p:nvPicPr>
          <p:cNvPr id="6148" name="Picture 4" descr="ph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"/>
            <a:ext cx="1905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8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 err="1"/>
              <a:t>Tipe</a:t>
            </a:r>
            <a:r>
              <a:rPr lang="en-US" sz="2800" dirty="0"/>
              <a:t> Data Integer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tipe</a:t>
            </a:r>
            <a:r>
              <a:rPr lang="en-US" sz="2800" dirty="0"/>
              <a:t> data yang </a:t>
            </a:r>
            <a:r>
              <a:rPr lang="en-US" sz="2800" dirty="0" err="1"/>
              <a:t>manyatakan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bulat</a:t>
            </a:r>
            <a:r>
              <a:rPr lang="en-US" sz="2800" dirty="0"/>
              <a:t>. </a:t>
            </a:r>
            <a:r>
              <a:rPr lang="en-US" sz="2800" dirty="0" err="1"/>
              <a:t>Jangkauan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integer </a:t>
            </a:r>
            <a:r>
              <a:rPr lang="en-US" sz="2800" dirty="0" err="1"/>
              <a:t>tergantung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i="1" dirty="0"/>
              <a:t>platform, </a:t>
            </a:r>
            <a:r>
              <a:rPr lang="en-US" sz="2800" dirty="0" err="1"/>
              <a:t>kira-kira</a:t>
            </a:r>
            <a:r>
              <a:rPr lang="en-US" sz="2800" dirty="0"/>
              <a:t> 2 </a:t>
            </a:r>
            <a:r>
              <a:rPr lang="en-US" sz="2800" dirty="0" err="1"/>
              <a:t>milyar</a:t>
            </a:r>
            <a:r>
              <a:rPr lang="en-US" sz="2800" dirty="0"/>
              <a:t>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/>
              <a:t>	Integer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dinyatakan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notasi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decimal (basis 10), </a:t>
            </a:r>
            <a:r>
              <a:rPr lang="en-US" sz="2800" dirty="0" err="1"/>
              <a:t>hexadesimal</a:t>
            </a:r>
            <a:r>
              <a:rPr lang="en-US" sz="2800" dirty="0"/>
              <a:t> (basis </a:t>
            </a:r>
            <a:r>
              <a:rPr lang="en-US" sz="2800" dirty="0" smtClean="0"/>
              <a:t>16)</a:t>
            </a:r>
            <a:r>
              <a:rPr lang="id-ID" sz="2800" dirty="0" smtClean="0"/>
              <a:t>,</a:t>
            </a:r>
            <a:r>
              <a:rPr lang="en-US" sz="2800" dirty="0" smtClean="0"/>
              <a:t>octal </a:t>
            </a:r>
            <a:r>
              <a:rPr lang="en-US" sz="2800" dirty="0"/>
              <a:t>(basis 8</a:t>
            </a:r>
            <a:r>
              <a:rPr lang="en-US" sz="2800" dirty="0" smtClean="0"/>
              <a:t>)</a:t>
            </a:r>
            <a:r>
              <a:rPr lang="id-ID" sz="2800" dirty="0" smtClean="0"/>
              <a:t>, dan Biner (basis 2)</a:t>
            </a:r>
            <a:endParaRPr lang="en-US" sz="2800" dirty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notasi</a:t>
            </a:r>
            <a:r>
              <a:rPr lang="en-US" sz="2800" dirty="0"/>
              <a:t> octal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diawali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smtClean="0"/>
              <a:t>0(</a:t>
            </a:r>
            <a:r>
              <a:rPr lang="en-US" sz="2800" dirty="0" err="1" smtClean="0"/>
              <a:t>nol</a:t>
            </a:r>
            <a:r>
              <a:rPr lang="en-US" sz="2800" dirty="0" smtClean="0"/>
              <a:t>)</a:t>
            </a:r>
            <a:r>
              <a:rPr lang="id-ID" sz="2800" dirty="0" smtClean="0"/>
              <a:t>,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/>
              <a:t>notasi</a:t>
            </a:r>
            <a:r>
              <a:rPr lang="en-US" sz="2800" dirty="0"/>
              <a:t> hexadecimal </a:t>
            </a:r>
            <a:r>
              <a:rPr lang="en-US" sz="2800" dirty="0" err="1"/>
              <a:t>diawali</a:t>
            </a:r>
            <a:r>
              <a:rPr lang="en-US" sz="2800" dirty="0"/>
              <a:t> </a:t>
            </a:r>
            <a:r>
              <a:rPr lang="en-US" sz="2800" dirty="0" smtClean="0"/>
              <a:t>0x</a:t>
            </a:r>
            <a:r>
              <a:rPr lang="id-ID" sz="2800" dirty="0" smtClean="0"/>
              <a:t>, sedangkan biner diawali dengan 0B (angka 0 dan huruf b).</a:t>
            </a:r>
            <a:endParaRPr lang="en-US" sz="2800" dirty="0"/>
          </a:p>
        </p:txBody>
      </p:sp>
      <p:pic>
        <p:nvPicPr>
          <p:cNvPr id="7172" name="Picture 4" descr="ph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"/>
            <a:ext cx="1905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23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7114" y="81757"/>
            <a:ext cx="8562975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/>
              <a:t>Contoh</a:t>
            </a:r>
            <a:r>
              <a:rPr lang="en-US" sz="4000" dirty="0"/>
              <a:t> </a:t>
            </a:r>
            <a:r>
              <a:rPr lang="en-US" sz="4000" dirty="0" err="1"/>
              <a:t>Penggunaan</a:t>
            </a:r>
            <a:r>
              <a:rPr lang="en-US" sz="4000" dirty="0"/>
              <a:t> </a:t>
            </a:r>
            <a:r>
              <a:rPr lang="en-US" sz="4000" dirty="0" err="1"/>
              <a:t>Tipe</a:t>
            </a:r>
            <a:r>
              <a:rPr lang="en-US" sz="4000" dirty="0"/>
              <a:t> data Integer</a:t>
            </a:r>
          </a:p>
        </p:txBody>
      </p:sp>
      <p:pic>
        <p:nvPicPr>
          <p:cNvPr id="8197" name="Picture 5" descr="ph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"/>
            <a:ext cx="1905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980" y="728037"/>
            <a:ext cx="8667481" cy="562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69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pPr eaLnBrk="1" hangingPunct="1"/>
            <a:r>
              <a:rPr lang="en-US" dirty="0" smtClean="0"/>
              <a:t>Floating-Point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 err="1"/>
              <a:t>Tipe</a:t>
            </a:r>
            <a:r>
              <a:rPr lang="en-US" sz="2800" dirty="0"/>
              <a:t> Data Floating Point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tipe</a:t>
            </a:r>
            <a:r>
              <a:rPr lang="en-US" sz="2800" dirty="0"/>
              <a:t> data </a:t>
            </a:r>
            <a:r>
              <a:rPr lang="en-US" sz="2800" dirty="0" err="1"/>
              <a:t>bilangan</a:t>
            </a:r>
            <a:r>
              <a:rPr lang="en-US" sz="2800" dirty="0"/>
              <a:t> float, double, </a:t>
            </a:r>
            <a:r>
              <a:rPr lang="en-US" sz="2800" dirty="0" err="1"/>
              <a:t>atau</a:t>
            </a:r>
            <a:r>
              <a:rPr lang="en-US" sz="2800" dirty="0"/>
              <a:t> real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dinyatakan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$a = 1.234;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$a = 1.2e3;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$a = 7E-10;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Jangkauan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float </a:t>
            </a:r>
            <a:r>
              <a:rPr lang="en-US" sz="2800" dirty="0" err="1"/>
              <a:t>tergatung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platform, </a:t>
            </a:r>
            <a:r>
              <a:rPr lang="en-US" sz="2800" dirty="0" err="1"/>
              <a:t>maksimum</a:t>
            </a:r>
            <a:r>
              <a:rPr lang="en-US" sz="2800" dirty="0"/>
              <a:t> ~1.8e308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ketelitian</a:t>
            </a:r>
            <a:r>
              <a:rPr lang="en-US" sz="2800" dirty="0"/>
              <a:t> 14 digit.</a:t>
            </a:r>
          </a:p>
        </p:txBody>
      </p:sp>
      <p:pic>
        <p:nvPicPr>
          <p:cNvPr id="4" name="Picture 5" descr="ph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"/>
            <a:ext cx="1905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2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8" y="214314"/>
            <a:ext cx="6240462" cy="1462087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 Floating </a:t>
            </a:r>
          </a:p>
        </p:txBody>
      </p:sp>
      <p:pic>
        <p:nvPicPr>
          <p:cNvPr id="4" name="Picture 5" descr="ph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"/>
            <a:ext cx="1905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87" y="1676401"/>
            <a:ext cx="7392472" cy="499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0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 err="1"/>
              <a:t>Tipe</a:t>
            </a:r>
            <a:r>
              <a:rPr lang="en-US" sz="2800" dirty="0"/>
              <a:t> Data String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sekumpulan</a:t>
            </a:r>
            <a:r>
              <a:rPr lang="en-US" sz="2800" dirty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. </a:t>
            </a:r>
            <a:r>
              <a:rPr lang="en-US" sz="2800" dirty="0" err="1"/>
              <a:t>Dalam</a:t>
            </a:r>
            <a:r>
              <a:rPr lang="en-US" sz="2800" dirty="0"/>
              <a:t> PHP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byte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256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berbeda</a:t>
            </a:r>
            <a:r>
              <a:rPr lang="en-US" sz="28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Suatu</a:t>
            </a:r>
            <a:r>
              <a:rPr lang="en-US" sz="2800" dirty="0"/>
              <a:t> literal string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dinyatakn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/>
              <a:t>berbeda</a:t>
            </a:r>
            <a:r>
              <a:rPr lang="en-US" sz="2800" dirty="0"/>
              <a:t> 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- </a:t>
            </a:r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petik</a:t>
            </a:r>
            <a:r>
              <a:rPr lang="en-US" sz="2800" dirty="0"/>
              <a:t> </a:t>
            </a:r>
            <a:r>
              <a:rPr lang="en-US" sz="2800" dirty="0" err="1"/>
              <a:t>tunggal</a:t>
            </a:r>
            <a:r>
              <a:rPr lang="en-US" sz="2800" dirty="0"/>
              <a:t> (single quote)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- </a:t>
            </a:r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petik</a:t>
            </a:r>
            <a:r>
              <a:rPr lang="en-US" sz="2800" dirty="0"/>
              <a:t> </a:t>
            </a:r>
            <a:r>
              <a:rPr lang="en-US" sz="2800" dirty="0" err="1"/>
              <a:t>ganda</a:t>
            </a:r>
            <a:r>
              <a:rPr lang="en-US" sz="2800" dirty="0"/>
              <a:t> (double quote)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- </a:t>
            </a:r>
            <a:r>
              <a:rPr lang="en-US" sz="2800" dirty="0" err="1"/>
              <a:t>heredoc</a:t>
            </a:r>
            <a:r>
              <a:rPr lang="en-US" sz="2800" dirty="0"/>
              <a:t> </a:t>
            </a:r>
            <a:r>
              <a:rPr lang="en-US" sz="2800" dirty="0" err="1"/>
              <a:t>sintax</a:t>
            </a:r>
            <a:r>
              <a:rPr lang="en-US" sz="2800" dirty="0"/>
              <a:t> </a:t>
            </a:r>
            <a:endParaRPr lang="id-ID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sz="2800" dirty="0"/>
              <a:t>	</a:t>
            </a:r>
            <a:r>
              <a:rPr lang="id-ID" sz="2800" dirty="0" smtClean="0"/>
              <a:t>- nowdoc</a:t>
            </a:r>
            <a:endParaRPr lang="en-US" sz="2800" dirty="0"/>
          </a:p>
        </p:txBody>
      </p:sp>
      <p:pic>
        <p:nvPicPr>
          <p:cNvPr id="4" name="Picture 5" descr="ph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"/>
            <a:ext cx="1905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68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802</TotalTime>
  <Words>441</Words>
  <Application>Microsoft Office PowerPoint</Application>
  <PresentationFormat>Widescreen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Tw Cen MT</vt:lpstr>
      <vt:lpstr>Wingdings</vt:lpstr>
      <vt:lpstr>Droplet</vt:lpstr>
      <vt:lpstr>KOMPUTER APLIKASI IT II</vt:lpstr>
      <vt:lpstr>Tipe Data</vt:lpstr>
      <vt:lpstr>Boolean</vt:lpstr>
      <vt:lpstr>Contoh Penggunaan Tipe data Boolean</vt:lpstr>
      <vt:lpstr>Integer</vt:lpstr>
      <vt:lpstr>Contoh Penggunaan Tipe data Integer</vt:lpstr>
      <vt:lpstr>Floating-Point</vt:lpstr>
      <vt:lpstr>Contoh Penggunaan Tipe data Floating </vt:lpstr>
      <vt:lpstr>String</vt:lpstr>
      <vt:lpstr>Tanda Petik Tunggal (Single Quoted)</vt:lpstr>
      <vt:lpstr>Tanda Petik ganda (double quoted)</vt:lpstr>
      <vt:lpstr>Tabel Character Escape</vt:lpstr>
      <vt:lpstr>Tanda Petik Ganda</vt:lpstr>
      <vt:lpstr>Heredoc Sintax(“&lt;&lt;&lt;“)</vt:lpstr>
      <vt:lpstr>Contoh</vt:lpstr>
      <vt:lpstr>nowdoc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APLIKASI IT II</dc:title>
  <dc:creator>Angky</dc:creator>
  <cp:lastModifiedBy>Angky Febriansyah</cp:lastModifiedBy>
  <cp:revision>27</cp:revision>
  <dcterms:created xsi:type="dcterms:W3CDTF">2016-02-28T12:51:29Z</dcterms:created>
  <dcterms:modified xsi:type="dcterms:W3CDTF">2017-02-28T06:01:43Z</dcterms:modified>
</cp:coreProperties>
</file>