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3/12/2017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3/12/2017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3/12/2017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3/12/2017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dirty="0"/>
              <a:t>Gangguan Psikologis </a:t>
            </a:r>
            <a:endParaRPr lang="en-US" dirty="0"/>
          </a:p>
        </p:txBody>
      </p:sp>
    </p:spTree>
    <p:extLst>
      <p:ext uri="{BB962C8B-B14F-4D97-AF65-F5344CB8AC3E}">
        <p14:creationId xmlns:p14="http://schemas.microsoft.com/office/powerpoint/2010/main" val="385693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542" y="0"/>
            <a:ext cx="12304541" cy="6858000"/>
          </a:xfrm>
        </p:spPr>
      </p:pic>
    </p:spTree>
    <p:extLst>
      <p:ext uri="{BB962C8B-B14F-4D97-AF65-F5344CB8AC3E}">
        <p14:creationId xmlns:p14="http://schemas.microsoft.com/office/powerpoint/2010/main" val="250312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303503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59460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26609"/>
            <a:ext cx="10058400" cy="6625883"/>
          </a:xfrm>
        </p:spPr>
        <p:txBody>
          <a:bodyPr>
            <a:normAutofit fontScale="62500" lnSpcReduction="20000"/>
          </a:bodyPr>
          <a:lstStyle/>
          <a:p>
            <a:pPr marL="0" indent="0" fontAlgn="base">
              <a:lnSpc>
                <a:spcPct val="170000"/>
              </a:lnSpc>
              <a:spcBef>
                <a:spcPts val="0"/>
              </a:spcBef>
              <a:buNone/>
            </a:pPr>
            <a:r>
              <a:rPr lang="id-ID" sz="3200" b="1" dirty="0">
                <a:latin typeface="Arial" panose="020B0604020202020204" pitchFamily="34" charset="0"/>
                <a:cs typeface="Arial" panose="020B0604020202020204" pitchFamily="34" charset="0"/>
              </a:rPr>
              <a:t>Self harm/self </a:t>
            </a:r>
            <a:r>
              <a:rPr lang="id-ID" sz="3200" b="1" dirty="0" smtClean="0">
                <a:latin typeface="Arial" panose="020B0604020202020204" pitchFamily="34" charset="0"/>
                <a:cs typeface="Arial" panose="020B0604020202020204" pitchFamily="34" charset="0"/>
              </a:rPr>
              <a:t>injures</a:t>
            </a:r>
            <a:endParaRPr lang="en-US" sz="32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smtClean="0">
                <a:latin typeface="Arial" panose="020B0604020202020204" pitchFamily="34" charset="0"/>
                <a:cs typeface="Arial" panose="020B0604020202020204" pitchFamily="34" charset="0"/>
              </a:rPr>
              <a:t>Self </a:t>
            </a:r>
            <a:r>
              <a:rPr lang="id-ID" sz="2600" dirty="0">
                <a:latin typeface="Arial" panose="020B0604020202020204" pitchFamily="34" charset="0"/>
                <a:cs typeface="Arial" panose="020B0604020202020204" pitchFamily="34" charset="0"/>
              </a:rPr>
              <a:t>injury adalah suatu perilaku yang dilakukan seseorang untuk mengatasi rasa sakit emosional dengan cara melukai diri sendiri.</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Ciri-ciri umum penderita :</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 Selalu menghindari masalah</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 Sulit mengendalikan emosi</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 Kurang mampu mengurus diri sendiri</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 Tidak berfikir logis (pemikirannya kaku)</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 Tidak menyukai dirinya sendiri</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 Tidak suka akan perubahan, baik dalam kehidupan sehari-hari maupun pengalaman baru</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 Hipersensitif terhadap penolakan</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 Memiliki perasaan agresif yang tinggi</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 Biasanya pelaku mengalami depresi dan stres berat</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 Sering mengalami  iritabilitas</a:t>
            </a:r>
            <a:endParaRPr lang="en-US" sz="2600" dirty="0">
              <a:latin typeface="Arial" panose="020B0604020202020204" pitchFamily="34" charset="0"/>
              <a:cs typeface="Arial" panose="020B0604020202020204" pitchFamily="34" charset="0"/>
            </a:endParaRPr>
          </a:p>
          <a:p>
            <a:pPr marL="0" indent="0" fontAlgn="base">
              <a:lnSpc>
                <a:spcPct val="170000"/>
              </a:lnSpc>
              <a:spcBef>
                <a:spcPts val="0"/>
              </a:spcBef>
              <a:buNone/>
            </a:pPr>
            <a:r>
              <a:rPr lang="id-ID" sz="2600" dirty="0">
                <a:latin typeface="Arial" panose="020B0604020202020204" pitchFamily="34" charset="0"/>
                <a:cs typeface="Arial" panose="020B0604020202020204" pitchFamily="34" charset="0"/>
              </a:rPr>
              <a:t>Berdasarkan realitasnya kita temui pasien yang mengalami masalah kejiwaan ini dapat menikmati saat ia melukai dirinya atau dengan cara melukai diri/mengancam membunuh diri  untuk mendapatkan apa yang menjadi keinginannya.</a:t>
            </a:r>
            <a:endParaRPr lang="en-US" sz="2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7144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12541"/>
            <a:ext cx="10058400" cy="7047913"/>
          </a:xfrm>
        </p:spPr>
        <p:txBody>
          <a:bodyPr>
            <a:normAutofit fontScale="85000" lnSpcReduction="20000"/>
          </a:bodyPr>
          <a:lstStyle/>
          <a:p>
            <a:pPr marL="0" indent="0" fontAlgn="base">
              <a:lnSpc>
                <a:spcPct val="170000"/>
              </a:lnSpc>
              <a:spcBef>
                <a:spcPts val="0"/>
              </a:spcBef>
              <a:buNone/>
            </a:pPr>
            <a:r>
              <a:rPr lang="id-ID" sz="2400" b="1" dirty="0"/>
              <a:t>Homosexual</a:t>
            </a:r>
            <a:endParaRPr lang="en-US" sz="2400" dirty="0"/>
          </a:p>
          <a:p>
            <a:pPr marL="0" indent="0" fontAlgn="base">
              <a:lnSpc>
                <a:spcPct val="170000"/>
              </a:lnSpc>
              <a:spcBef>
                <a:spcPts val="0"/>
              </a:spcBef>
              <a:buNone/>
            </a:pPr>
            <a:r>
              <a:rPr lang="id-ID" dirty="0"/>
              <a:t>Definisi : homoseks adalah mengacu pada interaksi seksual dan atau romantis antara pribadi yang berjenis kelamin sama.</a:t>
            </a:r>
            <a:endParaRPr lang="en-US" dirty="0"/>
          </a:p>
          <a:p>
            <a:pPr marL="0" indent="0" fontAlgn="base">
              <a:lnSpc>
                <a:spcPct val="170000"/>
              </a:lnSpc>
              <a:spcBef>
                <a:spcPts val="0"/>
              </a:spcBef>
              <a:buNone/>
            </a:pPr>
            <a:r>
              <a:rPr lang="id-ID" dirty="0"/>
              <a:t>Homoseksualitas merupakan salah satu penyimpangan perkembangan psikoseksual. homoseksual dapat diartikan sebagai suatu kecenderungan yang kuat akan daya tarik erotis seseorang justru terhadap jenis kelamin yang sama. Istilah homoseksualitas atau Gay lebih lazim digunakan bagi pria yang menderita penyimpangan ini, sedang bagi wanita, keadaan yang sama disebut “lesbian”.</a:t>
            </a:r>
            <a:endParaRPr lang="en-US" dirty="0"/>
          </a:p>
          <a:p>
            <a:pPr marL="0" indent="0" fontAlgn="base">
              <a:lnSpc>
                <a:spcPct val="170000"/>
              </a:lnSpc>
              <a:spcBef>
                <a:spcPts val="0"/>
              </a:spcBef>
              <a:buNone/>
            </a:pPr>
            <a:r>
              <a:rPr lang="id-ID" dirty="0"/>
              <a:t>Ciri-ciri umum penderita:</a:t>
            </a:r>
            <a:endParaRPr lang="en-US" dirty="0"/>
          </a:p>
          <a:p>
            <a:pPr marL="0" indent="0" fontAlgn="base">
              <a:lnSpc>
                <a:spcPct val="170000"/>
              </a:lnSpc>
              <a:spcBef>
                <a:spcPts val="0"/>
              </a:spcBef>
              <a:buNone/>
            </a:pPr>
            <a:r>
              <a:rPr lang="id-ID" dirty="0"/>
              <a:t>-  Memiliki rasa yang berlebihan kepada sesama jenis, seperti, mengagumi, rasa suka, sayang dst.</a:t>
            </a:r>
            <a:endParaRPr lang="en-US" dirty="0"/>
          </a:p>
          <a:p>
            <a:pPr marL="0" indent="0" fontAlgn="base">
              <a:lnSpc>
                <a:spcPct val="170000"/>
              </a:lnSpc>
              <a:spcBef>
                <a:spcPts val="0"/>
              </a:spcBef>
              <a:buNone/>
            </a:pPr>
            <a:r>
              <a:rPr lang="id-ID" dirty="0"/>
              <a:t>- Memiliki kelainan dalam perilaku yang tidak sesuai dari kodratnya.-  Tidak memiliki hasrat terhadap lawan jenis.</a:t>
            </a:r>
            <a:endParaRPr lang="en-US" dirty="0"/>
          </a:p>
          <a:p>
            <a:pPr marL="0" indent="0" fontAlgn="base">
              <a:lnSpc>
                <a:spcPct val="170000"/>
              </a:lnSpc>
              <a:spcBef>
                <a:spcPts val="0"/>
              </a:spcBef>
              <a:buNone/>
            </a:pPr>
            <a:r>
              <a:rPr lang="id-ID" dirty="0"/>
              <a:t>- Memegang teguh pada waham dan delusinya.</a:t>
            </a:r>
            <a:endParaRPr lang="en-US" dirty="0"/>
          </a:p>
          <a:p>
            <a:pPr marL="0" indent="0" fontAlgn="base">
              <a:lnSpc>
                <a:spcPct val="170000"/>
              </a:lnSpc>
              <a:spcBef>
                <a:spcPts val="0"/>
              </a:spcBef>
              <a:buNone/>
            </a:pPr>
            <a:r>
              <a:rPr lang="id-ID" dirty="0"/>
              <a:t>- memiliki sensitifitas yang sangat berlebihan.</a:t>
            </a:r>
            <a:endParaRPr lang="en-US" dirty="0"/>
          </a:p>
          <a:p>
            <a:pPr marL="0" indent="0" fontAlgn="base">
              <a:lnSpc>
                <a:spcPct val="170000"/>
              </a:lnSpc>
              <a:spcBef>
                <a:spcPts val="0"/>
              </a:spcBef>
              <a:buNone/>
            </a:pPr>
            <a:r>
              <a:rPr lang="id-ID" dirty="0"/>
              <a:t>- Kesulitan dalam melepaskan diri dari trauma masa lalu.</a:t>
            </a:r>
            <a:endParaRPr lang="en-US" dirty="0"/>
          </a:p>
          <a:p>
            <a:pPr marL="0" indent="0" fontAlgn="base">
              <a:lnSpc>
                <a:spcPct val="170000"/>
              </a:lnSpc>
              <a:spcBef>
                <a:spcPts val="0"/>
              </a:spcBef>
              <a:buNone/>
            </a:pPr>
            <a:r>
              <a:rPr lang="id-ID" dirty="0"/>
              <a:t>- Kesulitan dalam mengontrol emosi dan hasrat seksual.</a:t>
            </a:r>
            <a:endParaRPr lang="en-US" dirty="0"/>
          </a:p>
          <a:p>
            <a:pPr marL="0" indent="0" fontAlgn="base">
              <a:lnSpc>
                <a:spcPct val="170000"/>
              </a:lnSpc>
              <a:spcBef>
                <a:spcPts val="0"/>
              </a:spcBef>
              <a:buNone/>
            </a:pPr>
            <a:r>
              <a:rPr lang="id-ID" dirty="0"/>
              <a:t>- Merasakan kesan berbeda (erotis) ketika bergaul dengan sesama jenis dan Kesulitan dalam menjalin hubungan dengan lawan </a:t>
            </a:r>
            <a:r>
              <a:rPr lang="id-ID" dirty="0" smtClean="0"/>
              <a:t>jenis</a:t>
            </a:r>
            <a:endParaRPr lang="en-US" dirty="0"/>
          </a:p>
        </p:txBody>
      </p:sp>
    </p:spTree>
    <p:extLst>
      <p:ext uri="{BB962C8B-B14F-4D97-AF65-F5344CB8AC3E}">
        <p14:creationId xmlns:p14="http://schemas.microsoft.com/office/powerpoint/2010/main" val="173557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2940148"/>
            <a:ext cx="10058400" cy="3232052"/>
          </a:xfrm>
        </p:spPr>
        <p:txBody>
          <a:bodyPr>
            <a:normAutofit/>
          </a:bodyPr>
          <a:lstStyle/>
          <a:p>
            <a:pPr marL="0" indent="0" algn="ctr">
              <a:buNone/>
            </a:pPr>
            <a:r>
              <a:rPr lang="en-ID" sz="2800" b="1" dirty="0" smtClean="0">
                <a:solidFill>
                  <a:srgbClr val="002060"/>
                </a:solidFill>
                <a:latin typeface="MV Boli" panose="02000500030200090000" pitchFamily="2" charset="0"/>
                <a:cs typeface="MV Boli" panose="02000500030200090000" pitchFamily="2" charset="0"/>
              </a:rPr>
              <a:t>KEBANGGAAN KITA YANG TERBESAR ADALAH BUKAN TIDAK PERNAH GAGAL, TETAPI BANGKIT KEMBALI SETIAP KALI KITA JATUH…</a:t>
            </a:r>
            <a:endParaRPr lang="en-US" sz="2800" b="1" dirty="0">
              <a:solidFill>
                <a:srgbClr val="002060"/>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1123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162594"/>
            <a:ext cx="10058400" cy="5009606"/>
          </a:xfrm>
        </p:spPr>
        <p:txBody>
          <a:bodyPr>
            <a:normAutofit fontScale="92500" lnSpcReduction="20000"/>
          </a:bodyPr>
          <a:lstStyle/>
          <a:p>
            <a:pPr>
              <a:lnSpc>
                <a:spcPct val="150000"/>
              </a:lnSpc>
              <a:spcBef>
                <a:spcPts val="0"/>
              </a:spcBef>
            </a:pPr>
            <a:r>
              <a:rPr lang="id-ID" sz="2400" dirty="0">
                <a:latin typeface="Arial" panose="020B0604020202020204" pitchFamily="34" charset="0"/>
                <a:cs typeface="Arial" panose="020B0604020202020204" pitchFamily="34" charset="0"/>
              </a:rPr>
              <a:t>Gangguan Psikologis adalah gangguan dalam cara berpikir (cognitive), kemauan(volition), emosi (affective), perilaku (psychomotor). </a:t>
            </a:r>
            <a:endParaRPr lang="en-ID" sz="2400" dirty="0" smtClean="0">
              <a:latin typeface="Arial" panose="020B0604020202020204" pitchFamily="34" charset="0"/>
              <a:cs typeface="Arial" panose="020B0604020202020204" pitchFamily="34" charset="0"/>
            </a:endParaRPr>
          </a:p>
          <a:p>
            <a:pPr>
              <a:lnSpc>
                <a:spcPct val="150000"/>
              </a:lnSpc>
              <a:spcBef>
                <a:spcPts val="0"/>
              </a:spcBef>
            </a:pPr>
            <a:r>
              <a:rPr lang="id-ID" sz="2400" dirty="0">
                <a:latin typeface="Arial" panose="020B0604020202020204" pitchFamily="34" charset="0"/>
                <a:cs typeface="Arial" panose="020B0604020202020204" pitchFamily="34" charset="0"/>
              </a:rPr>
              <a:t>Gangguan Psikologis adalah kumpulan dari keadaan-keadaan yang tidak normal, baik yang berhubungan dengan fisik, maupun dengan mental</a:t>
            </a:r>
            <a:r>
              <a:rPr lang="id-ID" sz="2400" dirty="0" smtClean="0">
                <a:latin typeface="Arial" panose="020B0604020202020204" pitchFamily="34" charset="0"/>
                <a:cs typeface="Arial" panose="020B0604020202020204" pitchFamily="34" charset="0"/>
              </a:rPr>
              <a:t>.</a:t>
            </a:r>
            <a:endParaRPr lang="en-ID" sz="2400" dirty="0" smtClean="0">
              <a:latin typeface="Arial" panose="020B0604020202020204" pitchFamily="34" charset="0"/>
              <a:cs typeface="Arial" panose="020B0604020202020204" pitchFamily="34" charset="0"/>
            </a:endParaRPr>
          </a:p>
          <a:p>
            <a:pPr>
              <a:lnSpc>
                <a:spcPct val="150000"/>
              </a:lnSpc>
              <a:spcBef>
                <a:spcPts val="0"/>
              </a:spcBef>
            </a:pPr>
            <a:r>
              <a:rPr lang="id-ID" sz="2400" dirty="0">
                <a:latin typeface="Arial" panose="020B0604020202020204" pitchFamily="34" charset="0"/>
                <a:cs typeface="Arial" panose="020B0604020202020204" pitchFamily="34" charset="0"/>
              </a:rPr>
              <a:t>Keabnormalan tersebut dibagi ke dalam dua golongan yaitu gangguan </a:t>
            </a:r>
            <a:r>
              <a:rPr lang="id-ID" sz="2400" dirty="0" smtClean="0">
                <a:latin typeface="Arial" panose="020B0604020202020204" pitchFamily="34" charset="0"/>
                <a:cs typeface="Arial" panose="020B0604020202020204" pitchFamily="34" charset="0"/>
              </a:rPr>
              <a:t>saraf</a:t>
            </a:r>
            <a:r>
              <a:rPr lang="en-ID" sz="2400" dirty="0" smtClean="0">
                <a:latin typeface="Arial" panose="020B0604020202020204" pitchFamily="34" charset="0"/>
                <a:cs typeface="Arial" panose="020B0604020202020204" pitchFamily="34" charset="0"/>
              </a:rPr>
              <a:t> </a:t>
            </a:r>
            <a:r>
              <a:rPr lang="id-ID" sz="2400" dirty="0" smtClean="0">
                <a:latin typeface="Arial" panose="020B0604020202020204" pitchFamily="34" charset="0"/>
                <a:cs typeface="Arial" panose="020B0604020202020204" pitchFamily="34" charset="0"/>
              </a:rPr>
              <a:t>(</a:t>
            </a:r>
            <a:r>
              <a:rPr lang="id-ID" sz="2400" dirty="0">
                <a:latin typeface="Arial" panose="020B0604020202020204" pitchFamily="34" charset="0"/>
                <a:cs typeface="Arial" panose="020B0604020202020204" pitchFamily="34" charset="0"/>
              </a:rPr>
              <a:t>Neurosis) dan gangguan jiwa (Psikosis). </a:t>
            </a:r>
            <a:endParaRPr lang="en-ID" sz="2400" dirty="0" smtClean="0">
              <a:latin typeface="Arial" panose="020B0604020202020204" pitchFamily="34" charset="0"/>
              <a:cs typeface="Arial" panose="020B0604020202020204" pitchFamily="34" charset="0"/>
            </a:endParaRPr>
          </a:p>
          <a:p>
            <a:pPr>
              <a:lnSpc>
                <a:spcPct val="150000"/>
              </a:lnSpc>
              <a:spcBef>
                <a:spcPts val="0"/>
              </a:spcBef>
            </a:pPr>
            <a:r>
              <a:rPr lang="id-ID" sz="2400" dirty="0" smtClean="0">
                <a:latin typeface="Arial" panose="020B0604020202020204" pitchFamily="34" charset="0"/>
                <a:cs typeface="Arial" panose="020B0604020202020204" pitchFamily="34" charset="0"/>
              </a:rPr>
              <a:t>Keabnormalan </a:t>
            </a:r>
            <a:r>
              <a:rPr lang="id-ID" sz="2400" dirty="0">
                <a:latin typeface="Arial" panose="020B0604020202020204" pitchFamily="34" charset="0"/>
                <a:cs typeface="Arial" panose="020B0604020202020204" pitchFamily="34" charset="0"/>
              </a:rPr>
              <a:t>terlihat dalam berbagai macam gejala yang terpenting diantaranya adalah ketegangan (tension), rasa putus asa, murung, gelisah, cemas, perilaku kompulsif, histeria, rasa lemah, tidak mampu mencapai tujuan, takut, </a:t>
            </a:r>
            <a:r>
              <a:rPr lang="en-ID" sz="2400" dirty="0" err="1" smtClean="0">
                <a:latin typeface="Arial" panose="020B0604020202020204" pitchFamily="34" charset="0"/>
                <a:cs typeface="Arial" panose="020B0604020202020204" pitchFamily="34" charset="0"/>
              </a:rPr>
              <a:t>dan</a:t>
            </a:r>
            <a:r>
              <a:rPr lang="en-ID" sz="2400" dirty="0" smtClean="0">
                <a:latin typeface="Arial" panose="020B0604020202020204" pitchFamily="34" charset="0"/>
                <a:cs typeface="Arial" panose="020B0604020202020204" pitchFamily="34" charset="0"/>
              </a:rPr>
              <a:t> </a:t>
            </a:r>
            <a:r>
              <a:rPr lang="id-ID" sz="2400" dirty="0" smtClean="0">
                <a:latin typeface="Arial" panose="020B0604020202020204" pitchFamily="34" charset="0"/>
                <a:cs typeface="Arial" panose="020B0604020202020204" pitchFamily="34" charset="0"/>
              </a:rPr>
              <a:t>pikiran-pikiran negatif</a:t>
            </a:r>
            <a:r>
              <a:rPr lang="id-ID" sz="2400" dirty="0">
                <a:latin typeface="Arial" panose="020B0604020202020204" pitchFamily="34" charset="0"/>
                <a:cs typeface="Arial" panose="020B0604020202020204" pitchFamily="34" charset="0"/>
              </a:rPr>
              <a:t/>
            </a:r>
            <a:br>
              <a:rPr lang="id-ID"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415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175657"/>
            <a:ext cx="10058400" cy="4996543"/>
          </a:xfrm>
        </p:spPr>
        <p:txBody>
          <a:bodyPr>
            <a:normAutofit fontScale="92500" lnSpcReduction="10000"/>
          </a:bodyPr>
          <a:lstStyle/>
          <a:p>
            <a:pPr>
              <a:lnSpc>
                <a:spcPct val="150000"/>
              </a:lnSpc>
              <a:spcBef>
                <a:spcPts val="0"/>
              </a:spcBef>
            </a:pPr>
            <a:r>
              <a:rPr lang="id-ID" sz="2400" dirty="0">
                <a:latin typeface="Arial" panose="020B0604020202020204" pitchFamily="34" charset="0"/>
                <a:cs typeface="Arial" panose="020B0604020202020204" pitchFamily="34" charset="0"/>
              </a:rPr>
              <a:t>Contoh gangguan kognisi pada persepsi yaitu merasa mendengar bisikan untuk melakukan sesuatu atau halusinasi melihat hantu, sementara orang lain yang normal tidak melihatnya. Orang tradisional mungkin menganggap hal ini sebagai gangguan setan, tapi sebenarnya ini adalah gangguan psikologis.</a:t>
            </a:r>
            <a:endParaRPr lang="en-US" sz="2400" dirty="0">
              <a:latin typeface="Arial" panose="020B0604020202020204" pitchFamily="34" charset="0"/>
              <a:cs typeface="Arial" panose="020B0604020202020204" pitchFamily="34" charset="0"/>
            </a:endParaRPr>
          </a:p>
          <a:p>
            <a:pPr>
              <a:lnSpc>
                <a:spcPct val="150000"/>
              </a:lnSpc>
              <a:spcBef>
                <a:spcPts val="0"/>
              </a:spcBef>
            </a:pPr>
            <a:r>
              <a:rPr lang="id-ID" sz="2400" dirty="0">
                <a:latin typeface="Arial" panose="020B0604020202020204" pitchFamily="34" charset="0"/>
                <a:cs typeface="Arial" panose="020B0604020202020204" pitchFamily="34" charset="0"/>
              </a:rPr>
              <a:t>Contoh gangguan kemauan yaitu pasien memiliki kemauan yang lemah susah membuat keputusan atau memulai tingkah laku, pasien susah sekali bangun pagi, mandi, merawat diri sendiri sehingga terlihat kotor, bau dan acak-acakan. Banyak sekali jenis gangguan kemauan ini mulai dari sering mencuri barang yang mempunyai arti simbolis sampai melakukan sesuatu yang bertentangan dengan yang diperintahkan.</a:t>
            </a: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3093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175657"/>
            <a:ext cx="10058400" cy="4996543"/>
          </a:xfrm>
        </p:spPr>
        <p:txBody>
          <a:bodyPr>
            <a:normAutofit fontScale="92500" lnSpcReduction="10000"/>
          </a:bodyPr>
          <a:lstStyle/>
          <a:p>
            <a:pPr>
              <a:lnSpc>
                <a:spcPct val="150000"/>
              </a:lnSpc>
              <a:spcBef>
                <a:spcPts val="0"/>
              </a:spcBef>
            </a:pPr>
            <a:r>
              <a:rPr lang="id-ID" sz="2400" dirty="0">
                <a:latin typeface="Arial" panose="020B0604020202020204" pitchFamily="34" charset="0"/>
                <a:cs typeface="Arial" panose="020B0604020202020204" pitchFamily="34" charset="0"/>
              </a:rPr>
              <a:t>Contoh gangguan emosi yaitu pasien merasa senang, gembira yang berlebihan (Waham kebesaran). Pasien merasa sebagai orang penting, sebagai raja, pengusaha, orang kaya, titisan raja dan sebagainya. Tetapi di lain waktu ia bisa merasa sangat sedih, menangis, tidak berdaya (depresi) sampai ada ide ingin mengakhiri hidupnya.</a:t>
            </a:r>
            <a:endParaRPr lang="en-US" sz="2400" dirty="0">
              <a:latin typeface="Arial" panose="020B0604020202020204" pitchFamily="34" charset="0"/>
              <a:cs typeface="Arial" panose="020B0604020202020204" pitchFamily="34" charset="0"/>
            </a:endParaRPr>
          </a:p>
          <a:p>
            <a:pPr>
              <a:lnSpc>
                <a:spcPct val="150000"/>
              </a:lnSpc>
              <a:spcBef>
                <a:spcPts val="0"/>
              </a:spcBef>
            </a:pPr>
            <a:r>
              <a:rPr lang="id-ID" sz="2400" dirty="0">
                <a:latin typeface="Arial" panose="020B0604020202020204" pitchFamily="34" charset="0"/>
                <a:cs typeface="Arial" panose="020B0604020202020204" pitchFamily="34" charset="0"/>
              </a:rPr>
              <a:t>Contoh gangguan psikomotor yaitu Hiperaktivitas, pasien melakukan pergerakan yang berlebihan naik ke atas genteng, berlari, berjalan maju mundur, meloncat-loncat, melakukan apa-apa yang tidak disuruh atau menentang apa yang disuruh, diam lama tidak bergerak atau melakukan gerakan aneh. Berdasarkan gejala-gejala yang muncul.</a:t>
            </a:r>
            <a:endParaRPr lang="en-US" sz="2400" dirty="0">
              <a:latin typeface="Arial" panose="020B0604020202020204" pitchFamily="34" charset="0"/>
              <a:cs typeface="Arial" panose="020B0604020202020204" pitchFamily="34" charset="0"/>
            </a:endParaRPr>
          </a:p>
          <a:p>
            <a:pPr>
              <a:lnSpc>
                <a:spcPct val="150000"/>
              </a:lnSpc>
              <a:spcBef>
                <a:spcPts val="0"/>
              </a:spcBef>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779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223129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238476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171965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93160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100592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44</TotalTime>
  <Words>494</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MV Boli</vt:lpstr>
      <vt:lpstr>Rockwell</vt:lpstr>
      <vt:lpstr>Rockwell Condensed</vt:lpstr>
      <vt:lpstr>Wingdings</vt:lpstr>
      <vt:lpstr>Wood Type</vt:lpstr>
      <vt:lpstr>Gangguan Psikologis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Gangguan Psikologis </dc:title>
  <dc:creator>Lenovo</dc:creator>
  <cp:lastModifiedBy>Lenovo</cp:lastModifiedBy>
  <cp:revision>7</cp:revision>
  <dcterms:created xsi:type="dcterms:W3CDTF">2017-03-12T01:53:25Z</dcterms:created>
  <dcterms:modified xsi:type="dcterms:W3CDTF">2017-03-12T02:37:48Z</dcterms:modified>
</cp:coreProperties>
</file>