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304" r:id="rId20"/>
    <p:sldId id="305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306" r:id="rId33"/>
    <p:sldId id="307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image" Target="../media/image7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4EC1-6E5C-4035-A935-A792D4EB1EE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6107-DFE7-4993-B189-F9DBC5A09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4EC1-6E5C-4035-A935-A792D4EB1EE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6107-DFE7-4993-B189-F9DBC5A09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5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4EC1-6E5C-4035-A935-A792D4EB1EE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6107-DFE7-4993-B189-F9DBC5A09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0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4EC1-6E5C-4035-A935-A792D4EB1EE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6107-DFE7-4993-B189-F9DBC5A09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4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4EC1-6E5C-4035-A935-A792D4EB1EE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6107-DFE7-4993-B189-F9DBC5A09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4EC1-6E5C-4035-A935-A792D4EB1EE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6107-DFE7-4993-B189-F9DBC5A09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8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4EC1-6E5C-4035-A935-A792D4EB1EE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6107-DFE7-4993-B189-F9DBC5A09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0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4EC1-6E5C-4035-A935-A792D4EB1EE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6107-DFE7-4993-B189-F9DBC5A09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8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4EC1-6E5C-4035-A935-A792D4EB1EE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6107-DFE7-4993-B189-F9DBC5A09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6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4EC1-6E5C-4035-A935-A792D4EB1EE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6107-DFE7-4993-B189-F9DBC5A09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5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4EC1-6E5C-4035-A935-A792D4EB1EE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6107-DFE7-4993-B189-F9DBC5A09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3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34EC1-6E5C-4035-A935-A792D4EB1EE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B6107-DFE7-4993-B189-F9DBC5A09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7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9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3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1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7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0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3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3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6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9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71.bin"/><Relationship Id="rId4" Type="http://schemas.openxmlformats.org/officeDocument/2006/relationships/image" Target="../media/image65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69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75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80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82.bin"/><Relationship Id="rId4" Type="http://schemas.openxmlformats.org/officeDocument/2006/relationships/image" Target="../media/image75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12" Type="http://schemas.openxmlformats.org/officeDocument/2006/relationships/image" Target="../media/image8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4.bin"/><Relationship Id="rId10" Type="http://schemas.openxmlformats.org/officeDocument/2006/relationships/image" Target="../media/image79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86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89.bin"/><Relationship Id="rId4" Type="http://schemas.openxmlformats.org/officeDocument/2006/relationships/image" Target="../media/image80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91.bin"/><Relationship Id="rId4" Type="http://schemas.openxmlformats.org/officeDocument/2006/relationships/image" Target="../media/image82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4" Type="http://schemas.openxmlformats.org/officeDocument/2006/relationships/image" Target="../media/image84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85.wmf"/><Relationship Id="rId5" Type="http://schemas.openxmlformats.org/officeDocument/2006/relationships/oleObject" Target="../embeddings/oleObject94.bin"/><Relationship Id="rId4" Type="http://schemas.openxmlformats.org/officeDocument/2006/relationships/image" Target="../media/image7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59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RH </a:t>
            </a:r>
            <a:r>
              <a:rPr lang="en-US" dirty="0" err="1" smtClean="0"/>
              <a:t>kelompok</a:t>
            </a:r>
            <a:r>
              <a:rPr lang="en-US" dirty="0" smtClean="0"/>
              <a:t> 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371600"/>
          <a:ext cx="5715000" cy="3694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821"/>
                <a:gridCol w="601045"/>
                <a:gridCol w="1194178"/>
                <a:gridCol w="955968"/>
                <a:gridCol w="1602988"/>
              </a:tblGrid>
              <a:tr h="636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Interval </a:t>
                      </a:r>
                      <a:r>
                        <a:rPr lang="en-US" sz="1800" dirty="0" err="1">
                          <a:latin typeface="+mn-lt"/>
                          <a:ea typeface="Times New Roman"/>
                          <a:cs typeface="Times New Roman"/>
                        </a:rPr>
                        <a:t>Kelas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  <a:cs typeface="Times New Roman"/>
                        </a:rPr>
                        <a:t>Nilai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 Tengah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ci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fici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8296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– 40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 – 50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 – 60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 – 70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 – 80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 – 90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91 - 100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86027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6248400" y="1524000"/>
          <a:ext cx="2819400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1333440" imgH="863280" progId="Equation.3">
                  <p:embed/>
                </p:oleObj>
              </mc:Choice>
              <mc:Fallback>
                <p:oleObj name="Equation" r:id="rId3" imgW="13334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524000"/>
                        <a:ext cx="2819400" cy="182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33800" y="2209800"/>
            <a:ext cx="914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-4</a:t>
            </a:r>
          </a:p>
          <a:p>
            <a:r>
              <a:rPr lang="en-US" dirty="0" smtClean="0"/>
              <a:t>-3</a:t>
            </a:r>
          </a:p>
          <a:p>
            <a:r>
              <a:rPr lang="en-US" dirty="0" smtClean="0"/>
              <a:t>-2</a:t>
            </a:r>
          </a:p>
          <a:p>
            <a:r>
              <a:rPr lang="en-US" dirty="0" smtClean="0"/>
              <a:t>-1</a:t>
            </a:r>
          </a:p>
          <a:p>
            <a:r>
              <a:rPr lang="en-US" dirty="0" smtClean="0"/>
              <a:t>0</a:t>
            </a:r>
          </a:p>
          <a:p>
            <a:r>
              <a:rPr lang="en-US" dirty="0" smtClean="0"/>
              <a:t>+1</a:t>
            </a:r>
          </a:p>
          <a:p>
            <a:r>
              <a:rPr lang="en-US" dirty="0" smtClean="0"/>
              <a:t>+2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2209800"/>
            <a:ext cx="914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-8</a:t>
            </a:r>
          </a:p>
          <a:p>
            <a:r>
              <a:rPr lang="en-US" dirty="0" smtClean="0"/>
              <a:t>-9</a:t>
            </a:r>
          </a:p>
          <a:p>
            <a:r>
              <a:rPr lang="en-US" dirty="0" smtClean="0"/>
              <a:t>-10</a:t>
            </a:r>
          </a:p>
          <a:p>
            <a:r>
              <a:rPr lang="en-US" dirty="0" smtClean="0"/>
              <a:t>-14</a:t>
            </a:r>
          </a:p>
          <a:p>
            <a:r>
              <a:rPr lang="en-US" dirty="0" smtClean="0"/>
              <a:t>0</a:t>
            </a:r>
          </a:p>
          <a:p>
            <a:r>
              <a:rPr lang="en-US" dirty="0" smtClean="0"/>
              <a:t>+20</a:t>
            </a:r>
          </a:p>
          <a:p>
            <a:r>
              <a:rPr lang="en-US" dirty="0" smtClean="0"/>
              <a:t>+24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4267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781800" y="3657600"/>
          <a:ext cx="17584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5" imgW="1015920" imgH="660240" progId="Equation.3">
                  <p:embed/>
                </p:oleObj>
              </mc:Choice>
              <mc:Fallback>
                <p:oleObj name="Equation" r:id="rId5" imgW="10159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657600"/>
                        <a:ext cx="175846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165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795271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Data </a:t>
            </a:r>
            <a:r>
              <a:rPr lang="en-US" dirty="0" err="1" smtClean="0"/>
              <a:t>tunggal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Misal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rata-rata </a:t>
            </a:r>
            <a:r>
              <a:rPr lang="en-US" dirty="0" err="1" smtClean="0"/>
              <a:t>ukur</a:t>
            </a:r>
            <a:r>
              <a:rPr lang="en-US" dirty="0" smtClean="0"/>
              <a:t> (U)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Ukur</a:t>
            </a:r>
            <a:r>
              <a:rPr lang="en-US" dirty="0" smtClean="0"/>
              <a:t> 1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90800" y="3371850"/>
          <a:ext cx="3824514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1726920" imgH="266400" progId="Equation.3">
                  <p:embed/>
                </p:oleObj>
              </mc:Choice>
              <mc:Fallback>
                <p:oleObj name="Equation" r:id="rId3" imgW="17269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371850"/>
                        <a:ext cx="3824514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824838" y="4114800"/>
            <a:ext cx="824296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Tetapi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jika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hasil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pengamatan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terlalu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besar</a:t>
            </a: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maka</a:t>
            </a:r>
            <a:endParaRPr kumimoji="0" lang="en-US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21001" y="4572000"/>
          <a:ext cx="2793999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5" imgW="1117440" imgH="609480" progId="Equation.3">
                  <p:embed/>
                </p:oleObj>
              </mc:Choice>
              <mc:Fallback>
                <p:oleObj name="Equation" r:id="rId5" imgW="11174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1" y="4572000"/>
                        <a:ext cx="2793999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415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3731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95707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Hitunglah</a:t>
            </a:r>
            <a:r>
              <a:rPr lang="en-US" dirty="0" smtClean="0"/>
              <a:t> rata-rata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bilangan-bilangan</a:t>
            </a:r>
            <a:r>
              <a:rPr lang="en-US" dirty="0" smtClean="0"/>
              <a:t> 25, 102, 354, </a:t>
            </a:r>
            <a:r>
              <a:rPr lang="en-US" dirty="0" err="1" smtClean="0"/>
              <a:t>dan</a:t>
            </a:r>
            <a:r>
              <a:rPr lang="en-US" dirty="0" smtClean="0"/>
              <a:t> 1610!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RU </a:t>
            </a:r>
            <a:r>
              <a:rPr lang="en-US" dirty="0" err="1" smtClean="0"/>
              <a:t>tunggal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2590800"/>
          <a:ext cx="668755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3" imgW="2209680" imgH="241200" progId="Equation.3">
                  <p:embed/>
                </p:oleObj>
              </mc:Choice>
              <mc:Fallback>
                <p:oleObj name="Equation" r:id="rId3" imgW="2209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6687553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33800" y="3352800"/>
            <a:ext cx="990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 smtClean="0"/>
              <a:t>Atau</a:t>
            </a:r>
            <a:endParaRPr lang="en-US" sz="27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2000" y="4038600"/>
          <a:ext cx="7388123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5" imgW="3606480" imgH="393480" progId="Equation.3">
                  <p:embed/>
                </p:oleObj>
              </mc:Choice>
              <mc:Fallback>
                <p:oleObj name="Equation" r:id="rId5" imgW="3606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038600"/>
                        <a:ext cx="7388123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19200" y="5181600"/>
          <a:ext cx="2641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7" imgW="1218960" imgH="228600" progId="Equation.3">
                  <p:embed/>
                </p:oleObj>
              </mc:Choice>
              <mc:Fallback>
                <p:oleObj name="Equation" r:id="rId7" imgW="1218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181600"/>
                        <a:ext cx="26416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571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Ukur</a:t>
            </a:r>
            <a:r>
              <a:rPr lang="en-US" dirty="0" smtClean="0"/>
              <a:t> 2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2133600"/>
          <a:ext cx="3650672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1295280" imgH="838080" progId="Equation.3">
                  <p:embed/>
                </p:oleObj>
              </mc:Choice>
              <mc:Fallback>
                <p:oleObj name="Equation" r:id="rId3" imgW="1295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3650672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15768" y="4267200"/>
          <a:ext cx="4704032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5" imgW="1701720" imgH="672840" progId="Equation.3">
                  <p:embed/>
                </p:oleObj>
              </mc:Choice>
              <mc:Fallback>
                <p:oleObj name="Equation" r:id="rId5" imgW="170172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5768" y="4267200"/>
                        <a:ext cx="4704032" cy="186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89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RU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524000"/>
          <a:ext cx="7162800" cy="3508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563"/>
                <a:gridCol w="753309"/>
                <a:gridCol w="1496704"/>
                <a:gridCol w="1603612"/>
                <a:gridCol w="1603612"/>
              </a:tblGrid>
              <a:tr h="636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Interval </a:t>
                      </a:r>
                      <a:r>
                        <a:rPr lang="en-US" sz="1800" dirty="0" err="1">
                          <a:latin typeface="+mn-lt"/>
                          <a:ea typeface="Times New Roman"/>
                          <a:cs typeface="Times New Roman"/>
                        </a:rPr>
                        <a:t>Kelas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  <a:cs typeface="Times New Roman"/>
                        </a:rPr>
                        <a:t>Nilai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 Tengah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Log(xi)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fi.log(xi)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8296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– 40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 – 50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 – 60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 – 70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 – 80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 – 90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91 - 100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86027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2895600" y="5181600"/>
          <a:ext cx="2133600" cy="1380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1295280" imgH="838080" progId="Equation.3">
                  <p:embed/>
                </p:oleObj>
              </mc:Choice>
              <mc:Fallback>
                <p:oleObj name="Equation" r:id="rId3" imgW="1295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181600"/>
                        <a:ext cx="2133600" cy="13803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29200" y="2362200"/>
            <a:ext cx="99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1.55</a:t>
            </a:r>
          </a:p>
          <a:p>
            <a:r>
              <a:rPr lang="en-US" dirty="0" smtClean="0"/>
              <a:t>1.66</a:t>
            </a:r>
          </a:p>
          <a:p>
            <a:r>
              <a:rPr lang="en-US" dirty="0" smtClean="0"/>
              <a:t>1.74</a:t>
            </a:r>
          </a:p>
          <a:p>
            <a:r>
              <a:rPr lang="en-US" dirty="0" smtClean="0"/>
              <a:t>1.82</a:t>
            </a:r>
          </a:p>
          <a:p>
            <a:r>
              <a:rPr lang="en-US" dirty="0" smtClean="0"/>
              <a:t>1.88</a:t>
            </a:r>
          </a:p>
          <a:p>
            <a:r>
              <a:rPr lang="en-US" dirty="0" smtClean="0"/>
              <a:t>1.93</a:t>
            </a:r>
          </a:p>
          <a:p>
            <a:r>
              <a:rPr lang="en-US" dirty="0" smtClean="0"/>
              <a:t>1.98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2362200"/>
            <a:ext cx="99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3.10</a:t>
            </a:r>
          </a:p>
          <a:p>
            <a:r>
              <a:rPr lang="en-US" dirty="0" smtClean="0"/>
              <a:t>4.97</a:t>
            </a:r>
          </a:p>
          <a:p>
            <a:r>
              <a:rPr lang="en-US" dirty="0" smtClean="0"/>
              <a:t>8.72</a:t>
            </a:r>
          </a:p>
          <a:p>
            <a:r>
              <a:rPr lang="en-US" dirty="0" smtClean="0"/>
              <a:t>25.43</a:t>
            </a:r>
          </a:p>
          <a:p>
            <a:r>
              <a:rPr lang="en-US" dirty="0" smtClean="0"/>
              <a:t>45.07</a:t>
            </a:r>
          </a:p>
          <a:p>
            <a:r>
              <a:rPr lang="en-US" dirty="0" smtClean="0"/>
              <a:t>38.64</a:t>
            </a:r>
          </a:p>
          <a:p>
            <a:r>
              <a:rPr lang="en-US" dirty="0" smtClean="0"/>
              <a:t>23.76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4343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149.69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143500" y="5518150"/>
          <a:ext cx="33909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5" imgW="1828800" imgH="393480" progId="Equation.3">
                  <p:embed/>
                </p:oleObj>
              </mc:Choice>
              <mc:Fallback>
                <p:oleObj name="Equation" r:id="rId5" imgW="1828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5518150"/>
                        <a:ext cx="339090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367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1762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tunggal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Misal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rata-rata </a:t>
            </a:r>
            <a:r>
              <a:rPr lang="en-US" dirty="0" err="1" smtClean="0"/>
              <a:t>harmonik</a:t>
            </a:r>
            <a:r>
              <a:rPr lang="en-US" dirty="0" smtClean="0"/>
              <a:t> (H)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harmonik</a:t>
            </a:r>
            <a:r>
              <a:rPr lang="en-US" dirty="0" smtClean="0"/>
              <a:t> 1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48256" y="3810000"/>
          <a:ext cx="5419344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3" imgW="2133360" imgH="634680" progId="Equation.3">
                  <p:embed/>
                </p:oleObj>
              </mc:Choice>
              <mc:Fallback>
                <p:oleObj name="Equation" r:id="rId3" imgW="21333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8256" y="3810000"/>
                        <a:ext cx="5419344" cy="161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480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3327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Hitunglah</a:t>
            </a:r>
            <a:r>
              <a:rPr lang="en-US" dirty="0" smtClean="0"/>
              <a:t> rata-rata </a:t>
            </a:r>
            <a:r>
              <a:rPr lang="en-US" dirty="0" err="1" smtClean="0"/>
              <a:t>harmonis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data: 3, 5, 6, 6, 7, 10, 12!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Rh</a:t>
            </a:r>
            <a:r>
              <a:rPr lang="en-US" dirty="0" smtClean="0"/>
              <a:t> 1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36788" y="2743200"/>
          <a:ext cx="4608512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1981080" imgH="583920" progId="Equation.3">
                  <p:embed/>
                </p:oleObj>
              </mc:Choice>
              <mc:Fallback>
                <p:oleObj name="Equation" r:id="rId3" imgW="198108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788" y="2743200"/>
                        <a:ext cx="4608512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2667000" y="4572000"/>
          <a:ext cx="1143000" cy="90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5" imgW="495000" imgH="393480" progId="Equation.3">
                  <p:embed/>
                </p:oleObj>
              </mc:Choice>
              <mc:Fallback>
                <p:oleObj name="Equation" r:id="rId5" imgW="495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572000"/>
                        <a:ext cx="1143000" cy="90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16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Harmonik</a:t>
            </a:r>
            <a:r>
              <a:rPr lang="en-US" dirty="0" smtClean="0"/>
              <a:t>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838200" y="2057400"/>
          <a:ext cx="2220912" cy="2355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3" imgW="838080" imgH="888840" progId="Equation.3">
                  <p:embed/>
                </p:oleObj>
              </mc:Choice>
              <mc:Fallback>
                <p:oleObj name="Equation" r:id="rId3" imgW="8380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57400"/>
                        <a:ext cx="2220912" cy="23552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3962400" y="2514600"/>
          <a:ext cx="4703762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5" imgW="1701720" imgH="672840" progId="Equation.3">
                  <p:embed/>
                </p:oleObj>
              </mc:Choice>
              <mc:Fallback>
                <p:oleObj name="Equation" r:id="rId5" imgW="170172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514600"/>
                        <a:ext cx="4703762" cy="186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29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524000"/>
          <a:ext cx="3962401" cy="3694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667"/>
                <a:gridCol w="536933"/>
                <a:gridCol w="1066800"/>
                <a:gridCol w="1143001"/>
              </a:tblGrid>
              <a:tr h="636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Interval </a:t>
                      </a:r>
                      <a:r>
                        <a:rPr lang="en-US" sz="1800" dirty="0" err="1">
                          <a:latin typeface="+mn-lt"/>
                          <a:ea typeface="Times New Roman"/>
                          <a:cs typeface="Times New Roman"/>
                        </a:rPr>
                        <a:t>Kelas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  <a:cs typeface="Times New Roman"/>
                        </a:rPr>
                        <a:t>Nilai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 Tengah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Fi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/xi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8296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– 40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 – 50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 – 60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 – 70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 – 80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 – 90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91 - 100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86027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3970" name="Content Placeholder 3"/>
          <p:cNvGraphicFramePr>
            <a:graphicFrameLocks noChangeAspect="1"/>
          </p:cNvGraphicFramePr>
          <p:nvPr/>
        </p:nvGraphicFramePr>
        <p:xfrm>
          <a:off x="5638800" y="1524000"/>
          <a:ext cx="2220913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3" imgW="838080" imgH="888840" progId="Equation.3">
                  <p:embed/>
                </p:oleObj>
              </mc:Choice>
              <mc:Fallback>
                <p:oleObj name="Equation" r:id="rId3" imgW="8380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524000"/>
                        <a:ext cx="2220913" cy="235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57600" y="2307771"/>
            <a:ext cx="83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0.06</a:t>
            </a:r>
          </a:p>
          <a:p>
            <a:r>
              <a:rPr lang="en-US" dirty="0" smtClean="0"/>
              <a:t>0.07</a:t>
            </a:r>
          </a:p>
          <a:p>
            <a:r>
              <a:rPr lang="en-US" dirty="0" smtClean="0"/>
              <a:t>0.09</a:t>
            </a:r>
          </a:p>
          <a:p>
            <a:r>
              <a:rPr lang="en-US" dirty="0" smtClean="0"/>
              <a:t>0.21</a:t>
            </a:r>
          </a:p>
          <a:p>
            <a:r>
              <a:rPr lang="en-US" dirty="0" smtClean="0"/>
              <a:t>0.32</a:t>
            </a:r>
          </a:p>
          <a:p>
            <a:r>
              <a:rPr lang="en-US" dirty="0" smtClean="0"/>
              <a:t>0.23</a:t>
            </a:r>
          </a:p>
          <a:p>
            <a:r>
              <a:rPr lang="en-US" dirty="0" smtClean="0"/>
              <a:t>0.13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4419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1.10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96000" y="3886200"/>
          <a:ext cx="1370135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5" imgW="647640" imgH="660240" progId="Equation.3">
                  <p:embed/>
                </p:oleObj>
              </mc:Choice>
              <mc:Fallback>
                <p:oleObj name="Equation" r:id="rId5" imgW="6476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886200"/>
                        <a:ext cx="1370135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551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71472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Data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tahan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mati</a:t>
            </a:r>
            <a:r>
              <a:rPr lang="en-US" sz="2400" dirty="0" smtClean="0"/>
              <a:t>,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sepersepuluh</a:t>
            </a:r>
            <a:r>
              <a:rPr lang="en-US" sz="2400" dirty="0" smtClean="0"/>
              <a:t> </a:t>
            </a:r>
            <a:r>
              <a:rPr lang="en-US" sz="2400" dirty="0" err="1" smtClean="0"/>
              <a:t>menit</a:t>
            </a:r>
            <a:r>
              <a:rPr lang="en-US" sz="2400" dirty="0" smtClean="0"/>
              <a:t> </a:t>
            </a:r>
            <a:r>
              <a:rPr lang="en-US" sz="2400" dirty="0" err="1" smtClean="0"/>
              <a:t>terdekat</a:t>
            </a:r>
            <a:r>
              <a:rPr lang="en-US" sz="2400" dirty="0" smtClean="0"/>
              <a:t>,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60 </a:t>
            </a:r>
            <a:r>
              <a:rPr lang="en-US" sz="2400" dirty="0" err="1" smtClean="0"/>
              <a:t>lalat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disemprot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kimia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percobaan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laboratorium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3276600"/>
          <a:ext cx="6096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2.4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4.6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0.4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5.3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0.7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0.9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0.4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6.3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0.2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5.9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5.9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0.3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4.3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1.7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98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0238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Rata-rata </a:t>
            </a:r>
            <a:r>
              <a:rPr lang="en-US" dirty="0" err="1" smtClean="0"/>
              <a:t>hitung</a:t>
            </a:r>
            <a:endParaRPr lang="en-US" dirty="0" smtClean="0"/>
          </a:p>
          <a:p>
            <a:r>
              <a:rPr lang="en-US" dirty="0" smtClean="0"/>
              <a:t>Rata-rata </a:t>
            </a:r>
            <a:r>
              <a:rPr lang="en-US" dirty="0" err="1" smtClean="0"/>
              <a:t>ukur</a:t>
            </a:r>
            <a:endParaRPr lang="en-US" dirty="0" smtClean="0"/>
          </a:p>
          <a:p>
            <a:r>
              <a:rPr lang="en-US" dirty="0" smtClean="0"/>
              <a:t>Rata-rata </a:t>
            </a:r>
            <a:r>
              <a:rPr lang="en-US" dirty="0" err="1" smtClean="0"/>
              <a:t>harmonik</a:t>
            </a:r>
            <a:endParaRPr lang="en-US" dirty="0" smtClean="0"/>
          </a:p>
          <a:p>
            <a:r>
              <a:rPr lang="en-US" dirty="0" smtClean="0"/>
              <a:t>Modus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4529328"/>
            <a:ext cx="8229600" cy="20238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dirty="0" smtClean="0"/>
              <a:t>Median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Kuartil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581891" y="33769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5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rata-rata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data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data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rata-rata </a:t>
            </a:r>
            <a:r>
              <a:rPr lang="en-US" dirty="0" err="1" smtClean="0"/>
              <a:t>ukur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rata-rata </a:t>
            </a:r>
            <a:r>
              <a:rPr lang="en-US" dirty="0" err="1" smtClean="0"/>
              <a:t>harmonik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42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Modus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yang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endParaRPr lang="en-US" dirty="0" smtClean="0"/>
          </a:p>
          <a:p>
            <a:r>
              <a:rPr lang="en-US" b="1" dirty="0" smtClean="0"/>
              <a:t>Data </a:t>
            </a:r>
            <a:r>
              <a:rPr lang="en-US" b="1" dirty="0" err="1" smtClean="0"/>
              <a:t>tunggal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 2, 8, 9, 11, 2, 6, 6, 7, 5, 2, 2, </a:t>
            </a:r>
            <a:r>
              <a:rPr lang="en-US" dirty="0" err="1" smtClean="0"/>
              <a:t>maka</a:t>
            </a:r>
            <a:r>
              <a:rPr lang="en-US" dirty="0" smtClean="0"/>
              <a:t> Mo = 2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92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</a:t>
            </a:r>
            <a:r>
              <a:rPr lang="en-US" b="1" dirty="0" err="1" smtClean="0"/>
              <a:t>Kelompok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Modus 2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133600"/>
          <a:ext cx="281238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3" imgW="1257120" imgH="482400" progId="Equation.3">
                  <p:embed/>
                </p:oleObj>
              </mc:Choice>
              <mc:Fallback>
                <p:oleObj name="Equation" r:id="rId3" imgW="12571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33600"/>
                        <a:ext cx="2812382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400" y="3429000"/>
          <a:ext cx="69342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5" imgW="3390840" imgH="1130040" progId="Equation.3">
                  <p:embed/>
                </p:oleObj>
              </mc:Choice>
              <mc:Fallback>
                <p:oleObj name="Equation" r:id="rId5" imgW="3390840" imgH="1130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9000"/>
                        <a:ext cx="6934200" cy="231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83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Mo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2209800" cy="3508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798"/>
                <a:gridCol w="677002"/>
              </a:tblGrid>
              <a:tr h="636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Interval </a:t>
                      </a:r>
                      <a:r>
                        <a:rPr lang="en-US" sz="1800" dirty="0" err="1">
                          <a:latin typeface="+mn-lt"/>
                          <a:ea typeface="Times New Roman"/>
                          <a:cs typeface="Times New Roman"/>
                        </a:rPr>
                        <a:t>Kelas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/>
                </a:tc>
              </a:tr>
              <a:tr h="2008296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– 40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 – 50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 – 60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 – 70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 – 80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 – 90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91 - 100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/>
                </a:tc>
              </a:tr>
              <a:tr h="86027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24200" y="1524000"/>
          <a:ext cx="5126038" cy="235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3" imgW="2463480" imgH="1130040" progId="Equation.3">
                  <p:embed/>
                </p:oleObj>
              </mc:Choice>
              <mc:Fallback>
                <p:oleObj name="Equation" r:id="rId3" imgW="2463480" imgH="1130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524000"/>
                        <a:ext cx="5126038" cy="235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3200400" y="4114800"/>
          <a:ext cx="489846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5" imgW="2006280" imgH="431640" progId="Equation.3">
                  <p:embed/>
                </p:oleObj>
              </mc:Choice>
              <mc:Fallback>
                <p:oleObj name="Equation" r:id="rId5" imgW="2006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114800"/>
                        <a:ext cx="4898465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286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Median </a:t>
            </a:r>
            <a:r>
              <a:rPr lang="en-US" dirty="0" err="1" smtClean="0"/>
              <a:t>adalah</a:t>
            </a:r>
            <a:r>
              <a:rPr lang="en-US" dirty="0" smtClean="0"/>
              <a:t> data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data yang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 data </a:t>
            </a:r>
            <a:r>
              <a:rPr lang="en-US" dirty="0" err="1" smtClean="0"/>
              <a:t>menjadi</a:t>
            </a:r>
            <a:r>
              <a:rPr lang="en-US" dirty="0" smtClean="0"/>
              <a:t> 2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endParaRPr lang="en-US" dirty="0" smtClean="0"/>
          </a:p>
          <a:p>
            <a:pPr algn="just"/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median: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Urutkan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.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median : 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median</a:t>
            </a:r>
          </a:p>
          <a:p>
            <a:pPr marL="624078" indent="-514350">
              <a:buFont typeface="+mj-lt"/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data </a:t>
            </a:r>
            <a:r>
              <a:rPr lang="en-US" dirty="0" err="1" smtClean="0"/>
              <a:t>ganjil</a:t>
            </a:r>
            <a:r>
              <a:rPr lang="en-US" dirty="0" smtClean="0"/>
              <a:t>:</a:t>
            </a:r>
          </a:p>
          <a:p>
            <a:pPr marL="624078" indent="-514350">
              <a:buFont typeface="+mj-lt"/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data </a:t>
            </a:r>
            <a:r>
              <a:rPr lang="en-US" dirty="0" err="1" smtClean="0"/>
              <a:t>genap</a:t>
            </a:r>
            <a:r>
              <a:rPr lang="en-US" dirty="0" smtClean="0"/>
              <a:t> : </a:t>
            </a:r>
          </a:p>
          <a:p>
            <a:pPr marL="624078" indent="-514350" algn="just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19291" y="4070350"/>
          <a:ext cx="1181509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3" imgW="711000" imgH="393480" progId="Equation.3">
                  <p:embed/>
                </p:oleObj>
              </mc:Choice>
              <mc:Fallback>
                <p:oleObj name="Equation" r:id="rId3" imgW="711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291" y="4070350"/>
                        <a:ext cx="1181509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105400" y="4908550"/>
          <a:ext cx="182445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5" imgW="672840" imgH="241200" progId="Equation.3">
                  <p:embed/>
                </p:oleObj>
              </mc:Choice>
              <mc:Fallback>
                <p:oleObj name="Equation" r:id="rId5" imgW="672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908550"/>
                        <a:ext cx="1824455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181600" y="5486400"/>
          <a:ext cx="259882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7" imgW="1371600" imgH="482400" progId="Equation.3">
                  <p:embed/>
                </p:oleObj>
              </mc:Choice>
              <mc:Fallback>
                <p:oleObj name="Equation" r:id="rId7" imgW="13716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486400"/>
                        <a:ext cx="2598822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59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676400"/>
          </a:xfrm>
        </p:spPr>
        <p:txBody>
          <a:bodyPr/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data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5, 8, 10, 4, 10, 7, 12. </a:t>
            </a:r>
            <a:r>
              <a:rPr lang="en-US" dirty="0" err="1" smtClean="0"/>
              <a:t>Tentukan</a:t>
            </a:r>
            <a:r>
              <a:rPr lang="en-US" dirty="0" smtClean="0"/>
              <a:t> Median?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Me </a:t>
            </a:r>
            <a:r>
              <a:rPr lang="en-US" dirty="0" err="1" smtClean="0"/>
              <a:t>tunggal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2971800"/>
          <a:ext cx="37099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3" imgW="1562040" imgH="203040" progId="Equation.3">
                  <p:embed/>
                </p:oleObj>
              </mc:Choice>
              <mc:Fallback>
                <p:oleObj name="Equation" r:id="rId3" imgW="1562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71800"/>
                        <a:ext cx="3709988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400" y="3505200"/>
          <a:ext cx="19467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5" imgW="914400" imgH="393480" progId="Equation.3">
                  <p:embed/>
                </p:oleObj>
              </mc:Choice>
              <mc:Fallback>
                <p:oleObj name="Equation" r:id="rId5" imgW="914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194678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14400" y="4572000"/>
          <a:ext cx="2094379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7" imgW="799920" imgH="215640" progId="Equation.3">
                  <p:embed/>
                </p:oleObj>
              </mc:Choice>
              <mc:Fallback>
                <p:oleObj name="Equation" r:id="rId7" imgW="7999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2000"/>
                        <a:ext cx="2094379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605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</a:t>
            </a:r>
            <a:r>
              <a:rPr lang="en-US" b="1" dirty="0" err="1" smtClean="0"/>
              <a:t>kelompok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 2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143681"/>
          <a:ext cx="2368550" cy="1513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3" imgW="1231560" imgH="787320" progId="Equation.3">
                  <p:embed/>
                </p:oleObj>
              </mc:Choice>
              <mc:Fallback>
                <p:oleObj name="Equation" r:id="rId3" imgW="123156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43681"/>
                        <a:ext cx="2368550" cy="15139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05200" y="2057400"/>
          <a:ext cx="5658394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5" imgW="2869920" imgH="1777680" progId="Equation.3">
                  <p:embed/>
                </p:oleObj>
              </mc:Choice>
              <mc:Fallback>
                <p:oleObj name="Equation" r:id="rId5" imgW="286992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057400"/>
                        <a:ext cx="5658394" cy="350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96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2209800" cy="3508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798"/>
                <a:gridCol w="677002"/>
              </a:tblGrid>
              <a:tr h="636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Interval </a:t>
                      </a:r>
                      <a:r>
                        <a:rPr lang="en-US" sz="1800" dirty="0" err="1">
                          <a:latin typeface="+mn-lt"/>
                          <a:ea typeface="Times New Roman"/>
                          <a:cs typeface="Times New Roman"/>
                        </a:rPr>
                        <a:t>Kelas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/>
                </a:tc>
              </a:tr>
              <a:tr h="2008296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– 40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 – 50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 – 60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 – 70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 – 80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 – 90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91 - 100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/>
                </a:tc>
              </a:tr>
              <a:tr h="86027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24200" y="1466850"/>
          <a:ext cx="5126038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3" imgW="2463480" imgH="1346040" progId="Equation.3">
                  <p:embed/>
                </p:oleObj>
              </mc:Choice>
              <mc:Fallback>
                <p:oleObj name="Equation" r:id="rId3" imgW="246348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466850"/>
                        <a:ext cx="5126038" cy="280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3060700" y="4098925"/>
          <a:ext cx="5178425" cy="192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5" imgW="2120760" imgH="787320" progId="Equation.3">
                  <p:embed/>
                </p:oleObj>
              </mc:Choice>
              <mc:Fallback>
                <p:oleObj name="Equation" r:id="rId5" imgW="212076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4098925"/>
                        <a:ext cx="5178425" cy="192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853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bilangan-bilangan</a:t>
            </a:r>
            <a:r>
              <a:rPr lang="en-US" dirty="0" smtClean="0"/>
              <a:t> yang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 data </a:t>
            </a:r>
            <a:r>
              <a:rPr lang="en-US" dirty="0" err="1" smtClean="0"/>
              <a:t>terurut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4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: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Urutkan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data yang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.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: 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: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06424" y="3994150"/>
          <a:ext cx="2284976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3" imgW="1231560" imgH="393480" progId="Equation.3">
                  <p:embed/>
                </p:oleObj>
              </mc:Choice>
              <mc:Fallback>
                <p:oleObj name="Equation" r:id="rId3" imgW="1231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6424" y="3994150"/>
                        <a:ext cx="2284976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876800" y="4572000"/>
          <a:ext cx="4267200" cy="624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5" imgW="1562040" imgH="228600" progId="Equation.3">
                  <p:embed/>
                </p:oleObj>
              </mc:Choice>
              <mc:Fallback>
                <p:oleObj name="Equation" r:id="rId5" imgW="1562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572000"/>
                        <a:ext cx="4267200" cy="6244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793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41427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data: 78, 82, 66, 57, 97, 64, 56, 92, 94, 86, 52, 60, 70. </a:t>
            </a:r>
            <a:r>
              <a:rPr lang="en-US" dirty="0" err="1" smtClean="0"/>
              <a:t>Tentukan</a:t>
            </a:r>
            <a:r>
              <a:rPr lang="en-US" dirty="0" smtClean="0"/>
              <a:t>: a) K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b)K</a:t>
            </a:r>
            <a:r>
              <a:rPr lang="en-US" baseline="-25000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2852928"/>
            <a:ext cx="8229600" cy="1414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Urutkan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datanya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2700" dirty="0" smtClean="0"/>
              <a:t>	52, 56, 57, 60, 64, 66, 70, 78, 82, 86, 92, 94, 97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400" y="4343400"/>
          <a:ext cx="2332089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3" imgW="1257120" imgH="393480" progId="Equation.3">
                  <p:embed/>
                </p:oleObj>
              </mc:Choice>
              <mc:Fallback>
                <p:oleObj name="Equation" r:id="rId3" imgW="1257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43400"/>
                        <a:ext cx="2332089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57599" y="4419600"/>
          <a:ext cx="497416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5" imgW="2984400" imgH="228600" progId="Equation.3">
                  <p:embed/>
                </p:oleObj>
              </mc:Choice>
              <mc:Fallback>
                <p:oleObj name="Equation" r:id="rId5" imgW="298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599" y="4419600"/>
                        <a:ext cx="497416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887413" y="5060950"/>
          <a:ext cx="2497137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7" imgW="1346040" imgH="393480" progId="Equation.3">
                  <p:embed/>
                </p:oleObj>
              </mc:Choice>
              <mc:Fallback>
                <p:oleObj name="Equation" r:id="rId7" imgW="1346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5060950"/>
                        <a:ext cx="2497137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3722688" y="5137150"/>
          <a:ext cx="4953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9" imgW="2971800" imgH="228600" progId="Equation.3">
                  <p:embed/>
                </p:oleObj>
              </mc:Choice>
              <mc:Fallback>
                <p:oleObj name="Equation" r:id="rId9" imgW="2971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688" y="5137150"/>
                        <a:ext cx="4953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436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79527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Data </a:t>
            </a:r>
            <a:r>
              <a:rPr lang="en-US" b="1" dirty="0" err="1" smtClean="0"/>
              <a:t>tunggal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Misal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rata-rata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Hitung</a:t>
            </a:r>
            <a:r>
              <a:rPr lang="en-US" dirty="0" smtClean="0"/>
              <a:t> 1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38400" y="3129366"/>
          <a:ext cx="4476750" cy="1214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2247840" imgH="609480" progId="Equation.3">
                  <p:embed/>
                </p:oleObj>
              </mc:Choice>
              <mc:Fallback>
                <p:oleObj name="Equation" r:id="rId3" imgW="22478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129366"/>
                        <a:ext cx="4476750" cy="12140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4148328"/>
            <a:ext cx="8229600" cy="1795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400" b="1" dirty="0" err="1" smtClean="0"/>
              <a:t>Contoh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ujian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mahasiswa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70, 75, 60, 65,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80.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rata-rata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hitungnya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56588"/>
              </p:ext>
            </p:extLst>
          </p:nvPr>
        </p:nvGraphicFramePr>
        <p:xfrm>
          <a:off x="914400" y="5513190"/>
          <a:ext cx="5137151" cy="860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2349360" imgH="393480" progId="Equation.3">
                  <p:embed/>
                </p:oleObj>
              </mc:Choice>
              <mc:Fallback>
                <p:oleObj name="Equation" r:id="rId5" imgW="2349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513190"/>
                        <a:ext cx="5137151" cy="8608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712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</a:t>
            </a:r>
            <a:r>
              <a:rPr lang="en-US" b="1" dirty="0" err="1" smtClean="0"/>
              <a:t>Kelompok</a:t>
            </a:r>
            <a:endParaRPr lang="en-US" b="1" dirty="0" smtClean="0"/>
          </a:p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data </a:t>
            </a:r>
            <a:r>
              <a:rPr lang="en-US" dirty="0" err="1" smtClean="0"/>
              <a:t>kelompok</a:t>
            </a:r>
            <a:r>
              <a:rPr lang="en-US" dirty="0" smtClean="0"/>
              <a:t>: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: 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: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2</a:t>
            </a:r>
            <a:endParaRPr lang="en-US" dirty="0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4953000" y="2698750"/>
          <a:ext cx="16017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3" imgW="863280" imgH="393480" progId="Equation.3">
                  <p:embed/>
                </p:oleObj>
              </mc:Choice>
              <mc:Fallback>
                <p:oleObj name="Equation" r:id="rId3" imgW="863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698750"/>
                        <a:ext cx="1601788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3886200"/>
          <a:ext cx="2173134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5" imgW="1307880" imgH="787320" progId="Equation.3">
                  <p:embed/>
                </p:oleObj>
              </mc:Choice>
              <mc:Fallback>
                <p:oleObj name="Equation" r:id="rId5" imgW="130788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886200"/>
                        <a:ext cx="2173134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33800" y="3810000"/>
          <a:ext cx="4710266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Equation" r:id="rId7" imgW="2781000" imgH="1574640" progId="Equation.3">
                  <p:embed/>
                </p:oleObj>
              </mc:Choice>
              <mc:Fallback>
                <p:oleObj name="Equation" r:id="rId7" imgW="278100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810000"/>
                        <a:ext cx="4710266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887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2209800" cy="3508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798"/>
                <a:gridCol w="677002"/>
              </a:tblGrid>
              <a:tr h="636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Interval </a:t>
                      </a:r>
                      <a:r>
                        <a:rPr lang="en-US" sz="1800" dirty="0" err="1">
                          <a:latin typeface="+mn-lt"/>
                          <a:ea typeface="Times New Roman"/>
                          <a:cs typeface="Times New Roman"/>
                        </a:rPr>
                        <a:t>Kelas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/>
                </a:tc>
              </a:tr>
              <a:tr h="2008296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– 40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 – 50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 – 60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 – 70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 – 80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 – 90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91 - 100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/>
                </a:tc>
              </a:tr>
              <a:tr h="86027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00" y="2447925"/>
          <a:ext cx="5126038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3" imgW="2463480" imgH="1117440" progId="Equation.3">
                  <p:embed/>
                </p:oleObj>
              </mc:Choice>
              <mc:Fallback>
                <p:oleObj name="Equation" r:id="rId3" imgW="24634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447925"/>
                        <a:ext cx="5126038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3060700" y="4876800"/>
          <a:ext cx="4227513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5" imgW="2108160" imgH="787320" progId="Equation.3">
                  <p:embed/>
                </p:oleObj>
              </mc:Choice>
              <mc:Fallback>
                <p:oleObj name="Equation" r:id="rId5" imgW="210816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4876800"/>
                        <a:ext cx="4227513" cy="157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0063" y="1524000"/>
          <a:ext cx="2262414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7" imgW="1460160" imgH="393480" progId="Equation.3">
                  <p:embed/>
                </p:oleObj>
              </mc:Choice>
              <mc:Fallback>
                <p:oleObj name="Equation" r:id="rId7" imgW="1460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1524000"/>
                        <a:ext cx="2262414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684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71472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Data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tahan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mati</a:t>
            </a:r>
            <a:r>
              <a:rPr lang="en-US" sz="2400" dirty="0" smtClean="0"/>
              <a:t>,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sepersepuluh</a:t>
            </a:r>
            <a:r>
              <a:rPr lang="en-US" sz="2400" dirty="0" smtClean="0"/>
              <a:t> </a:t>
            </a:r>
            <a:r>
              <a:rPr lang="en-US" sz="2400" dirty="0" err="1" smtClean="0"/>
              <a:t>menit</a:t>
            </a:r>
            <a:r>
              <a:rPr lang="en-US" sz="2400" dirty="0" smtClean="0"/>
              <a:t> </a:t>
            </a:r>
            <a:r>
              <a:rPr lang="en-US" sz="2400" dirty="0" err="1" smtClean="0"/>
              <a:t>terdekat</a:t>
            </a:r>
            <a:r>
              <a:rPr lang="en-US" sz="2400" dirty="0" smtClean="0"/>
              <a:t>,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60 </a:t>
            </a:r>
            <a:r>
              <a:rPr lang="en-US" sz="2400" dirty="0" err="1" smtClean="0"/>
              <a:t>lalat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disemprot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kimia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percobaan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laboratorium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3276600"/>
          <a:ext cx="6096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2.4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4.6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0.4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5.3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0.7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0.9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0.4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6.3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0.2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5.9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5.9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0.3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4.3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1.7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78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data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data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Modus</a:t>
            </a:r>
          </a:p>
          <a:p>
            <a:pPr marL="514350" indent="-514350">
              <a:buAutoNum type="arabicPeriod"/>
            </a:pPr>
            <a:r>
              <a:rPr lang="en-US" dirty="0" smtClean="0"/>
              <a:t>Median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538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Dispersi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02387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Rentang</a:t>
            </a:r>
            <a:endParaRPr lang="en-US" dirty="0" smtClean="0"/>
          </a:p>
          <a:p>
            <a:pPr lvl="0"/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endParaRPr lang="en-US" dirty="0" smtClean="0"/>
          </a:p>
          <a:p>
            <a:pPr lvl="0"/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endParaRPr lang="en-US" dirty="0" smtClean="0"/>
          </a:p>
          <a:p>
            <a:r>
              <a:rPr lang="en-US" dirty="0" smtClean="0"/>
              <a:t>Rata-rata </a:t>
            </a:r>
            <a:r>
              <a:rPr lang="en-US" dirty="0" err="1" smtClean="0"/>
              <a:t>simpangan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4114800"/>
            <a:ext cx="8229600" cy="20238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buFont typeface="Lucida Sans Unicode" pitchFamily="34" charset="0"/>
              <a:buChar char="‣"/>
            </a:pPr>
            <a:r>
              <a:rPr lang="en-US" sz="2800" dirty="0" smtClean="0"/>
              <a:t> </a:t>
            </a:r>
            <a:r>
              <a:rPr lang="en-US" sz="2800" dirty="0" err="1" smtClean="0"/>
              <a:t>Varians</a:t>
            </a:r>
            <a:r>
              <a:rPr lang="en-US" sz="2800" dirty="0" smtClean="0"/>
              <a:t> </a:t>
            </a:r>
          </a:p>
          <a:p>
            <a:pPr lvl="0">
              <a:buFont typeface="Lucida Sans Unicode" pitchFamily="34" charset="0"/>
              <a:buChar char="‣"/>
            </a:pPr>
            <a:r>
              <a:rPr lang="en-US" sz="2800" dirty="0" smtClean="0"/>
              <a:t> </a:t>
            </a:r>
            <a:r>
              <a:rPr lang="en-US" sz="2800" dirty="0" err="1" smtClean="0"/>
              <a:t>Simpangan</a:t>
            </a:r>
            <a:r>
              <a:rPr lang="en-US" sz="2800" dirty="0" smtClean="0"/>
              <a:t> Baku</a:t>
            </a:r>
          </a:p>
          <a:p>
            <a:pPr lvl="0">
              <a:buFont typeface="Lucida Sans Unicode" pitchFamily="34" charset="0"/>
              <a:buChar char="‣"/>
            </a:pP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Baku</a:t>
            </a:r>
          </a:p>
          <a:p>
            <a:pPr lvl="0">
              <a:buFont typeface="Lucida Sans Unicode" pitchFamily="34" charset="0"/>
              <a:buChar char="‣"/>
            </a:pPr>
            <a:r>
              <a:rPr lang="en-US" sz="2800" dirty="0" smtClean="0"/>
              <a:t> </a:t>
            </a:r>
            <a:r>
              <a:rPr lang="en-US" sz="2800" dirty="0" err="1" smtClean="0"/>
              <a:t>Koefisien</a:t>
            </a:r>
            <a:r>
              <a:rPr lang="en-US" sz="2800" dirty="0" smtClean="0"/>
              <a:t> </a:t>
            </a:r>
            <a:r>
              <a:rPr lang="en-US" sz="2800" dirty="0" err="1" smtClean="0"/>
              <a:t>Korelasi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3322637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Ukuran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41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dispersi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066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566672"/>
          </a:xfrm>
        </p:spPr>
        <p:txBody>
          <a:bodyPr/>
          <a:lstStyle/>
          <a:p>
            <a:pPr lvl="0"/>
            <a:r>
              <a:rPr lang="en-US" b="1" dirty="0" err="1" smtClean="0"/>
              <a:t>Rentang</a:t>
            </a:r>
            <a:r>
              <a:rPr lang="en-US" dirty="0" smtClean="0"/>
              <a:t> = Data </a:t>
            </a:r>
            <a:r>
              <a:rPr lang="en-US" dirty="0" err="1" smtClean="0"/>
              <a:t>Terbesar</a:t>
            </a:r>
            <a:r>
              <a:rPr lang="en-US" dirty="0" smtClean="0"/>
              <a:t> – Data </a:t>
            </a:r>
            <a:r>
              <a:rPr lang="en-US" dirty="0" err="1" smtClean="0"/>
              <a:t>Terkecil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Rentang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318772"/>
            <a:ext cx="77724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 smtClean="0"/>
              <a:t>Contoh</a:t>
            </a:r>
            <a:r>
              <a:rPr lang="en-US" sz="2700" dirty="0" smtClean="0"/>
              <a:t>:</a:t>
            </a:r>
          </a:p>
          <a:p>
            <a:r>
              <a:rPr lang="en-US" sz="2700" dirty="0" err="1" smtClean="0"/>
              <a:t>Jika</a:t>
            </a:r>
            <a:r>
              <a:rPr lang="en-US" sz="2700" dirty="0" smtClean="0"/>
              <a:t> data </a:t>
            </a:r>
            <a:r>
              <a:rPr lang="en-US" sz="2700" dirty="0" err="1" smtClean="0"/>
              <a:t>hasil</a:t>
            </a:r>
            <a:r>
              <a:rPr lang="en-US" sz="2700" dirty="0" smtClean="0"/>
              <a:t> </a:t>
            </a:r>
            <a:r>
              <a:rPr lang="en-US" sz="2700" dirty="0" err="1" smtClean="0"/>
              <a:t>pengamatan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:</a:t>
            </a:r>
          </a:p>
          <a:p>
            <a:r>
              <a:rPr lang="en-US" sz="2700" dirty="0" smtClean="0"/>
              <a:t>9,3,2,4,5,2,6,2,9,10,14,13, </a:t>
            </a:r>
            <a:r>
              <a:rPr lang="en-US" sz="2700" dirty="0" err="1" smtClean="0"/>
              <a:t>dan</a:t>
            </a:r>
            <a:r>
              <a:rPr lang="en-US" sz="2700" dirty="0" smtClean="0"/>
              <a:t> 4</a:t>
            </a:r>
            <a:endParaRPr lang="en-US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33800"/>
            <a:ext cx="3352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Data </a:t>
            </a:r>
            <a:r>
              <a:rPr lang="en-US" sz="2700" dirty="0" err="1" smtClean="0"/>
              <a:t>terbesar</a:t>
            </a:r>
            <a:r>
              <a:rPr lang="en-US" sz="2700" dirty="0" smtClean="0"/>
              <a:t> = 14</a:t>
            </a:r>
            <a:endParaRPr lang="en-US" sz="27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267200"/>
            <a:ext cx="3352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Data </a:t>
            </a:r>
            <a:r>
              <a:rPr lang="en-US" sz="2700" dirty="0" err="1" smtClean="0"/>
              <a:t>terkecil</a:t>
            </a:r>
            <a:r>
              <a:rPr lang="en-US" sz="2700" dirty="0" smtClean="0"/>
              <a:t> = 2</a:t>
            </a:r>
            <a:endParaRPr lang="en-US" sz="27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4724400"/>
            <a:ext cx="426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 smtClean="0"/>
              <a:t>Rentang</a:t>
            </a:r>
            <a:r>
              <a:rPr lang="en-US" sz="2700" dirty="0" smtClean="0"/>
              <a:t> = 14 – 2 = 12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66686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allAtOnce"/>
      <p:bldP spid="5" grpId="0" build="p"/>
      <p:bldP spid="6" grpId="0" build="p"/>
      <p:bldP spid="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1524000"/>
          <a:ext cx="305646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3" imgW="965160" imgH="228600" progId="Equation.3">
                  <p:embed/>
                </p:oleObj>
              </mc:Choice>
              <mc:Fallback>
                <p:oleObj name="Equation" r:id="rId3" imgW="965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0"/>
                        <a:ext cx="3056467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7" name="Object 3"/>
          <p:cNvGraphicFramePr>
            <a:graphicFrameLocks noChangeAspect="1"/>
          </p:cNvGraphicFramePr>
          <p:nvPr/>
        </p:nvGraphicFramePr>
        <p:xfrm>
          <a:off x="533400" y="2438400"/>
          <a:ext cx="3538537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5" imgW="1117440" imgH="672840" progId="Equation.3">
                  <p:embed/>
                </p:oleObj>
              </mc:Choice>
              <mc:Fallback>
                <p:oleObj name="Equation" r:id="rId5" imgW="111744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38400"/>
                        <a:ext cx="3538537" cy="213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99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RAK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295400"/>
          <a:ext cx="2128157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457"/>
                <a:gridCol w="647700"/>
              </a:tblGrid>
              <a:tr h="68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Interval </a:t>
                      </a:r>
                      <a:r>
                        <a:rPr lang="en-US" sz="1800" dirty="0" err="1">
                          <a:latin typeface="+mn-lt"/>
                          <a:ea typeface="Times New Roman"/>
                          <a:cs typeface="Times New Roman"/>
                        </a:rPr>
                        <a:t>Kelas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24000">
                <a:tc>
                  <a:txBody>
                    <a:bodyPr/>
                    <a:lstStyle/>
                    <a:p>
                      <a:r>
                        <a:rPr lang="en-US" dirty="0" smtClean="0"/>
                        <a:t>0.2 – 1.2</a:t>
                      </a:r>
                    </a:p>
                    <a:p>
                      <a:r>
                        <a:rPr lang="en-US" dirty="0" smtClean="0"/>
                        <a:t>1.3 - 2.3</a:t>
                      </a:r>
                    </a:p>
                    <a:p>
                      <a:r>
                        <a:rPr lang="en-US" dirty="0" smtClean="0"/>
                        <a:t>2.4 – 3.4</a:t>
                      </a:r>
                    </a:p>
                    <a:p>
                      <a:r>
                        <a:rPr lang="en-US" dirty="0" smtClean="0"/>
                        <a:t>3.5</a:t>
                      </a:r>
                      <a:r>
                        <a:rPr lang="en-US" baseline="0" dirty="0" smtClean="0"/>
                        <a:t> – 4.5</a:t>
                      </a:r>
                    </a:p>
                    <a:p>
                      <a:r>
                        <a:rPr lang="en-US" baseline="0" dirty="0" smtClean="0"/>
                        <a:t>4.6 – 5.6</a:t>
                      </a:r>
                    </a:p>
                    <a:p>
                      <a:r>
                        <a:rPr lang="en-US" baseline="0" dirty="0" smtClean="0"/>
                        <a:t>5.7 – 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24199" y="1295400"/>
          <a:ext cx="275303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Equation" r:id="rId3" imgW="1422360" imgH="393480" progId="Equation.3">
                  <p:embed/>
                </p:oleObj>
              </mc:Choice>
              <mc:Fallback>
                <p:oleObj name="Equation" r:id="rId3" imgW="1422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199" y="1295400"/>
                        <a:ext cx="275303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3" name="Object 3"/>
          <p:cNvGraphicFramePr>
            <a:graphicFrameLocks noChangeAspect="1"/>
          </p:cNvGraphicFramePr>
          <p:nvPr/>
        </p:nvGraphicFramePr>
        <p:xfrm>
          <a:off x="3200400" y="2133600"/>
          <a:ext cx="337502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Equation" r:id="rId5" imgW="2031840" imgH="787320" progId="Equation.3">
                  <p:embed/>
                </p:oleObj>
              </mc:Choice>
              <mc:Fallback>
                <p:oleObj name="Equation" r:id="rId5" imgW="203184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133600"/>
                        <a:ext cx="3375025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4" name="Object 4"/>
          <p:cNvGraphicFramePr>
            <a:graphicFrameLocks noChangeAspect="1"/>
          </p:cNvGraphicFramePr>
          <p:nvPr/>
        </p:nvGraphicFramePr>
        <p:xfrm>
          <a:off x="3168650" y="3505200"/>
          <a:ext cx="28511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Equation" r:id="rId7" imgW="1473120" imgH="393480" progId="Equation.3">
                  <p:embed/>
                </p:oleObj>
              </mc:Choice>
              <mc:Fallback>
                <p:oleObj name="Equation" r:id="rId7" imgW="1473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50" y="3505200"/>
                        <a:ext cx="28511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5" name="Object 5"/>
          <p:cNvGraphicFramePr>
            <a:graphicFrameLocks noChangeAspect="1"/>
          </p:cNvGraphicFramePr>
          <p:nvPr/>
        </p:nvGraphicFramePr>
        <p:xfrm>
          <a:off x="3148013" y="4330700"/>
          <a:ext cx="34798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name="Equation" r:id="rId9" imgW="2095200" imgH="787320" progId="Equation.3">
                  <p:embed/>
                </p:oleObj>
              </mc:Choice>
              <mc:Fallback>
                <p:oleObj name="Equation" r:id="rId9" imgW="209520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13" y="4330700"/>
                        <a:ext cx="34798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236913" y="5791200"/>
          <a:ext cx="3849687" cy="635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Equation" r:id="rId11" imgW="1384200" imgH="228600" progId="Equation.3">
                  <p:embed/>
                </p:oleObj>
              </mc:Choice>
              <mc:Fallback>
                <p:oleObj name="Equation" r:id="rId11" imgW="1384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6913" y="5791200"/>
                        <a:ext cx="3849687" cy="6356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850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1600200"/>
          <a:ext cx="386407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3" imgW="1663560" imgH="393480" progId="Equation.3">
                  <p:embed/>
                </p:oleObj>
              </mc:Choice>
              <mc:Fallback>
                <p:oleObj name="Equation" r:id="rId3" imgW="1663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386407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2743200"/>
            <a:ext cx="7848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 smtClean="0"/>
              <a:t>Contoh</a:t>
            </a:r>
            <a:r>
              <a:rPr lang="en-US" sz="2700" dirty="0" smtClean="0"/>
              <a:t>:</a:t>
            </a:r>
          </a:p>
          <a:p>
            <a:r>
              <a:rPr lang="en-US" sz="2700" dirty="0" err="1" smtClean="0"/>
              <a:t>Dengan</a:t>
            </a:r>
            <a:r>
              <a:rPr lang="en-US" sz="2700" dirty="0" smtClean="0"/>
              <a:t> RAK =1.80</a:t>
            </a:r>
          </a:p>
          <a:p>
            <a:r>
              <a:rPr lang="en-US" sz="2700" dirty="0" err="1" smtClean="0"/>
              <a:t>Maka</a:t>
            </a:r>
            <a:r>
              <a:rPr lang="en-US" sz="2700" dirty="0" smtClean="0"/>
              <a:t> SK = 0.90 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77676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795272"/>
          </a:xfrm>
        </p:spPr>
        <p:txBody>
          <a:bodyPr>
            <a:noAutofit/>
          </a:bodyPr>
          <a:lstStyle/>
          <a:p>
            <a:r>
              <a:rPr lang="en-US" b="1" dirty="0" smtClean="0"/>
              <a:t>Data </a:t>
            </a:r>
            <a:r>
              <a:rPr lang="en-US" b="1" dirty="0" err="1" smtClean="0"/>
              <a:t>berulang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data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X</a:t>
            </a:r>
            <a:r>
              <a:rPr lang="en-US" baseline="-25000" dirty="0" smtClean="0"/>
              <a:t>1 </a:t>
            </a:r>
            <a:r>
              <a:rPr lang="en-US" dirty="0" err="1" smtClean="0"/>
              <a:t>berulang</a:t>
            </a:r>
            <a:r>
              <a:rPr lang="en-US" dirty="0" smtClean="0"/>
              <a:t> f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f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f</a:t>
            </a:r>
            <a:r>
              <a:rPr lang="en-US" baseline="-25000" dirty="0" smtClean="0"/>
              <a:t>3</a:t>
            </a:r>
            <a:r>
              <a:rPr lang="en-US" dirty="0" smtClean="0"/>
              <a:t>, 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f</a:t>
            </a:r>
            <a:r>
              <a:rPr lang="en-US" baseline="-25000" dirty="0" smtClean="0"/>
              <a:t>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rata-rata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Hitung</a:t>
            </a:r>
            <a:r>
              <a:rPr lang="en-US" dirty="0" smtClean="0"/>
              <a:t> 2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425455"/>
              </p:ext>
            </p:extLst>
          </p:nvPr>
        </p:nvGraphicFramePr>
        <p:xfrm>
          <a:off x="1828800" y="4349750"/>
          <a:ext cx="5715000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2869920" imgH="838080" progId="Equation.3">
                  <p:embed/>
                </p:oleObj>
              </mc:Choice>
              <mc:Fallback>
                <p:oleObj name="Equation" r:id="rId3" imgW="28699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349750"/>
                        <a:ext cx="5715000" cy="167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4148328"/>
            <a:ext cx="8229600" cy="1795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94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652272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tunggal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Simpangan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133600"/>
          <a:ext cx="2057400" cy="1299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3" imgW="965160" imgH="609480" progId="Equation.3">
                  <p:embed/>
                </p:oleObj>
              </mc:Choice>
              <mc:Fallback>
                <p:oleObj name="Equation" r:id="rId3" imgW="9651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33600"/>
                        <a:ext cx="2057400" cy="12994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1" name="Object 3"/>
          <p:cNvGraphicFramePr>
            <a:graphicFrameLocks noChangeAspect="1"/>
          </p:cNvGraphicFramePr>
          <p:nvPr/>
        </p:nvGraphicFramePr>
        <p:xfrm>
          <a:off x="3867150" y="1731963"/>
          <a:ext cx="2457450" cy="1771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5" imgW="1269720" imgH="914400" progId="Equation.3">
                  <p:embed/>
                </p:oleObj>
              </mc:Choice>
              <mc:Fallback>
                <p:oleObj name="Equation" r:id="rId5" imgW="12697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0" y="1731963"/>
                        <a:ext cx="2457450" cy="17713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3657600"/>
            <a:ext cx="76962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 smtClean="0"/>
              <a:t>Contoh</a:t>
            </a:r>
            <a:r>
              <a:rPr lang="en-US" sz="2700" dirty="0" smtClean="0"/>
              <a:t>:</a:t>
            </a:r>
          </a:p>
          <a:p>
            <a:r>
              <a:rPr lang="en-US" sz="2700" dirty="0" err="1" smtClean="0"/>
              <a:t>Jika</a:t>
            </a:r>
            <a:r>
              <a:rPr lang="en-US" sz="2700" dirty="0" smtClean="0"/>
              <a:t> </a:t>
            </a:r>
            <a:r>
              <a:rPr lang="en-US" sz="2700" dirty="0" err="1" smtClean="0"/>
              <a:t>diperoleh</a:t>
            </a:r>
            <a:r>
              <a:rPr lang="en-US" sz="2700" dirty="0" smtClean="0"/>
              <a:t> </a:t>
            </a:r>
            <a:r>
              <a:rPr lang="en-US" sz="2700" dirty="0" err="1" smtClean="0"/>
              <a:t>hasil</a:t>
            </a:r>
            <a:r>
              <a:rPr lang="en-US" sz="2700" dirty="0" smtClean="0"/>
              <a:t> </a:t>
            </a:r>
            <a:r>
              <a:rPr lang="en-US" sz="2700" dirty="0" err="1" smtClean="0"/>
              <a:t>pengamatan</a:t>
            </a:r>
            <a:r>
              <a:rPr lang="en-US" sz="2700" dirty="0" smtClean="0"/>
              <a:t> 8,7,10,11. </a:t>
            </a:r>
            <a:r>
              <a:rPr lang="en-US" sz="2700" dirty="0" err="1" smtClean="0"/>
              <a:t>Tentukan</a:t>
            </a:r>
            <a:r>
              <a:rPr lang="en-US" sz="2700" dirty="0" smtClean="0"/>
              <a:t> rata-rata </a:t>
            </a:r>
            <a:r>
              <a:rPr lang="en-US" sz="2700" dirty="0" err="1" smtClean="0"/>
              <a:t>simpangannya</a:t>
            </a:r>
            <a:r>
              <a:rPr lang="en-US" sz="2700" dirty="0" smtClean="0"/>
              <a:t>!</a:t>
            </a:r>
            <a:endParaRPr lang="en-US" sz="27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38200" y="5105400"/>
          <a:ext cx="1957234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7" imgW="1333440" imgH="393480" progId="Equation.3">
                  <p:embed/>
                </p:oleObj>
              </mc:Choice>
              <mc:Fallback>
                <p:oleObj name="Equation" r:id="rId7" imgW="1333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105400"/>
                        <a:ext cx="1957234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124200" y="5105400"/>
          <a:ext cx="526357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Equation" r:id="rId9" imgW="2463480" imgH="419040" progId="Equation.3">
                  <p:embed/>
                </p:oleObj>
              </mc:Choice>
              <mc:Fallback>
                <p:oleObj name="Equation" r:id="rId9" imgW="2463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105400"/>
                        <a:ext cx="5263573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129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998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kelompok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14400" y="2286000"/>
          <a:ext cx="23209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3" imgW="1091880" imgH="609480" progId="Equation.3">
                  <p:embed/>
                </p:oleObj>
              </mc:Choice>
              <mc:Fallback>
                <p:oleObj name="Equation" r:id="rId3" imgW="10918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86000"/>
                        <a:ext cx="2320925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4194175" y="2362200"/>
          <a:ext cx="3616325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5" imgW="1701720" imgH="1371600" progId="Equation.3">
                  <p:embed/>
                </p:oleObj>
              </mc:Choice>
              <mc:Fallback>
                <p:oleObj name="Equation" r:id="rId5" imgW="170172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4175" y="2362200"/>
                        <a:ext cx="3616325" cy="291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566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295400"/>
          <a:ext cx="6324599" cy="316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852"/>
                <a:gridCol w="953022"/>
                <a:gridCol w="926926"/>
                <a:gridCol w="1600200"/>
                <a:gridCol w="1371599"/>
              </a:tblGrid>
              <a:tr h="914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Interval </a:t>
                      </a:r>
                      <a:r>
                        <a:rPr lang="en-US" sz="1800" dirty="0" err="1">
                          <a:latin typeface="+mn-lt"/>
                          <a:ea typeface="Times New Roman"/>
                          <a:cs typeface="Times New Roman"/>
                        </a:rPr>
                        <a:t>Kelas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xi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24850">
                <a:tc>
                  <a:txBody>
                    <a:bodyPr/>
                    <a:lstStyle/>
                    <a:p>
                      <a:r>
                        <a:rPr lang="en-US" dirty="0" smtClean="0"/>
                        <a:t>0.2 – 1.2</a:t>
                      </a:r>
                    </a:p>
                    <a:p>
                      <a:r>
                        <a:rPr lang="en-US" dirty="0" smtClean="0"/>
                        <a:t>1.3 - 2.3</a:t>
                      </a:r>
                    </a:p>
                    <a:p>
                      <a:r>
                        <a:rPr lang="en-US" dirty="0" smtClean="0"/>
                        <a:t>2.4 – 3.4</a:t>
                      </a:r>
                    </a:p>
                    <a:p>
                      <a:r>
                        <a:rPr lang="en-US" dirty="0" smtClean="0"/>
                        <a:t>3.5</a:t>
                      </a:r>
                      <a:r>
                        <a:rPr lang="en-US" baseline="0" dirty="0" smtClean="0"/>
                        <a:t> – 4.5</a:t>
                      </a:r>
                    </a:p>
                    <a:p>
                      <a:r>
                        <a:rPr lang="en-US" baseline="0" dirty="0" smtClean="0"/>
                        <a:t>4.6 – 5.6</a:t>
                      </a:r>
                    </a:p>
                    <a:p>
                      <a:r>
                        <a:rPr lang="en-US" baseline="0" dirty="0" smtClean="0"/>
                        <a:t>5.7 – 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096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43400" y="1371600"/>
          <a:ext cx="971550" cy="706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Equation" r:id="rId3" imgW="419040" imgH="304560" progId="Equation.3">
                  <p:embed/>
                </p:oleObj>
              </mc:Choice>
              <mc:Fallback>
                <p:oleObj name="Equation" r:id="rId3" imgW="41904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371600"/>
                        <a:ext cx="971550" cy="7065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5568950" y="1295400"/>
          <a:ext cx="1265238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Equation" r:id="rId5" imgW="545760" imgH="304560" progId="Equation.3">
                  <p:embed/>
                </p:oleObj>
              </mc:Choice>
              <mc:Fallback>
                <p:oleObj name="Equation" r:id="rId5" imgW="5457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950" y="1295400"/>
                        <a:ext cx="1265238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685800" y="4648200"/>
          <a:ext cx="23209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Equation" r:id="rId7" imgW="1091880" imgH="609480" progId="Equation.3">
                  <p:embed/>
                </p:oleObj>
              </mc:Choice>
              <mc:Fallback>
                <p:oleObj name="Equation" r:id="rId7" imgW="10918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48200"/>
                        <a:ext cx="2320925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00400" y="2208074"/>
            <a:ext cx="76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0.7</a:t>
            </a:r>
          </a:p>
          <a:p>
            <a:r>
              <a:rPr lang="en-US" dirty="0" smtClean="0"/>
              <a:t>1.8</a:t>
            </a:r>
          </a:p>
          <a:p>
            <a:r>
              <a:rPr lang="en-US" dirty="0" smtClean="0"/>
              <a:t>2.9</a:t>
            </a:r>
          </a:p>
          <a:p>
            <a:r>
              <a:rPr lang="en-US" dirty="0" smtClean="0"/>
              <a:t>4.0</a:t>
            </a:r>
          </a:p>
          <a:p>
            <a:r>
              <a:rPr lang="en-US" dirty="0" smtClean="0"/>
              <a:t>5.1</a:t>
            </a:r>
          </a:p>
          <a:p>
            <a:r>
              <a:rPr lang="en-US" dirty="0" smtClean="0"/>
              <a:t>6.2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010400" y="2286000"/>
          <a:ext cx="19467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name="Equation" r:id="rId9" imgW="838080" imgH="393480" progId="Equation.3">
                  <p:embed/>
                </p:oleObj>
              </mc:Choice>
              <mc:Fallback>
                <p:oleObj name="Equation" r:id="rId9" imgW="838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286000"/>
                        <a:ext cx="194678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43400" y="2209800"/>
            <a:ext cx="106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1.83</a:t>
            </a:r>
          </a:p>
          <a:p>
            <a:r>
              <a:rPr lang="en-US" dirty="0" smtClean="0"/>
              <a:t>0.73</a:t>
            </a:r>
          </a:p>
          <a:p>
            <a:r>
              <a:rPr lang="en-US" dirty="0" smtClean="0"/>
              <a:t>0.37</a:t>
            </a:r>
          </a:p>
          <a:p>
            <a:r>
              <a:rPr lang="en-US" dirty="0" smtClean="0"/>
              <a:t>1.47</a:t>
            </a:r>
          </a:p>
          <a:p>
            <a:r>
              <a:rPr lang="en-US" dirty="0" smtClean="0"/>
              <a:t>2.57</a:t>
            </a:r>
          </a:p>
          <a:p>
            <a:r>
              <a:rPr lang="en-US" dirty="0" smtClean="0"/>
              <a:t>3.67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00" y="2208074"/>
            <a:ext cx="106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18.33</a:t>
            </a:r>
          </a:p>
          <a:p>
            <a:r>
              <a:rPr lang="en-US" dirty="0" smtClean="0"/>
              <a:t>15.4 5.87 11.73 5.13</a:t>
            </a:r>
          </a:p>
          <a:p>
            <a:r>
              <a:rPr lang="en-US" dirty="0" smtClean="0"/>
              <a:t>11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62600" y="40386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67.47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276600" y="4953000"/>
          <a:ext cx="247076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Equation" r:id="rId11" imgW="939600" imgH="393480" progId="Equation.3">
                  <p:embed/>
                </p:oleObj>
              </mc:Choice>
              <mc:Fallback>
                <p:oleObj name="Equation" r:id="rId11" imgW="939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953000"/>
                        <a:ext cx="2470765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279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  <p:bldP spid="12" grpId="0" build="p"/>
      <p:bldP spid="13" grpId="0" build="allAtOnce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7607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berukuran</a:t>
            </a:r>
            <a:r>
              <a:rPr lang="en-US" sz="2000" dirty="0" smtClean="0"/>
              <a:t> n </a:t>
            </a:r>
            <a:r>
              <a:rPr lang="en-US" sz="2000" dirty="0" err="1" smtClean="0"/>
              <a:t>dan</a:t>
            </a:r>
            <a:r>
              <a:rPr lang="en-US" sz="2000" dirty="0" smtClean="0"/>
              <a:t> rata-</a:t>
            </a:r>
            <a:r>
              <a:rPr lang="en-US" sz="2000" dirty="0" err="1" smtClean="0"/>
              <a:t>ratanya</a:t>
            </a:r>
            <a:r>
              <a:rPr lang="en-US" sz="2000" dirty="0" smtClean="0"/>
              <a:t>  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variansnya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98029" y="1415142"/>
          <a:ext cx="4572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3" imgW="126720" imgH="215640" progId="Equation.3">
                  <p:embed/>
                </p:oleObj>
              </mc:Choice>
              <mc:Fallback>
                <p:oleObj name="Equation" r:id="rId3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8029" y="1415142"/>
                        <a:ext cx="4572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9050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 </a:t>
            </a:r>
            <a:r>
              <a:rPr lang="en-US" sz="2000" dirty="0" err="1" smtClean="0"/>
              <a:t>tunggal</a:t>
            </a:r>
            <a:endParaRPr lang="en-US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14400" y="2286000"/>
          <a:ext cx="2209800" cy="1325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Equation" r:id="rId5" imgW="1015920" imgH="609480" progId="Equation.3">
                  <p:embed/>
                </p:oleObj>
              </mc:Choice>
              <mc:Fallback>
                <p:oleObj name="Equation" r:id="rId5" imgW="10159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86000"/>
                        <a:ext cx="2209800" cy="1325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88" name="Object 4"/>
          <p:cNvGraphicFramePr>
            <a:graphicFrameLocks noChangeAspect="1"/>
          </p:cNvGraphicFramePr>
          <p:nvPr/>
        </p:nvGraphicFramePr>
        <p:xfrm>
          <a:off x="914400" y="3952875"/>
          <a:ext cx="2438400" cy="175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Equation" r:id="rId7" imgW="1269720" imgH="914400" progId="Equation.3">
                  <p:embed/>
                </p:oleObj>
              </mc:Choice>
              <mc:Fallback>
                <p:oleObj name="Equation" r:id="rId7" imgW="12697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52875"/>
                        <a:ext cx="2438400" cy="175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14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atau</a:t>
            </a:r>
            <a:endParaRPr lang="en-US" dirty="0"/>
          </a:p>
        </p:txBody>
      </p:sp>
      <p:graphicFrame>
        <p:nvGraphicFramePr>
          <p:cNvPr id="118789" name="Object 5"/>
          <p:cNvGraphicFramePr>
            <a:graphicFrameLocks noChangeAspect="1"/>
          </p:cNvGraphicFramePr>
          <p:nvPr/>
        </p:nvGraphicFramePr>
        <p:xfrm>
          <a:off x="4540135" y="1981200"/>
          <a:ext cx="353706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Equation" r:id="rId9" imgW="1409400" imgH="698400" progId="Equation.3">
                  <p:embed/>
                </p:oleObj>
              </mc:Choice>
              <mc:Fallback>
                <p:oleObj name="Equation" r:id="rId9" imgW="140940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135" y="1981200"/>
                        <a:ext cx="3537065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01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185672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Berapakah</a:t>
            </a:r>
            <a:r>
              <a:rPr lang="en-US" dirty="0" smtClean="0"/>
              <a:t> </a:t>
            </a:r>
            <a:r>
              <a:rPr lang="en-US" dirty="0" err="1" smtClean="0"/>
              <a:t>varians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5, 7, 2, 2, 4?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varians</a:t>
            </a:r>
            <a:r>
              <a:rPr lang="en-US" dirty="0" smtClean="0"/>
              <a:t> 1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2819400"/>
          <a:ext cx="252197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Equation" r:id="rId3" imgW="1447560" imgH="393480" progId="Equation.3">
                  <p:embed/>
                </p:oleObj>
              </mc:Choice>
              <mc:Fallback>
                <p:oleObj name="Equation" r:id="rId3" imgW="1447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2521974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30250" y="3810000"/>
          <a:ext cx="52895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Equation" r:id="rId5" imgW="3111480" imgH="634680" progId="Equation.3">
                  <p:embed/>
                </p:oleObj>
              </mc:Choice>
              <mc:Fallback>
                <p:oleObj name="Equation" r:id="rId5" imgW="31114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3810000"/>
                        <a:ext cx="528955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067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7607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berukuran</a:t>
            </a:r>
            <a:r>
              <a:rPr lang="en-US" sz="2000" dirty="0" smtClean="0"/>
              <a:t> n </a:t>
            </a:r>
            <a:r>
              <a:rPr lang="en-US" sz="2000" dirty="0" err="1" smtClean="0"/>
              <a:t>dan</a:t>
            </a:r>
            <a:r>
              <a:rPr lang="en-US" sz="2000" dirty="0" smtClean="0"/>
              <a:t> rata-</a:t>
            </a:r>
            <a:r>
              <a:rPr lang="en-US" sz="2000" dirty="0" err="1" smtClean="0"/>
              <a:t>ratanya</a:t>
            </a:r>
            <a:r>
              <a:rPr lang="en-US" sz="2000" dirty="0" smtClean="0"/>
              <a:t>   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variansnya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87142" y="1360716"/>
          <a:ext cx="522514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Equation" r:id="rId3" imgW="126720" imgH="215640" progId="Equation.3">
                  <p:embed/>
                </p:oleObj>
              </mc:Choice>
              <mc:Fallback>
                <p:oleObj name="Equation" r:id="rId3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7142" y="1360716"/>
                        <a:ext cx="522514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9050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 </a:t>
            </a:r>
            <a:r>
              <a:rPr lang="en-US" sz="2000" smtClean="0"/>
              <a:t>kelompok</a:t>
            </a:r>
            <a:endParaRPr lang="en-US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76288" y="2286000"/>
          <a:ext cx="248602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3" name="Equation" r:id="rId5" imgW="1143000" imgH="609480" progId="Equation.3">
                  <p:embed/>
                </p:oleObj>
              </mc:Choice>
              <mc:Fallback>
                <p:oleObj name="Equation" r:id="rId5" imgW="11430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2286000"/>
                        <a:ext cx="2486025" cy="1325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88" name="Object 4"/>
          <p:cNvGraphicFramePr>
            <a:graphicFrameLocks noChangeAspect="1"/>
          </p:cNvGraphicFramePr>
          <p:nvPr/>
        </p:nvGraphicFramePr>
        <p:xfrm>
          <a:off x="828675" y="3733800"/>
          <a:ext cx="2609850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Equation" r:id="rId7" imgW="1358640" imgH="1143000" progId="Equation.3">
                  <p:embed/>
                </p:oleObj>
              </mc:Choice>
              <mc:Fallback>
                <p:oleObj name="Equation" r:id="rId7" imgW="135864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3733800"/>
                        <a:ext cx="2609850" cy="219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14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atau</a:t>
            </a:r>
            <a:endParaRPr lang="en-US" dirty="0"/>
          </a:p>
        </p:txBody>
      </p:sp>
      <p:graphicFrame>
        <p:nvGraphicFramePr>
          <p:cNvPr id="118789" name="Object 5"/>
          <p:cNvGraphicFramePr>
            <a:graphicFrameLocks noChangeAspect="1"/>
          </p:cNvGraphicFramePr>
          <p:nvPr/>
        </p:nvGraphicFramePr>
        <p:xfrm>
          <a:off x="4729162" y="1981200"/>
          <a:ext cx="411003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Equation" r:id="rId9" imgW="1638000" imgH="698400" progId="Equation.3">
                  <p:embed/>
                </p:oleObj>
              </mc:Choice>
              <mc:Fallback>
                <p:oleObj name="Equation" r:id="rId9" imgW="163800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162" y="1981200"/>
                        <a:ext cx="4110038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0" name="Object 6"/>
          <p:cNvGraphicFramePr>
            <a:graphicFrameLocks noChangeAspect="1"/>
          </p:cNvGraphicFramePr>
          <p:nvPr/>
        </p:nvGraphicFramePr>
        <p:xfrm>
          <a:off x="4523153" y="4114800"/>
          <a:ext cx="4306277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Equation" r:id="rId11" imgW="1930320" imgH="990360" progId="Equation.3">
                  <p:embed/>
                </p:oleObj>
              </mc:Choice>
              <mc:Fallback>
                <p:oleObj name="Equation" r:id="rId11" imgW="193032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3153" y="4114800"/>
                        <a:ext cx="4306277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899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1295400"/>
          <a:ext cx="5943601" cy="2961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878"/>
                <a:gridCol w="779322"/>
                <a:gridCol w="838200"/>
                <a:gridCol w="976184"/>
                <a:gridCol w="1767017"/>
              </a:tblGrid>
              <a:tr h="7725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Interval </a:t>
                      </a:r>
                      <a:r>
                        <a:rPr lang="en-US" sz="1800" dirty="0" err="1">
                          <a:latin typeface="+mn-lt"/>
                          <a:ea typeface="Times New Roman"/>
                          <a:cs typeface="Times New Roman"/>
                        </a:rPr>
                        <a:t>Kelas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ci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fici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fici</a:t>
                      </a:r>
                      <a:r>
                        <a:rPr lang="en-US" sz="1800" baseline="30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1800" baseline="30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1868">
                <a:tc>
                  <a:txBody>
                    <a:bodyPr/>
                    <a:lstStyle/>
                    <a:p>
                      <a:r>
                        <a:rPr lang="en-US" dirty="0" smtClean="0"/>
                        <a:t>0.2 – 1.2</a:t>
                      </a:r>
                    </a:p>
                    <a:p>
                      <a:r>
                        <a:rPr lang="en-US" dirty="0" smtClean="0"/>
                        <a:t>1.3 - 2.3</a:t>
                      </a:r>
                    </a:p>
                    <a:p>
                      <a:r>
                        <a:rPr lang="en-US" dirty="0" smtClean="0"/>
                        <a:t>2.4 – 3.4</a:t>
                      </a:r>
                    </a:p>
                    <a:p>
                      <a:r>
                        <a:rPr lang="en-US" dirty="0" smtClean="0"/>
                        <a:t>3.5</a:t>
                      </a:r>
                      <a:r>
                        <a:rPr lang="en-US" baseline="0" dirty="0" smtClean="0"/>
                        <a:t> – 4.5</a:t>
                      </a:r>
                    </a:p>
                    <a:p>
                      <a:r>
                        <a:rPr lang="en-US" baseline="0" dirty="0" smtClean="0"/>
                        <a:t>4.6 – 5.6</a:t>
                      </a:r>
                    </a:p>
                    <a:p>
                      <a:r>
                        <a:rPr lang="en-US" baseline="0" dirty="0" smtClean="0"/>
                        <a:t>5.7 – 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516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0837" name="Object 5"/>
          <p:cNvGraphicFramePr>
            <a:graphicFrameLocks noChangeAspect="1"/>
          </p:cNvGraphicFramePr>
          <p:nvPr/>
        </p:nvGraphicFramePr>
        <p:xfrm>
          <a:off x="685801" y="4495800"/>
          <a:ext cx="3810000" cy="1954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Equation" r:id="rId3" imgW="1930320" imgH="990360" progId="Equation.3">
                  <p:embed/>
                </p:oleObj>
              </mc:Choice>
              <mc:Fallback>
                <p:oleObj name="Equation" r:id="rId3" imgW="193032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4495800"/>
                        <a:ext cx="3810000" cy="19548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0400" y="2057400"/>
            <a:ext cx="68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</a:p>
          <a:p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2057400"/>
            <a:ext cx="68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-10</a:t>
            </a:r>
          </a:p>
          <a:p>
            <a:r>
              <a:rPr lang="en-US" dirty="0" smtClean="0"/>
              <a:t>0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6</a:t>
            </a:r>
          </a:p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2133600"/>
            <a:ext cx="68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</a:p>
          <a:p>
            <a:r>
              <a:rPr lang="en-US" dirty="0" smtClean="0"/>
              <a:t>0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32</a:t>
            </a:r>
          </a:p>
          <a:p>
            <a:r>
              <a:rPr lang="en-US" dirty="0" smtClean="0"/>
              <a:t>18</a:t>
            </a:r>
          </a:p>
          <a:p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124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495800" y="4927600"/>
          <a:ext cx="406844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Equation" r:id="rId5" imgW="1892160" imgH="507960" progId="Equation.3">
                  <p:embed/>
                </p:oleObj>
              </mc:Choice>
              <mc:Fallback>
                <p:oleObj name="Equation" r:id="rId5" imgW="18921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927600"/>
                        <a:ext cx="4068445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92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 build="p"/>
      <p:bldP spid="9" grpId="0" build="p"/>
      <p:bldP spid="10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Simpangan</a:t>
            </a:r>
            <a:r>
              <a:rPr lang="en-US" dirty="0" smtClean="0"/>
              <a:t> Baku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varians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133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Tunggal</a:t>
            </a:r>
            <a:endParaRPr lang="en-US" dirty="0"/>
          </a:p>
        </p:txBody>
      </p:sp>
      <p:graphicFrame>
        <p:nvGraphicFramePr>
          <p:cNvPr id="122883" name="Object 3"/>
          <p:cNvGraphicFramePr>
            <a:graphicFrameLocks noChangeAspect="1"/>
          </p:cNvGraphicFramePr>
          <p:nvPr/>
        </p:nvGraphicFramePr>
        <p:xfrm>
          <a:off x="873125" y="2840038"/>
          <a:ext cx="2292350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Equation" r:id="rId3" imgW="1054080" imgH="660240" progId="Equation.3">
                  <p:embed/>
                </p:oleObj>
              </mc:Choice>
              <mc:Fallback>
                <p:oleObj name="Equation" r:id="rId3" imgW="10540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25" y="2840038"/>
                        <a:ext cx="2292350" cy="1436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7200" y="2133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Kelompok</a:t>
            </a:r>
            <a:endParaRPr lang="en-US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4316413" y="2840038"/>
          <a:ext cx="2568575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Equation" r:id="rId5" imgW="1180800" imgH="660240" progId="Equation.3">
                  <p:embed/>
                </p:oleObj>
              </mc:Choice>
              <mc:Fallback>
                <p:oleObj name="Equation" r:id="rId5" imgW="11808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6413" y="2840038"/>
                        <a:ext cx="2568575" cy="1436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881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Angka</a:t>
            </a:r>
            <a:r>
              <a:rPr lang="en-US" dirty="0" smtClean="0"/>
              <a:t> Baku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4038600" y="1371600"/>
          <a:ext cx="1600200" cy="1026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Equation" r:id="rId3" imgW="672840" imgH="431640" progId="Equation.3">
                  <p:embed/>
                </p:oleObj>
              </mc:Choice>
              <mc:Fallback>
                <p:oleObj name="Equation" r:id="rId3" imgW="672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371600"/>
                        <a:ext cx="1600200" cy="10263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26670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86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rata-rata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78 </a:t>
            </a:r>
            <a:r>
              <a:rPr lang="en-US" dirty="0" err="1" smtClean="0"/>
              <a:t>dan</a:t>
            </a:r>
            <a:r>
              <a:rPr lang="en-US" dirty="0" smtClean="0"/>
              <a:t> 10.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rata-rata </a:t>
            </a:r>
            <a:r>
              <a:rPr lang="en-US" dirty="0" err="1" smtClean="0"/>
              <a:t>kelompok</a:t>
            </a:r>
            <a:r>
              <a:rPr lang="en-US" dirty="0" smtClean="0"/>
              <a:t> 84,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18, A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92.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manakah</a:t>
            </a:r>
            <a:r>
              <a:rPr lang="en-US" dirty="0" smtClean="0"/>
              <a:t> A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7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s,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formula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endParaRPr lang="en-US" dirty="0"/>
          </a:p>
        </p:txBody>
      </p:sp>
      <p:graphicFrame>
        <p:nvGraphicFramePr>
          <p:cNvPr id="124930" name="Object 2"/>
          <p:cNvGraphicFramePr>
            <a:graphicFrameLocks noChangeAspect="1"/>
          </p:cNvGraphicFramePr>
          <p:nvPr/>
        </p:nvGraphicFramePr>
        <p:xfrm>
          <a:off x="7848600" y="1447799"/>
          <a:ext cx="5334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2" name="Equation" r:id="rId3" imgW="126720" imgH="215640" progId="Equation.3">
                  <p:embed/>
                </p:oleObj>
              </mc:Choice>
              <mc:Fallback>
                <p:oleObj name="Equation" r:id="rId3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447799"/>
                        <a:ext cx="5334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657600" y="2971800"/>
          <a:ext cx="2171701" cy="890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Equation" r:id="rId5" imgW="990360" imgH="406080" progId="Equation.3">
                  <p:embed/>
                </p:oleObj>
              </mc:Choice>
              <mc:Fallback>
                <p:oleObj name="Equation" r:id="rId5" imgW="9903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971800"/>
                        <a:ext cx="2171701" cy="8909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663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252472"/>
          </a:xfrm>
        </p:spPr>
        <p:txBody>
          <a:bodyPr/>
          <a:lstStyle/>
          <a:p>
            <a:pPr lvl="0" algn="just"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ujian</a:t>
            </a:r>
            <a:r>
              <a:rPr lang="en-US" sz="2800" dirty="0" smtClean="0"/>
              <a:t> </a:t>
            </a:r>
            <a:r>
              <a:rPr lang="en-US" sz="2800" dirty="0" err="1" smtClean="0"/>
              <a:t>statistika</a:t>
            </a:r>
            <a:r>
              <a:rPr lang="en-US" sz="2800" dirty="0" smtClean="0"/>
              <a:t>, </a:t>
            </a:r>
            <a:r>
              <a:rPr lang="en-US" sz="2800" dirty="0" err="1" smtClean="0"/>
              <a:t>ada</a:t>
            </a:r>
            <a:r>
              <a:rPr lang="en-US" sz="2800" dirty="0" smtClean="0"/>
              <a:t> 3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65, 3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70, 5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80, </a:t>
            </a:r>
            <a:r>
              <a:rPr lang="en-US" sz="2800" dirty="0" err="1" smtClean="0"/>
              <a:t>ada</a:t>
            </a:r>
            <a:r>
              <a:rPr lang="en-US" sz="2800" dirty="0" smtClean="0"/>
              <a:t> 2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100.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hitungnya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 err="1" smtClean="0"/>
              <a:t>Contoh</a:t>
            </a:r>
            <a:r>
              <a:rPr lang="en-US" sz="4400" dirty="0" smtClean="0"/>
              <a:t> RH </a:t>
            </a:r>
            <a:r>
              <a:rPr lang="en-US" sz="4400" dirty="0" err="1" smtClean="0"/>
              <a:t>berulang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4191000"/>
          <a:ext cx="7829550" cy="889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3466800" imgH="393480" progId="Equation.3">
                  <p:embed/>
                </p:oleObj>
              </mc:Choice>
              <mc:Fallback>
                <p:oleObj name="Equation" r:id="rId3" imgW="3466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7829550" cy="8890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540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5867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35814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  <a:cs typeface="Times New Roman"/>
                        </a:rPr>
                        <a:t>Kategori</a:t>
                      </a: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 (%)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Interpretasi KV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45 atau lebih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40 – 44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30 – 39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25 – 29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Kurang dari 25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  <a:cs typeface="Times New Roman"/>
                        </a:rPr>
                        <a:t>Sangat</a:t>
                      </a: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  <a:cs typeface="Times New Roman"/>
                        </a:rPr>
                        <a:t>heterogen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  <a:cs typeface="Times New Roman"/>
                        </a:rPr>
                        <a:t>Heterogen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Normal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  <a:cs typeface="Times New Roman"/>
                        </a:rPr>
                        <a:t>Homogen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  <a:cs typeface="Times New Roman"/>
                        </a:rPr>
                        <a:t>Sangat</a:t>
                      </a: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  <a:cs typeface="Times New Roman"/>
                        </a:rPr>
                        <a:t>homogen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Interpretasi</a:t>
            </a:r>
            <a:r>
              <a:rPr lang="en-US" dirty="0" smtClean="0"/>
              <a:t> KV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90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sensus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perbulan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Malaysia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5000000,00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3000000,00. Di Indonesia rata-rata </a:t>
            </a:r>
            <a:r>
              <a:rPr lang="en-US" dirty="0" err="1" smtClean="0"/>
              <a:t>Rp</a:t>
            </a:r>
            <a:r>
              <a:rPr lang="en-US" dirty="0" smtClean="0"/>
              <a:t>. 4000000,00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2000000,00. </a:t>
            </a:r>
            <a:r>
              <a:rPr lang="en-US" dirty="0" err="1" smtClean="0"/>
              <a:t>Tunjukkanlah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pendapatannya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KV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9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862071"/>
          </a:xfrm>
        </p:spPr>
        <p:txBody>
          <a:bodyPr>
            <a:noAutofit/>
          </a:bodyPr>
          <a:lstStyle/>
          <a:p>
            <a:r>
              <a:rPr lang="en-US" b="1" dirty="0" smtClean="0"/>
              <a:t>Data </a:t>
            </a:r>
            <a:r>
              <a:rPr lang="en-US" b="1" dirty="0" err="1" smtClean="0"/>
              <a:t>berbobot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data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data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B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B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X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B</a:t>
            </a:r>
            <a:r>
              <a:rPr lang="en-US" baseline="-25000" dirty="0" smtClean="0"/>
              <a:t>3</a:t>
            </a:r>
            <a:r>
              <a:rPr lang="en-US" dirty="0" smtClean="0"/>
              <a:t>, …,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rata-rata </a:t>
            </a:r>
            <a:r>
              <a:rPr lang="en-US" dirty="0" err="1" smtClean="0"/>
              <a:t>hitungnya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Hitung</a:t>
            </a:r>
            <a:r>
              <a:rPr lang="en-US" dirty="0" smtClean="0"/>
              <a:t> 3</a:t>
            </a:r>
            <a:endParaRPr lang="en-US" dirty="0"/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121969"/>
              </p:ext>
            </p:extLst>
          </p:nvPr>
        </p:nvGraphicFramePr>
        <p:xfrm>
          <a:off x="1676400" y="4578350"/>
          <a:ext cx="5840412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2933640" imgH="838080" progId="Equation.3">
                  <p:embed/>
                </p:oleObj>
              </mc:Choice>
              <mc:Fallback>
                <p:oleObj name="Equation" r:id="rId3" imgW="293364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578350"/>
                        <a:ext cx="5840412" cy="167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524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Cara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dikelas</a:t>
            </a:r>
            <a:r>
              <a:rPr lang="en-US" dirty="0" smtClean="0"/>
              <a:t>, rata-rata </a:t>
            </a:r>
            <a:r>
              <a:rPr lang="en-US" dirty="0" err="1" smtClean="0"/>
              <a:t>tugasnya</a:t>
            </a:r>
            <a:r>
              <a:rPr lang="en-US" dirty="0" smtClean="0"/>
              <a:t> 80, </a:t>
            </a:r>
            <a:r>
              <a:rPr lang="en-US" dirty="0" err="1" smtClean="0"/>
              <a:t>UTSnya</a:t>
            </a:r>
            <a:r>
              <a:rPr lang="en-US" dirty="0" smtClean="0"/>
              <a:t> 70,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UASnya</a:t>
            </a:r>
            <a:r>
              <a:rPr lang="en-US" dirty="0" smtClean="0"/>
              <a:t> 75,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RH </a:t>
            </a:r>
            <a:r>
              <a:rPr lang="en-US" dirty="0" err="1" smtClean="0"/>
              <a:t>berbobot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842817"/>
              </p:ext>
            </p:extLst>
          </p:nvPr>
        </p:nvGraphicFramePr>
        <p:xfrm>
          <a:off x="762000" y="2641600"/>
          <a:ext cx="80533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3390840" imgH="203040" progId="Equation.3">
                  <p:embed/>
                </p:oleObj>
              </mc:Choice>
              <mc:Fallback>
                <p:oleObj name="Equation" r:id="rId3" imgW="3390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41600"/>
                        <a:ext cx="8053388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4876800"/>
          <a:ext cx="820993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4241520" imgH="393480" progId="Equation.3">
                  <p:embed/>
                </p:oleObj>
              </mc:Choice>
              <mc:Fallback>
                <p:oleObj name="Equation" r:id="rId5" imgW="4241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76800"/>
                        <a:ext cx="820993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02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9987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Data </a:t>
            </a:r>
            <a:r>
              <a:rPr lang="en-US" b="1" dirty="0" err="1" smtClean="0"/>
              <a:t>Kelompok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Hitung</a:t>
            </a:r>
            <a:r>
              <a:rPr lang="en-US" dirty="0" smtClean="0"/>
              <a:t> 4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2133600"/>
          <a:ext cx="1676400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812520" imgH="838080" progId="Equation.3">
                  <p:embed/>
                </p:oleObj>
              </mc:Choice>
              <mc:Fallback>
                <p:oleObj name="Equation" r:id="rId3" imgW="8125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1676400" cy="172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90600" y="3962400"/>
          <a:ext cx="337292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5" imgW="1752480" imgH="672840" progId="Equation.3">
                  <p:embed/>
                </p:oleObj>
              </mc:Choice>
              <mc:Fallback>
                <p:oleObj name="Equation" r:id="rId5" imgW="17524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962400"/>
                        <a:ext cx="337292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38600" y="3124200"/>
            <a:ext cx="1676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 smtClean="0"/>
              <a:t>Atau</a:t>
            </a:r>
            <a:endParaRPr lang="en-US" sz="27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410200" y="1981200"/>
          <a:ext cx="2819400" cy="1825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7" imgW="1333440" imgH="863280" progId="Equation.3">
                  <p:embed/>
                </p:oleObj>
              </mc:Choice>
              <mc:Fallback>
                <p:oleObj name="Equation" r:id="rId7" imgW="13334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981200"/>
                        <a:ext cx="2819400" cy="18258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4800600" y="3926228"/>
          <a:ext cx="4264025" cy="2017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9" imgW="2361960" imgH="1117440" progId="Equation.3">
                  <p:embed/>
                </p:oleObj>
              </mc:Choice>
              <mc:Fallback>
                <p:oleObj name="Equation" r:id="rId9" imgW="236196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926228"/>
                        <a:ext cx="4264025" cy="20173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47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RH </a:t>
            </a:r>
            <a:r>
              <a:rPr lang="en-US" dirty="0" err="1" smtClean="0"/>
              <a:t>kelompok</a:t>
            </a:r>
            <a:r>
              <a:rPr lang="en-US" dirty="0" smtClean="0"/>
              <a:t> 1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524000"/>
          <a:ext cx="3962401" cy="3694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667"/>
                <a:gridCol w="536933"/>
                <a:gridCol w="1066800"/>
                <a:gridCol w="1143001"/>
              </a:tblGrid>
              <a:tr h="636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Interval </a:t>
                      </a:r>
                      <a:r>
                        <a:rPr lang="en-US" sz="1800" dirty="0" err="1">
                          <a:latin typeface="+mn-lt"/>
                          <a:ea typeface="Times New Roman"/>
                          <a:cs typeface="Times New Roman"/>
                        </a:rPr>
                        <a:t>Kelas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  <a:cs typeface="Times New Roman"/>
                        </a:rPr>
                        <a:t>Nilai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 Tengah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fixi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8296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– 40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 – 50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 – 60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 – 70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 – 80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 – 90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91 - 100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85.5</a:t>
                      </a:r>
                    </a:p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86027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1682" name="Object 2"/>
          <p:cNvGraphicFramePr>
            <a:graphicFrameLocks noChangeAspect="1"/>
          </p:cNvGraphicFramePr>
          <p:nvPr/>
        </p:nvGraphicFramePr>
        <p:xfrm>
          <a:off x="5715000" y="1295400"/>
          <a:ext cx="1676400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812520" imgH="838080" progId="Equation.3">
                  <p:embed/>
                </p:oleObj>
              </mc:Choice>
              <mc:Fallback>
                <p:oleObj name="Equation" r:id="rId3" imgW="8125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295400"/>
                        <a:ext cx="1676400" cy="172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57600" y="2312075"/>
            <a:ext cx="83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71</a:t>
            </a:r>
          </a:p>
          <a:p>
            <a:r>
              <a:rPr lang="en-US" dirty="0" smtClean="0"/>
              <a:t>136.5</a:t>
            </a:r>
          </a:p>
          <a:p>
            <a:r>
              <a:rPr lang="en-US" dirty="0" smtClean="0"/>
              <a:t>277.5</a:t>
            </a:r>
          </a:p>
          <a:p>
            <a:r>
              <a:rPr lang="en-US" dirty="0" smtClean="0"/>
              <a:t>917</a:t>
            </a:r>
          </a:p>
          <a:p>
            <a:r>
              <a:rPr lang="en-US" dirty="0" smtClean="0"/>
              <a:t>1812</a:t>
            </a:r>
          </a:p>
          <a:p>
            <a:r>
              <a:rPr lang="en-US" dirty="0" smtClean="0"/>
              <a:t>1710</a:t>
            </a:r>
          </a:p>
          <a:p>
            <a:r>
              <a:rPr lang="en-US" dirty="0" smtClean="0"/>
              <a:t>1146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4495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6070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172200" y="3200400"/>
          <a:ext cx="1066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5" imgW="583920" imgH="583920" progId="Equation.3">
                  <p:embed/>
                </p:oleObj>
              </mc:Choice>
              <mc:Fallback>
                <p:oleObj name="Equation" r:id="rId5" imgW="58392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200400"/>
                        <a:ext cx="10668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475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1255</Words>
  <Application>Microsoft Office PowerPoint</Application>
  <PresentationFormat>On-screen Show (4:3)</PresentationFormat>
  <Paragraphs>571</Paragraphs>
  <Slides>51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Office Theme</vt:lpstr>
      <vt:lpstr>Equation</vt:lpstr>
      <vt:lpstr>Ukuran Gejala Pusat dan Ukuran Letak</vt:lpstr>
      <vt:lpstr>Ukuran gejala pusat</vt:lpstr>
      <vt:lpstr>Rata-rata Hitung 1</vt:lpstr>
      <vt:lpstr>Rata-rata Hitung 2</vt:lpstr>
      <vt:lpstr>Contoh RH berulang</vt:lpstr>
      <vt:lpstr>Rata-rata Hitung 3</vt:lpstr>
      <vt:lpstr>Contoh RH berbobot</vt:lpstr>
      <vt:lpstr>Rata-rata Hitung 4</vt:lpstr>
      <vt:lpstr>Contoh RH kelompok 1</vt:lpstr>
      <vt:lpstr>Contoh RH kelompok 2</vt:lpstr>
      <vt:lpstr>Rata-rata Ukur 1</vt:lpstr>
      <vt:lpstr>Contoh RU tunggal</vt:lpstr>
      <vt:lpstr>Rata-rata Ukur 2</vt:lpstr>
      <vt:lpstr>Contoh RU kelompok </vt:lpstr>
      <vt:lpstr>Rata-rata harmonik 1</vt:lpstr>
      <vt:lpstr>Contoh Rh 1</vt:lpstr>
      <vt:lpstr>Rata-rata Harmonik 2</vt:lpstr>
      <vt:lpstr>Contoh</vt:lpstr>
      <vt:lpstr>Latihan</vt:lpstr>
      <vt:lpstr>Pertanyaan</vt:lpstr>
      <vt:lpstr>Modus</vt:lpstr>
      <vt:lpstr>Modus 2</vt:lpstr>
      <vt:lpstr>Contoh Mo</vt:lpstr>
      <vt:lpstr>Median</vt:lpstr>
      <vt:lpstr>Contoh Me tunggal</vt:lpstr>
      <vt:lpstr>Median 2</vt:lpstr>
      <vt:lpstr>Contoh Me</vt:lpstr>
      <vt:lpstr>Kuartil</vt:lpstr>
      <vt:lpstr>Contoh kuartil</vt:lpstr>
      <vt:lpstr>Kuartil 2</vt:lpstr>
      <vt:lpstr>Contoh Kuartil</vt:lpstr>
      <vt:lpstr>Latihan</vt:lpstr>
      <vt:lpstr>Pertanyaan</vt:lpstr>
      <vt:lpstr>Ukuran simpangan dan Ukuran Dispersi</vt:lpstr>
      <vt:lpstr>Ukuran simpangan</vt:lpstr>
      <vt:lpstr>Rentang</vt:lpstr>
      <vt:lpstr>Rentang Antar Kuartil</vt:lpstr>
      <vt:lpstr>Contoh RAK</vt:lpstr>
      <vt:lpstr>Simpangan Antar Kuartil</vt:lpstr>
      <vt:lpstr>Rata-rata Simpangan</vt:lpstr>
      <vt:lpstr>RS 2</vt:lpstr>
      <vt:lpstr>Contoh RS</vt:lpstr>
      <vt:lpstr>Varians</vt:lpstr>
      <vt:lpstr>Contoh varians 1</vt:lpstr>
      <vt:lpstr>Varians</vt:lpstr>
      <vt:lpstr>Contoh</vt:lpstr>
      <vt:lpstr>Simpangan Baku</vt:lpstr>
      <vt:lpstr>Angka Baku</vt:lpstr>
      <vt:lpstr>Koefisien Variasi</vt:lpstr>
      <vt:lpstr>Interpretasi KV</vt:lpstr>
      <vt:lpstr>Contoh KV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Gejala Pusat dan Ukuran Letak</dc:title>
  <dc:creator>Kania Evita Dewi</dc:creator>
  <cp:lastModifiedBy>Kania Evita Dewi</cp:lastModifiedBy>
  <cp:revision>3</cp:revision>
  <dcterms:created xsi:type="dcterms:W3CDTF">2017-03-13T08:36:10Z</dcterms:created>
  <dcterms:modified xsi:type="dcterms:W3CDTF">2017-03-14T09:08:41Z</dcterms:modified>
</cp:coreProperties>
</file>