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369" r:id="rId2"/>
    <p:sldId id="454" r:id="rId3"/>
    <p:sldId id="455" r:id="rId4"/>
    <p:sldId id="397" r:id="rId5"/>
    <p:sldId id="447" r:id="rId6"/>
    <p:sldId id="448" r:id="rId7"/>
    <p:sldId id="449" r:id="rId8"/>
    <p:sldId id="450" r:id="rId9"/>
    <p:sldId id="456" r:id="rId10"/>
    <p:sldId id="451" r:id="rId11"/>
    <p:sldId id="452" r:id="rId12"/>
    <p:sldId id="453" r:id="rId13"/>
    <p:sldId id="457" r:id="rId14"/>
    <p:sldId id="458" r:id="rId15"/>
    <p:sldId id="459" r:id="rId16"/>
    <p:sldId id="461" r:id="rId17"/>
    <p:sldId id="462" r:id="rId18"/>
    <p:sldId id="463" r:id="rId19"/>
    <p:sldId id="464" r:id="rId20"/>
    <p:sldId id="465" r:id="rId21"/>
    <p:sldId id="467" r:id="rId22"/>
    <p:sldId id="466" r:id="rId23"/>
    <p:sldId id="468" r:id="rId24"/>
    <p:sldId id="486" r:id="rId25"/>
    <p:sldId id="469" r:id="rId26"/>
    <p:sldId id="470" r:id="rId27"/>
    <p:sldId id="460" r:id="rId28"/>
    <p:sldId id="471" r:id="rId29"/>
    <p:sldId id="472" r:id="rId30"/>
    <p:sldId id="473" r:id="rId31"/>
    <p:sldId id="474" r:id="rId32"/>
    <p:sldId id="485" r:id="rId33"/>
    <p:sldId id="475" r:id="rId34"/>
    <p:sldId id="476" r:id="rId35"/>
    <p:sldId id="477" r:id="rId36"/>
    <p:sldId id="478" r:id="rId37"/>
    <p:sldId id="479" r:id="rId38"/>
    <p:sldId id="480" r:id="rId39"/>
    <p:sldId id="481" r:id="rId40"/>
    <p:sldId id="482" r:id="rId41"/>
    <p:sldId id="483" r:id="rId42"/>
    <p:sldId id="484" r:id="rId43"/>
    <p:sldId id="371" r:id="rId44"/>
    <p:sldId id="373" r:id="rId45"/>
    <p:sldId id="374" r:id="rId46"/>
    <p:sldId id="3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70727168"/>
        <c:axId val="70728704"/>
      </c:scatterChart>
      <c:valAx>
        <c:axId val="70727168"/>
        <c:scaling>
          <c:orientation val="minMax"/>
        </c:scaling>
        <c:delete val="0"/>
        <c:axPos val="b"/>
        <c:numFmt formatCode="General" sourceLinked="1"/>
        <c:majorTickMark val="out"/>
        <c:minorTickMark val="none"/>
        <c:tickLblPos val="nextTo"/>
        <c:crossAx val="70728704"/>
        <c:crosses val="autoZero"/>
        <c:crossBetween val="midCat"/>
      </c:valAx>
      <c:valAx>
        <c:axId val="70728704"/>
        <c:scaling>
          <c:orientation val="minMax"/>
        </c:scaling>
        <c:delete val="0"/>
        <c:axPos val="l"/>
        <c:majorGridlines/>
        <c:numFmt formatCode="General" sourceLinked="1"/>
        <c:majorTickMark val="out"/>
        <c:minorTickMark val="none"/>
        <c:tickLblPos val="nextTo"/>
        <c:crossAx val="70727168"/>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37531008"/>
        <c:axId val="37438592"/>
      </c:scatterChart>
      <c:valAx>
        <c:axId val="37531008"/>
        <c:scaling>
          <c:logBase val="10"/>
          <c:orientation val="minMax"/>
        </c:scaling>
        <c:delete val="0"/>
        <c:axPos val="b"/>
        <c:numFmt formatCode="General" sourceLinked="1"/>
        <c:majorTickMark val="out"/>
        <c:minorTickMark val="none"/>
        <c:tickLblPos val="nextTo"/>
        <c:crossAx val="37438592"/>
        <c:crosses val="autoZero"/>
        <c:crossBetween val="midCat"/>
      </c:valAx>
      <c:valAx>
        <c:axId val="37438592"/>
        <c:scaling>
          <c:logBase val="10"/>
          <c:orientation val="minMax"/>
        </c:scaling>
        <c:delete val="0"/>
        <c:axPos val="l"/>
        <c:majorGridlines/>
        <c:numFmt formatCode="General" sourceLinked="1"/>
        <c:majorTickMark val="out"/>
        <c:minorTickMark val="none"/>
        <c:tickLblPos val="nextTo"/>
        <c:crossAx val="3753100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37476224"/>
        <c:axId val="37477760"/>
      </c:scatterChart>
      <c:valAx>
        <c:axId val="37476224"/>
        <c:scaling>
          <c:logBase val="10"/>
          <c:orientation val="minMax"/>
        </c:scaling>
        <c:delete val="0"/>
        <c:axPos val="b"/>
        <c:numFmt formatCode="General" sourceLinked="1"/>
        <c:majorTickMark val="out"/>
        <c:minorTickMark val="none"/>
        <c:tickLblPos val="nextTo"/>
        <c:crossAx val="37477760"/>
        <c:crosses val="autoZero"/>
        <c:crossBetween val="midCat"/>
      </c:valAx>
      <c:valAx>
        <c:axId val="37477760"/>
        <c:scaling>
          <c:logBase val="10"/>
          <c:orientation val="minMax"/>
        </c:scaling>
        <c:delete val="0"/>
        <c:axPos val="l"/>
        <c:majorGridlines/>
        <c:numFmt formatCode="General" sourceLinked="1"/>
        <c:majorTickMark val="out"/>
        <c:minorTickMark val="none"/>
        <c:tickLblPos val="nextTo"/>
        <c:crossAx val="37476224"/>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39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noTextEdit="1"/>
          </p:cNvSpPr>
          <p:nvPr>
            <p:ph type="sldImg"/>
          </p:nvPr>
        </p:nvSpPr>
        <p:spPr>
          <a:xfrm>
            <a:off x="1154113" y="693738"/>
            <a:ext cx="4552950" cy="3414712"/>
          </a:xfrm>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4/2/2014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Data Preprocessing</a:t>
            </a:r>
          </a:p>
          <a:p>
            <a:r>
              <a:rPr lang="en-US" dirty="0" smtClean="0"/>
              <a:t>Exploratory Analysis</a:t>
            </a:r>
          </a:p>
          <a:p>
            <a:r>
              <a:rPr lang="en-US" dirty="0" smtClean="0"/>
              <a:t>Post-processing</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a:t>
            </a:r>
            <a:r>
              <a:rPr lang="en-US" dirty="0" smtClean="0">
                <a:solidFill>
                  <a:srgbClr val="00B0F0"/>
                </a:solidFill>
              </a:rPr>
              <a:t>N</a:t>
            </a:r>
            <a:r>
              <a:rPr lang="en-US" dirty="0" smtClean="0"/>
              <a:t> integers and you want to sample one integer uniformly at random. How do you do that?</a:t>
            </a:r>
          </a:p>
          <a:p>
            <a:endParaRPr lang="en-US" dirty="0"/>
          </a:p>
          <a:p>
            <a:r>
              <a:rPr lang="en-US" dirty="0" smtClean="0"/>
              <a:t>The integers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integers in memory</a:t>
            </a:r>
          </a:p>
          <a:p>
            <a:r>
              <a:rPr lang="en-US" dirty="0" smtClean="0"/>
              <a:t>How do you sample?</a:t>
            </a:r>
          </a:p>
          <a:p>
            <a:pPr lvl="1"/>
            <a:r>
              <a:rPr lang="en-US" dirty="0" smtClean="0"/>
              <a:t>Hint: if the stream ends after reading </a:t>
            </a:r>
            <a:r>
              <a:rPr lang="en-US" dirty="0" smtClean="0">
                <a:solidFill>
                  <a:srgbClr val="00B0F0"/>
                </a:solidFill>
              </a:rPr>
              <a:t>n</a:t>
            </a:r>
            <a:r>
              <a:rPr lang="en-US" dirty="0" smtClean="0"/>
              <a:t> integers the last integer in the stream should have probability </a:t>
            </a:r>
            <a:r>
              <a:rPr lang="en-US" dirty="0" smtClean="0">
                <a:solidFill>
                  <a:srgbClr val="00B0F0"/>
                </a:solidFill>
              </a:rPr>
              <a:t>1/n</a:t>
            </a:r>
            <a:r>
              <a:rPr lang="en-US" dirty="0" smtClean="0"/>
              <a:t> 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566213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Algorithm: With probability 1/n select the n-</a:t>
                </a:r>
                <a:r>
                  <a:rPr lang="en-US" dirty="0" err="1" smtClean="0"/>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n-the 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smtClean="0"/>
              </a:p>
              <a:p>
                <a:pPr lvl="1"/>
                <a:r>
                  <a:rPr lang="en-US" dirty="0" smtClean="0"/>
                  <a:t>What is the probability of the n-</a:t>
                </a:r>
                <a:r>
                  <a:rPr lang="en-US" dirty="0" err="1" smtClean="0"/>
                  <a:t>th</a:t>
                </a:r>
                <a:r>
                  <a:rPr lang="en-US" dirty="0" smtClean="0"/>
                  <a:t> items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(detailed)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and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9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Today there is an abundance of data online</a:t>
            </a:r>
          </a:p>
          <a:p>
            <a:pPr lvl="1"/>
            <a:r>
              <a:rPr lang="en-US" dirty="0" smtClean="0"/>
              <a:t>Facebook, Twitter, Wikipedia, Web, etc…</a:t>
            </a:r>
          </a:p>
          <a:p>
            <a:r>
              <a:rPr lang="en-US" dirty="0" smtClean="0"/>
              <a:t>We can extract interesting information from this data, but first we need to collect it</a:t>
            </a:r>
          </a:p>
          <a:p>
            <a:pPr lvl="1"/>
            <a:r>
              <a:rPr lang="en-US" dirty="0" smtClean="0"/>
              <a:t>Customized crawlers, use of public APIs</a:t>
            </a:r>
          </a:p>
          <a:p>
            <a:pPr lvl="1"/>
            <a:r>
              <a:rPr lang="en-US" dirty="0" smtClean="0"/>
              <a:t>Additional cleaning/processing to parse out the useful parts</a:t>
            </a:r>
          </a:p>
          <a:p>
            <a:pPr lvl="1"/>
            <a:r>
              <a:rPr lang="en-US" dirty="0" smtClean="0"/>
              <a:t>Respect of crawling etiquette</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05200" y="16002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24743"/>
            <a:ext cx="2362200" cy="1257300"/>
          </a:xfrm>
          <a:prstGeom prst="bentConnector3">
            <a:avLst>
              <a:gd name="adj1" fmla="val 109677"/>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7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Collect all reviews for the top-10 most reviewed restaurants in NY in Yelp</a:t>
            </a:r>
          </a:p>
          <a:p>
            <a:pPr lvl="1"/>
            <a:r>
              <a:rPr lang="en-US" dirty="0" smtClean="0"/>
              <a:t>(thanks </a:t>
            </a:r>
            <a:r>
              <a:rPr lang="en-US" dirty="0"/>
              <a:t>to </a:t>
            </a:r>
            <a:r>
              <a:rPr lang="en-US" dirty="0" err="1"/>
              <a:t>Hady</a:t>
            </a:r>
            <a:r>
              <a:rPr lang="en-US" dirty="0"/>
              <a:t> Law)</a:t>
            </a:r>
          </a:p>
          <a:p>
            <a:pPr lvl="1"/>
            <a:endParaRPr lang="en-US" dirty="0" smtClean="0"/>
          </a:p>
          <a:p>
            <a:r>
              <a:rPr lang="en-US" dirty="0" smtClean="0"/>
              <a:t>Find few terms that best describe the restaurants.</a:t>
            </a:r>
          </a:p>
          <a:p>
            <a:r>
              <a:rPr lang="en-US" dirty="0" smtClean="0"/>
              <a:t>Algorithm?</a:t>
            </a:r>
          </a:p>
        </p:txBody>
      </p:sp>
    </p:spTree>
    <p:extLst>
      <p:ext uri="{BB962C8B-B14F-4D97-AF65-F5344CB8AC3E}">
        <p14:creationId xmlns:p14="http://schemas.microsoft.com/office/powerpoint/2010/main" val="291333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611789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02"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13940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85863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Important words are the ones that are unique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296" t="-1724" r="-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196673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p>
          <a:p>
            <a:pPr lvl="1"/>
            <a:r>
              <a:rPr lang="en-US" dirty="0" smtClean="0"/>
              <a:t>What </a:t>
            </a:r>
            <a:r>
              <a:rPr lang="en-US" dirty="0"/>
              <a:t>data should we collect? How much? For how long?</a:t>
            </a:r>
          </a:p>
          <a:p>
            <a:pPr lvl="1"/>
            <a:r>
              <a:rPr lang="en-US" dirty="0" smtClean="0"/>
              <a:t>Should we throw out some data 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weight the different pieces of data?</a:t>
            </a:r>
          </a:p>
          <a:p>
            <a:endParaRPr lang="en-US" dirty="0" smtClean="0"/>
          </a:p>
          <a:p>
            <a:r>
              <a:rPr lang="en-US" dirty="0" smtClean="0"/>
              <a:t>Most decisions are application dependent. Some information may be lost but we can usually live with it (most of the times)</a:t>
            </a:r>
          </a:p>
          <a:p>
            <a:endParaRPr lang="en-US" dirty="0" smtClean="0"/>
          </a:p>
          <a:p>
            <a:r>
              <a:rPr lang="en-US" dirty="0" smtClean="0"/>
              <a:t>We should make our decisions clear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16855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data</a:t>
            </a:r>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fontScale="925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50th 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50%</m:t>
                        </m:r>
                      </m:sub>
                    </m:sSub>
                  </m:oMath>
                </a14:m>
                <a:r>
                  <a:rPr lang="en-US" dirty="0" smtClean="0"/>
                  <a:t>  </a:t>
                </a:r>
                <a:r>
                  <a:rPr lang="en-US" dirty="0"/>
                  <a:t>such that 50% of all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50%</m:t>
                        </m:r>
                      </m:sub>
                    </m:sSub>
                  </m:oMath>
                </a14:m>
                <a:r>
                  <a:rPr lang="en-US" dirty="0" smtClean="0"/>
                  <a:t>.</a:t>
                </a:r>
                <a:r>
                  <a:rPr lang="en-US" dirty="0"/>
                  <a:t>  </a:t>
                </a:r>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302" t="-1059" r="-1881"/>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37338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r>
              <a:rPr lang="en-US" dirty="0"/>
              <a:t>Thus, the </a:t>
            </a:r>
            <a:r>
              <a:rPr lang="en-US" dirty="0">
                <a:solidFill>
                  <a:schemeClr val="accent6"/>
                </a:solidFill>
              </a:rPr>
              <a:t>median</a:t>
            </a:r>
            <a:r>
              <a:rPr lang="en-US" dirty="0"/>
              <a:t> or a trimmed mean is also commonly used.</a:t>
            </a:r>
          </a:p>
        </p:txBody>
      </p:sp>
    </p:spTree>
    <p:extLst>
      <p:ext uri="{BB962C8B-B14F-4D97-AF65-F5344CB8AC3E}">
        <p14:creationId xmlns:p14="http://schemas.microsoft.com/office/powerpoint/2010/main" val="4222601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65" name="Document" r:id="rId3" imgW="5416355" imgH="5776939" progId="Word.Document.8">
                  <p:embed/>
                </p:oleObj>
              </mc:Choice>
              <mc:Fallback>
                <p:oleObj name="Document" r:id="rId3" imgW="5416355" imgH="5776939" progId="Word.Document.8">
                  <p:embed/>
                  <p:pic>
                    <p:nvPicPr>
                      <p:cNvPr id="0" name="Object 10"/>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solidFill>
                  </a:rPr>
                  <a:t>Range</a:t>
                </a:r>
                <a:r>
                  <a:rPr lang="en-US" dirty="0"/>
                  <a:t> is the difference between the max and min</a:t>
                </a:r>
              </a:p>
              <a:p>
                <a:endParaRPr lang="en-US" dirty="0" smtClean="0"/>
              </a:p>
              <a:p>
                <a:r>
                  <a:rPr lang="en-US" dirty="0" smtClean="0"/>
                  <a:t>The </a:t>
                </a:r>
                <a:r>
                  <a:rPr lang="en-US" dirty="0">
                    <a:solidFill>
                      <a:schemeClr val="accent6"/>
                    </a:solidFill>
                  </a:rPr>
                  <a:t>variance</a:t>
                </a:r>
                <a:r>
                  <a:rPr lang="en-US" dirty="0"/>
                  <a:t> or </a:t>
                </a:r>
                <a:r>
                  <a:rPr lang="en-US" dirty="0">
                    <a:solidFill>
                      <a:schemeClr val="accent6"/>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1">
                <a:blip r:embed="rId3"/>
                <a:stretch>
                  <a:fillRect l="-795" t="-2100"/>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mean </a:t>
                </a:r>
                <a14:m>
                  <m:oMath xmlns:m="http://schemas.openxmlformats.org/officeDocument/2006/math">
                    <m:r>
                      <a:rPr lang="en-US" b="0" i="1" smtClean="0">
                        <a:latin typeface="Cambria Math"/>
                      </a:rPr>
                      <m:t>𝜇</m:t>
                    </m:r>
                    <m:r>
                      <a:rPr lang="en-US" b="0" i="1" smtClean="0">
                        <a:latin typeface="Cambria Math"/>
                      </a:rPr>
                      <m:t> </m:t>
                    </m:r>
                  </m:oMath>
                </a14:m>
                <a:r>
                  <a:rPr lang="en-US" dirty="0" smtClean="0"/>
                  <a:t>and standard deviation </a:t>
                </a:r>
                <a14:m>
                  <m:oMath xmlns:m="http://schemas.openxmlformats.org/officeDocument/2006/math">
                    <m:r>
                      <m:rPr>
                        <m:sty m:val="p"/>
                      </m:rPr>
                      <a:rPr lang="en-US" b="0" i="1" smtClean="0">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3662160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t>28K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237493785"/>
              </p:ext>
            </p:extLst>
          </p:nvPr>
        </p:nvGraphicFramePr>
        <p:xfrm>
          <a:off x="24384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838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Power laws can be detected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283085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Mining is not the only step in the analysis process</a:t>
            </a:r>
          </a:p>
          <a:p>
            <a:endParaRPr lang="en-US" dirty="0"/>
          </a:p>
          <a:p>
            <a:endParaRPr lang="en-US" dirty="0" smtClean="0"/>
          </a:p>
          <a:p>
            <a:endParaRPr lang="en-US" dirty="0"/>
          </a:p>
          <a:p>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Preprocessing</a:t>
            </a:r>
            <a:r>
              <a:rPr lang="en-US" dirty="0" smtClean="0"/>
              <a:t>: real data is noisy,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pPr lvl="1"/>
            <a:r>
              <a:rPr lang="en-US" dirty="0" smtClean="0"/>
              <a:t>A dirty work, but it is often the most important step for the analysis.</a:t>
            </a:r>
          </a:p>
          <a:p>
            <a:endParaRPr lang="en-US" dirty="0" smtClean="0">
              <a:solidFill>
                <a:schemeClr val="accent6">
                  <a:lumMod val="75000"/>
                </a:schemeClr>
              </a:solidFill>
            </a:endParaRPr>
          </a:p>
          <a:p>
            <a:r>
              <a:rPr lang="en-US" dirty="0" smtClean="0">
                <a:solidFill>
                  <a:schemeClr val="accent6">
                    <a:lumMod val="75000"/>
                  </a:schemeClr>
                </a:solidFill>
              </a:rPr>
              <a:t>Post-Processing</a:t>
            </a:r>
            <a:r>
              <a:rPr lang="en-US" dirty="0" smtClean="0"/>
              <a:t>: Make the data actionable and useful to the user</a:t>
            </a:r>
          </a:p>
          <a:p>
            <a:pPr lvl="1"/>
            <a:r>
              <a:rPr lang="en-US" dirty="0" smtClean="0"/>
              <a:t>Statistical analysis of importance</a:t>
            </a:r>
          </a:p>
          <a:p>
            <a:pPr lvl="1"/>
            <a:r>
              <a:rPr lang="en-US" dirty="0" smtClean="0"/>
              <a:t>Visualization.</a:t>
            </a:r>
          </a:p>
          <a:p>
            <a:pPr marL="182880" lvl="1">
              <a:buClr>
                <a:schemeClr val="accent6"/>
              </a:buClr>
            </a:pPr>
            <a:endParaRPr lang="en-US" sz="3100" dirty="0" smtClean="0"/>
          </a:p>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
        <p:nvSpPr>
          <p:cNvPr id="4" name="Rectangle 3"/>
          <p:cNvSpPr/>
          <p:nvPr/>
        </p:nvSpPr>
        <p:spPr>
          <a:xfrm>
            <a:off x="1143000" y="21717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1336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1336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8" name="Straight Arrow Connector 7"/>
          <p:cNvCxnSpPr/>
          <p:nvPr/>
        </p:nvCxnSpPr>
        <p:spPr>
          <a:xfrm>
            <a:off x="2819400" y="26670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6" idx="1"/>
          </p:cNvCxnSpPr>
          <p:nvPr/>
        </p:nvCxnSpPr>
        <p:spPr>
          <a:xfrm>
            <a:off x="5410200" y="2590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381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lstStyle/>
          <a:p>
            <a:r>
              <a:rPr lang="en-US" dirty="0" smtClean="0"/>
              <a:t>Visualization</a:t>
            </a:r>
          </a:p>
          <a:p>
            <a:pPr lvl="1"/>
            <a:r>
              <a:rPr lang="en-US" dirty="0" smtClean="0"/>
              <a:t>The human eye is a powerful analytical tool</a:t>
            </a:r>
          </a:p>
          <a:p>
            <a:pPr lvl="1"/>
            <a:r>
              <a:rPr lang="en-US" dirty="0" smtClean="0"/>
              <a:t>If we visualize the data properly, we can discover patterns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endParaRPr lang="en-US" dirty="0"/>
          </a:p>
        </p:txBody>
      </p:sp>
    </p:spTree>
    <p:extLst>
      <p:ext uri="{BB962C8B-B14F-4D97-AF65-F5344CB8AC3E}">
        <p14:creationId xmlns:p14="http://schemas.microsoft.com/office/powerpoint/2010/main" val="1452382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9898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Tree>
    <p:extLst>
      <p:ext uri="{BB962C8B-B14F-4D97-AF65-F5344CB8AC3E}">
        <p14:creationId xmlns:p14="http://schemas.microsoft.com/office/powerpoint/2010/main" val="1550332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normAutofit fontScale="90000"/>
          </a:bodyPr>
          <a:lstStyle/>
          <a:p>
            <a:r>
              <a:rPr lang="en-US"/>
              <a:t>Contour Plot Example: SST Dec, 1998</a:t>
            </a:r>
          </a:p>
        </p:txBody>
      </p:sp>
      <p:grpSp>
        <p:nvGrpSpPr>
          <p:cNvPr id="963591" name="Group 7"/>
          <p:cNvGrpSpPr>
            <a:grpSpLocks/>
          </p:cNvGrpSpPr>
          <p:nvPr/>
        </p:nvGrpSpPr>
        <p:grpSpPr bwMode="auto">
          <a:xfrm>
            <a:off x="533400" y="1600200"/>
            <a:ext cx="7802563" cy="4932363"/>
            <a:chOff x="336" y="720"/>
            <a:chExt cx="4915" cy="3107"/>
          </a:xfrm>
        </p:grpSpPr>
        <p:pic>
          <p:nvPicPr>
            <p:cNvPr id="963589" name="Picture 5"/>
            <p:cNvPicPr>
              <a:picLocks noChangeAspect="1" noChangeArrowheads="1"/>
            </p:cNvPicPr>
            <p:nvPr/>
          </p:nvPicPr>
          <p:blipFill>
            <a:blip r:embed="rId3">
              <a:extLst>
                <a:ext uri="{28A0092B-C50C-407E-A947-70E740481C1C}">
                  <a14:useLocalDpi xmlns:a14="http://schemas.microsoft.com/office/drawing/2010/main" val="0"/>
                </a:ext>
              </a:extLst>
            </a:blip>
            <a:srcRect t="4268" b="7529"/>
            <a:stretch>
              <a:fillRect/>
            </a:stretch>
          </p:blipFill>
          <p:spPr bwMode="auto">
            <a:xfrm>
              <a:off x="336" y="720"/>
              <a:ext cx="4915"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590" name="Text Box 6"/>
            <p:cNvSpPr txBox="1">
              <a:spLocks noChangeArrowheads="1"/>
            </p:cNvSpPr>
            <p:nvPr/>
          </p:nvSpPr>
          <p:spPr bwMode="auto">
            <a:xfrm>
              <a:off x="4359" y="3618"/>
              <a:ext cx="481"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Celsius</a:t>
              </a:r>
            </a:p>
          </p:txBody>
        </p:sp>
      </p:grpSp>
    </p:spTree>
    <p:extLst>
      <p:ext uri="{BB962C8B-B14F-4D97-AF65-F5344CB8AC3E}">
        <p14:creationId xmlns:p14="http://schemas.microsoft.com/office/powerpoint/2010/main" val="136913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43</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44</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45</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a:t>He told these people they had ESP and called them in for another test of the same type.</a:t>
            </a:r>
          </a:p>
          <a:p>
            <a:r>
              <a:rPr lang="en-US"/>
              <a:t>Alas, he discovered that almost all of them had lost their ESP.</a:t>
            </a:r>
          </a:p>
          <a:p>
            <a:r>
              <a:rPr lang="en-US"/>
              <a:t>What did he conclude?</a:t>
            </a:r>
          </a:p>
          <a:p>
            <a:pPr lvl="1"/>
            <a:r>
              <a:rPr lang="en-US"/>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46</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21"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ea typeface="Tahoma" pitchFamily="34" charset="0"/>
                <a:cs typeface="Tahoma" pitchFamily="34" charset="0"/>
              </a:rPr>
              <a:t>Sampling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a:t>
            </a:r>
            <a:r>
              <a:rPr lang="en-US" sz="2000" dirty="0" err="1" smtClean="0">
                <a:ea typeface="Tahoma" pitchFamily="34" charset="0"/>
                <a:cs typeface="Tahoma" pitchFamily="34" charset="0"/>
              </a:rPr>
              <a:t>Ioannina</a:t>
            </a:r>
            <a:r>
              <a:rPr lang="en-US" sz="2000" dirty="0" smtClean="0">
                <a:ea typeface="Tahoma" pitchFamily="34" charset="0"/>
                <a:cs typeface="Tahoma" pitchFamily="34" charset="0"/>
              </a:rPr>
              <a:t>?</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smtClean="0">
                <a:solidFill>
                  <a:srgbClr val="00B0F0"/>
                </a:solidFill>
                <a:ea typeface="Tahoma" pitchFamily="34" charset="0"/>
                <a:cs typeface="Tahoma" pitchFamily="34" charset="0"/>
              </a:rPr>
              <a:t>300M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274326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both groups are represented.</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pairs of pages 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6058</TotalTime>
  <Words>3618</Words>
  <Application>Microsoft Office PowerPoint</Application>
  <PresentationFormat>On-screen Show (4:3)</PresentationFormat>
  <Paragraphs>807</Paragraphs>
  <Slides>46</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Clarity</vt:lpstr>
      <vt:lpstr>Clip</vt:lpstr>
      <vt:lpstr>Document</vt:lpstr>
      <vt:lpstr>DATA MINING LECTURE 2</vt:lpstr>
      <vt:lpstr>What is Data Mining?</vt:lpstr>
      <vt:lpstr>Why do we need data mining?</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A (detailed) data preprocessing example</vt:lpstr>
      <vt:lpstr>Data Collection</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Long Tail</vt:lpstr>
      <vt:lpstr>Post-processing</vt:lpstr>
      <vt:lpstr>Scatter Plot Array of Iris Attributes</vt:lpstr>
      <vt:lpstr>Contour Plot Example: SST Dec, 1998</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Agus Nur</cp:lastModifiedBy>
  <cp:revision>190</cp:revision>
  <dcterms:created xsi:type="dcterms:W3CDTF">2011-10-17T19:46:53Z</dcterms:created>
  <dcterms:modified xsi:type="dcterms:W3CDTF">2014-04-02T04:54:58Z</dcterms:modified>
</cp:coreProperties>
</file>