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288" r:id="rId3"/>
    <p:sldId id="290" r:id="rId4"/>
    <p:sldId id="289" r:id="rId5"/>
    <p:sldId id="287" r:id="rId6"/>
    <p:sldId id="292" r:id="rId7"/>
    <p:sldId id="291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0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37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47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7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558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28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068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070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117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D:\1.%20DOSEN%20UNIKOM\UNIKOM\,,,\TEKNIK%20KOMPILASI\program%20Scanner\Scanner.ex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TEKNIK KOMPILASI</a:t>
            </a: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943600"/>
            <a:ext cx="4572000" cy="533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Ken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Kinanti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Purnamasari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Script" pitchFamily="34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26670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8600" y="3657600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smtClean="0"/>
              <a:t>3</a:t>
            </a:r>
            <a:endParaRPr lang="en-US" sz="3600" b="1" dirty="0"/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04800"/>
            <a:ext cx="843213" cy="854456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33528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2819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egoe Print" pitchFamily="2" charset="0"/>
                <a:ea typeface="Cambria Math" pitchFamily="18" charset="0"/>
              </a:rPr>
              <a:t>IMPLEMENTASI SCANNER</a:t>
            </a:r>
            <a:endParaRPr lang="en-US" sz="24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Klasifikasi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Token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143000" y="1752600"/>
            <a:ext cx="8001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Identifier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kumpulan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huruf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&amp;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angka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diawali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huruf</a:t>
            </a:r>
            <a:endParaRPr lang="en-US" sz="24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	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contoh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: a1, panjang2,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lingkaran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, …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Integer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kumpulan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angka</a:t>
            </a:r>
            <a:endParaRPr lang="en-US" sz="24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        	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contoh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: 0, 23, 000, 001, …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Keyword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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kata-kata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kunci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suatu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bahasa</a:t>
            </a:r>
            <a:endParaRPr lang="en-US" sz="24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	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contoh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: if, else, procedure, …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Whitespace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tab,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baris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baru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(newlines),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	    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spasi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(blanks)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Klasifikasi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Token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143000" y="3124200"/>
            <a:ext cx="1752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Kumpulan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karakter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 flipH="1">
            <a:off x="6858000" y="2814935"/>
            <a:ext cx="114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token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 flipH="1">
            <a:off x="6524674" y="3348335"/>
            <a:ext cx="23430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&lt;class, string&gt;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0" y="2895600"/>
            <a:ext cx="1676400" cy="1295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LEXICAL ANALYZER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 flipH="1">
            <a:off x="1494293" y="4731603"/>
            <a:ext cx="12489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= 100 </a:t>
            </a:r>
            <a:endParaRPr lang="en-US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6553200" y="4495800"/>
            <a:ext cx="2057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&lt;id, “a”&gt; </a:t>
            </a:r>
          </a:p>
          <a:p>
            <a:r>
              <a:rPr lang="en-US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&lt;op, “=“&gt; </a:t>
            </a:r>
          </a:p>
          <a:p>
            <a:r>
              <a:rPr lang="en-US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&lt; </a:t>
            </a:r>
            <a:r>
              <a:rPr lang="en-US" sz="24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en-US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“100”)</a:t>
            </a:r>
            <a:endParaRPr lang="en-US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Arrow Connector 13"/>
          <p:cNvCxnSpPr>
            <a:stCxn id="11" idx="3"/>
            <a:endCxn id="8" idx="1"/>
          </p:cNvCxnSpPr>
          <p:nvPr/>
        </p:nvCxnSpPr>
        <p:spPr>
          <a:xfrm>
            <a:off x="2895600" y="3539699"/>
            <a:ext cx="914400" cy="36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3"/>
            <a:endCxn id="7" idx="3"/>
          </p:cNvCxnSpPr>
          <p:nvPr/>
        </p:nvCxnSpPr>
        <p:spPr>
          <a:xfrm>
            <a:off x="5486400" y="3543300"/>
            <a:ext cx="1038274" cy="358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Klasifikasi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Token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219200" y="2366665"/>
            <a:ext cx="4179349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Hitung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c,b,a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	: integer;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a := 5;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b := b + 2;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a&gt;3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c := 4;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end;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90600" y="2290465"/>
            <a:ext cx="4343400" cy="4034136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5486400" y="2286000"/>
          <a:ext cx="3581400" cy="396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7107"/>
                <a:gridCol w="1591733"/>
                <a:gridCol w="14325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NO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ISI</a:t>
                      </a:r>
                      <a:r>
                        <a:rPr lang="en-US" sz="2000" b="1" baseline="0" dirty="0" smtClean="0"/>
                        <a:t> TOKEN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KELAS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Program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Keyword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(</a:t>
                      </a:r>
                      <a:r>
                        <a:rPr lang="en-US" sz="2000" dirty="0" err="1" smtClean="0"/>
                        <a:t>Spasi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Whitespace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Hitung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Identifier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;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Semicolon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(</a:t>
                      </a:r>
                      <a:r>
                        <a:rPr lang="en-US" sz="2000" dirty="0" err="1" smtClean="0"/>
                        <a:t>Baris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baru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whitespace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990600" y="1676400"/>
            <a:ext cx="30953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Input (Source code)</a:t>
            </a:r>
            <a:endParaRPr lang="en-US" sz="28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486400" y="1676400"/>
            <a:ext cx="30219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Output (Token List)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990600" y="685800"/>
            <a:ext cx="7620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ch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: char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f : file of text</a:t>
            </a:r>
          </a:p>
          <a:p>
            <a:r>
              <a:rPr lang="en-US" b="1" u="sng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begin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assign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f,”prima.pas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”);  //</a:t>
            </a:r>
            <a:r>
              <a:rPr lang="en-US" dirty="0" err="1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koneksikan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file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reset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(f);  //</a:t>
            </a:r>
            <a:r>
              <a:rPr lang="en-US" dirty="0" err="1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siapkan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file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read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f,ch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);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ch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&lt;&gt; </a:t>
            </a:r>
            <a:r>
              <a:rPr lang="en-US" dirty="0" err="1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eof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do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begin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(</a:t>
            </a:r>
            <a:r>
              <a:rPr lang="en-US" dirty="0" err="1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ch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= ‘&lt;‘) 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then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begin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		read(</a:t>
            </a:r>
            <a:r>
              <a:rPr lang="en-US" dirty="0" err="1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f,ch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);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		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(</a:t>
            </a:r>
            <a:r>
              <a:rPr lang="en-US" dirty="0" err="1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ch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= ‘=‘) then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			write(‘operator &lt;=’)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		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else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(</a:t>
            </a:r>
            <a:r>
              <a:rPr lang="en-US" dirty="0" err="1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ch</a:t>
            </a:r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 = ‘&gt;’ then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			write(‘operator &lt;&gt;’)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		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else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			write(‘operator &lt;‘);</a:t>
            </a:r>
          </a:p>
          <a:p>
            <a:r>
              <a:rPr lang="en-US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end;</a:t>
            </a:r>
          </a:p>
          <a:p>
            <a:endParaRPr lang="en-US" b="1" dirty="0" smtClean="0">
              <a:latin typeface="Courier New" pitchFamily="49" charset="0"/>
              <a:ea typeface="Cambria Math" pitchFamily="18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end;</a:t>
            </a:r>
          </a:p>
          <a:p>
            <a:r>
              <a:rPr lang="en-US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end;</a:t>
            </a:r>
          </a:p>
        </p:txBody>
      </p:sp>
      <p:sp>
        <p:nvSpPr>
          <p:cNvPr id="6" name="Rectangle 5"/>
          <p:cNvSpPr/>
          <p:nvPr/>
        </p:nvSpPr>
        <p:spPr>
          <a:xfrm>
            <a:off x="1066800" y="76200"/>
            <a:ext cx="7797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latin typeface="Segoe Print" pitchFamily="2" charset="0"/>
                <a:ea typeface="Cambria Math" pitchFamily="18" charset="0"/>
              </a:rPr>
              <a:t>Contoh</a:t>
            </a:r>
            <a:r>
              <a:rPr lang="en-US" sz="24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2400" b="1" dirty="0" err="1" smtClean="0">
                <a:latin typeface="Segoe Print" pitchFamily="2" charset="0"/>
                <a:ea typeface="Cambria Math" pitchFamily="18" charset="0"/>
              </a:rPr>
              <a:t>Kode</a:t>
            </a:r>
            <a:endParaRPr lang="en-US" sz="2000" b="1" dirty="0">
              <a:latin typeface="Segoe Print" pitchFamily="2" charset="0"/>
              <a:ea typeface="Cambria Math" pitchFamily="18" charset="0"/>
            </a:endParaRPr>
          </a:p>
        </p:txBody>
      </p:sp>
      <p:sp>
        <p:nvSpPr>
          <p:cNvPr id="5" name="TextBox 4">
            <a:hlinkClick r:id="rId4" action="ppaction://program"/>
          </p:cNvPr>
          <p:cNvSpPr txBox="1"/>
          <p:nvPr/>
        </p:nvSpPr>
        <p:spPr>
          <a:xfrm>
            <a:off x="7239000" y="838200"/>
            <a:ext cx="997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Program</a:t>
            </a:r>
            <a:endParaRPr lang="en-US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066800" y="6096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85800"/>
            <a:ext cx="9144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50696" y="76200"/>
            <a:ext cx="8864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latin typeface="Segoe Print" pitchFamily="2" charset="0"/>
                <a:ea typeface="Cambria Math" pitchFamily="18" charset="0"/>
              </a:rPr>
              <a:t>Contoh</a:t>
            </a:r>
            <a:r>
              <a:rPr lang="en-US" sz="24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2400" b="1" dirty="0" err="1" smtClean="0">
                <a:latin typeface="Segoe Print" pitchFamily="2" charset="0"/>
                <a:ea typeface="Cambria Math" pitchFamily="18" charset="0"/>
              </a:rPr>
              <a:t>Tampilan</a:t>
            </a:r>
            <a:r>
              <a:rPr lang="en-US" sz="2400" b="1" dirty="0" smtClean="0">
                <a:latin typeface="Segoe Print" pitchFamily="2" charset="0"/>
                <a:ea typeface="Cambria Math" pitchFamily="18" charset="0"/>
              </a:rPr>
              <a:t> Scanner</a:t>
            </a:r>
            <a:endParaRPr lang="en-US" sz="20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76200" y="5334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4572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Tugas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Perorangan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223665"/>
            <a:ext cx="7467600" cy="1588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143000" y="1295400"/>
            <a:ext cx="762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Buatlah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program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dalam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b="1" i="1" dirty="0" err="1" smtClean="0">
                <a:latin typeface="Cambria Math" pitchFamily="18" charset="0"/>
                <a:ea typeface="Cambria Math" pitchFamily="18" charset="0"/>
              </a:rPr>
              <a:t>bahasa</a:t>
            </a:r>
            <a:r>
              <a:rPr lang="en-US" sz="2400" b="1" i="1" dirty="0" smtClean="0">
                <a:latin typeface="Cambria Math" pitchFamily="18" charset="0"/>
                <a:ea typeface="Cambria Math" pitchFamily="18" charset="0"/>
              </a:rPr>
              <a:t> C </a:t>
            </a:r>
            <a:r>
              <a:rPr lang="en-US" sz="2400" b="1" i="1" dirty="0" err="1" smtClean="0">
                <a:latin typeface="Cambria Math" pitchFamily="18" charset="0"/>
                <a:ea typeface="Cambria Math" pitchFamily="18" charset="0"/>
              </a:rPr>
              <a:t>atau</a:t>
            </a:r>
            <a:r>
              <a:rPr lang="en-US" sz="2400" b="1" i="1" dirty="0" smtClean="0">
                <a:latin typeface="Cambria Math" pitchFamily="18" charset="0"/>
                <a:ea typeface="Cambria Math" pitchFamily="18" charset="0"/>
              </a:rPr>
              <a:t> Pascal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yang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akan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men-scan token-token yang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ada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di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suatu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file source </a:t>
            </a:r>
            <a:r>
              <a:rPr lang="en-US" sz="2400" b="1" i="1" dirty="0" err="1" smtClean="0">
                <a:latin typeface="Cambria Math" pitchFamily="18" charset="0"/>
                <a:ea typeface="Cambria Math" pitchFamily="18" charset="0"/>
              </a:rPr>
              <a:t>bahasa</a:t>
            </a:r>
            <a:r>
              <a:rPr lang="en-US" sz="2400" b="1" i="1" dirty="0" smtClean="0">
                <a:latin typeface="Cambria Math" pitchFamily="18" charset="0"/>
                <a:ea typeface="Cambria Math" pitchFamily="18" charset="0"/>
              </a:rPr>
              <a:t> C </a:t>
            </a:r>
            <a:r>
              <a:rPr lang="en-US" sz="2400" b="1" i="1" dirty="0" err="1" smtClean="0">
                <a:latin typeface="Cambria Math" pitchFamily="18" charset="0"/>
                <a:ea typeface="Cambria Math" pitchFamily="18" charset="0"/>
              </a:rPr>
              <a:t>atau</a:t>
            </a:r>
            <a:r>
              <a:rPr lang="en-US" sz="2400" b="1" i="1" dirty="0" smtClean="0">
                <a:latin typeface="Cambria Math" pitchFamily="18" charset="0"/>
                <a:ea typeface="Cambria Math" pitchFamily="18" charset="0"/>
              </a:rPr>
              <a:t> Pascal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berdasarkan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model token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</a:rPr>
              <a:t>di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DFA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pada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tugas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sebelumnya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!  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</a:rPr>
              <a:t>Kumpulkan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 1 CD / </a:t>
            </a:r>
            <a:r>
              <a:rPr lang="en-US" sz="2400" i="1" dirty="0" err="1" smtClean="0">
                <a:latin typeface="Cambria Math" pitchFamily="18" charset="0"/>
                <a:ea typeface="Cambria Math" pitchFamily="18" charset="0"/>
              </a:rPr>
              <a:t>kelas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447800" y="3962400"/>
            <a:ext cx="299633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Hitung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c,b,a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	: integer;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a := 5;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b := b + 2;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a&gt;3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 := 4;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295400" y="3886200"/>
            <a:ext cx="3581400" cy="2819400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5257800" y="3957320"/>
          <a:ext cx="3429000" cy="259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33400"/>
                <a:gridCol w="17526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KATEGORI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JUMLAH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varsy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Ident1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ident2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1295400" y="3343870"/>
            <a:ext cx="2676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Input (Source code)</a:t>
            </a:r>
            <a:endParaRPr lang="en-US" sz="2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279862" y="3348335"/>
            <a:ext cx="26164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Output (Token List)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Kumpulkan</a:t>
            </a:r>
            <a:r>
              <a:rPr lang="en-US" dirty="0" smtClean="0"/>
              <a:t> paling </a:t>
            </a:r>
            <a:r>
              <a:rPr lang="en-US" dirty="0" err="1" smtClean="0"/>
              <a:t>lambat</a:t>
            </a:r>
            <a:r>
              <a:rPr lang="en-US" dirty="0" smtClean="0"/>
              <a:t> H-1 </a:t>
            </a:r>
            <a:r>
              <a:rPr lang="en-US" dirty="0" err="1" smtClean="0"/>
              <a:t>perkuliahan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via KM </a:t>
            </a:r>
            <a:r>
              <a:rPr lang="en-US" b="1" dirty="0" smtClean="0"/>
              <a:t>(1 CD / </a:t>
            </a:r>
            <a:r>
              <a:rPr lang="en-US" b="1" dirty="0" err="1" smtClean="0"/>
              <a:t>kelas</a:t>
            </a:r>
            <a:r>
              <a:rPr lang="en-US" b="1" dirty="0" smtClean="0"/>
              <a:t>)</a:t>
            </a:r>
          </a:p>
          <a:p>
            <a:r>
              <a:rPr lang="en-US" dirty="0" smtClean="0"/>
              <a:t>Format Folder : NIM – </a:t>
            </a:r>
            <a:r>
              <a:rPr lang="en-US" dirty="0" err="1" smtClean="0"/>
              <a:t>Nama</a:t>
            </a:r>
            <a:endParaRPr lang="en-US" dirty="0" smtClean="0"/>
          </a:p>
          <a:p>
            <a:pPr lvl="1"/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b="1" dirty="0" smtClean="0"/>
              <a:t>10107778 – Ken </a:t>
            </a:r>
            <a:r>
              <a:rPr lang="en-US" b="1" dirty="0" err="1" smtClean="0"/>
              <a:t>Kinanti</a:t>
            </a:r>
            <a:r>
              <a:rPr lang="en-US" b="1" dirty="0" smtClean="0"/>
              <a:t> P</a:t>
            </a:r>
            <a:endParaRPr lang="en-US" b="1" dirty="0"/>
          </a:p>
          <a:p>
            <a:r>
              <a:rPr lang="en-US" dirty="0" smtClean="0"/>
              <a:t>Isi Folder</a:t>
            </a:r>
            <a:endParaRPr lang="en-US" dirty="0"/>
          </a:p>
          <a:p>
            <a:pPr lvl="1"/>
            <a:r>
              <a:rPr lang="en-US" dirty="0" err="1" smtClean="0"/>
              <a:t>SubFolder</a:t>
            </a:r>
            <a:r>
              <a:rPr lang="en-US" dirty="0" smtClean="0"/>
              <a:t> : </a:t>
            </a:r>
            <a:r>
              <a:rPr lang="en-US" b="1" dirty="0" smtClean="0"/>
              <a:t>Program input</a:t>
            </a:r>
          </a:p>
          <a:p>
            <a:pPr lvl="2"/>
            <a:r>
              <a:rPr lang="en-US" dirty="0" smtClean="0"/>
              <a:t>Input 1</a:t>
            </a:r>
          </a:p>
          <a:p>
            <a:pPr lvl="2"/>
            <a:r>
              <a:rPr lang="en-US" dirty="0" smtClean="0"/>
              <a:t>Input 2</a:t>
            </a:r>
          </a:p>
          <a:p>
            <a:pPr lvl="2"/>
            <a:r>
              <a:rPr lang="en-US" dirty="0" smtClean="0"/>
              <a:t>Input …</a:t>
            </a:r>
          </a:p>
          <a:p>
            <a:pPr lvl="1"/>
            <a:r>
              <a:rPr lang="en-US" dirty="0" err="1" smtClean="0"/>
              <a:t>SubFolder</a:t>
            </a:r>
            <a:r>
              <a:rPr lang="en-US" dirty="0" smtClean="0"/>
              <a:t> : </a:t>
            </a:r>
            <a:r>
              <a:rPr lang="en-US" b="1" dirty="0" smtClean="0"/>
              <a:t>Scanner</a:t>
            </a:r>
          </a:p>
          <a:p>
            <a:pPr lvl="2"/>
            <a:r>
              <a:rPr lang="en-US" dirty="0" smtClean="0"/>
              <a:t>Source-code</a:t>
            </a:r>
          </a:p>
          <a:p>
            <a:pPr lvl="2"/>
            <a:r>
              <a:rPr lang="en-US" dirty="0" smtClean="0"/>
              <a:t>.exe</a:t>
            </a:r>
          </a:p>
          <a:p>
            <a:pPr lvl="1"/>
            <a:r>
              <a:rPr lang="en-US" dirty="0" err="1" smtClean="0"/>
              <a:t>SubFolder</a:t>
            </a:r>
            <a:r>
              <a:rPr lang="en-US" dirty="0" smtClean="0"/>
              <a:t> : </a:t>
            </a:r>
            <a:r>
              <a:rPr lang="en-US" b="1" dirty="0" smtClean="0"/>
              <a:t>DFA</a:t>
            </a:r>
            <a:endParaRPr lang="en-US" b="1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2915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2855</TotalTime>
  <Words>239</Words>
  <Application>Microsoft Office PowerPoint</Application>
  <PresentationFormat>On-screen Show (4:3)</PresentationFormat>
  <Paragraphs>146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Cambria Math</vt:lpstr>
      <vt:lpstr>Courier New</vt:lpstr>
      <vt:lpstr>Kozuka Gothic Pro H</vt:lpstr>
      <vt:lpstr>Segoe Print</vt:lpstr>
      <vt:lpstr>Segoe Script</vt:lpstr>
      <vt:lpstr>Wingdings</vt:lpstr>
      <vt:lpstr>Office Theme</vt:lpstr>
      <vt:lpstr>MATERI PERKULIAHAN TEKNIK KOMPILASI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ASUS</cp:lastModifiedBy>
  <cp:revision>319</cp:revision>
  <dcterms:created xsi:type="dcterms:W3CDTF">2012-02-22T14:18:32Z</dcterms:created>
  <dcterms:modified xsi:type="dcterms:W3CDTF">2017-03-16T05:45:59Z</dcterms:modified>
</cp:coreProperties>
</file>