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84" autoAdjust="0"/>
  </p:normalViewPr>
  <p:slideViewPr>
    <p:cSldViewPr>
      <p:cViewPr varScale="1">
        <p:scale>
          <a:sx n="48" d="100"/>
          <a:sy n="48" d="100"/>
        </p:scale>
        <p:origin x="-5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7DC0-57FA-409A-8274-0971DC6F181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FE545-10C8-489E-BCE0-81384789F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E545-10C8-489E-BCE0-81384789FB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D54E6-91AE-492D-800A-7BBA237CFC5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03FCC1-CC7A-4D1A-AB65-89882DC61F3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43FF0A-F637-4F8E-A354-DC96C13C596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3960B-D46F-469D-A12A-390A067921D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757C4-3B6A-4B1F-8BBE-7B97CC7AC29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CBA32-9A88-43DF-807C-FEA6495418B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755EDF-45A3-4852-A227-5CFD607F091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21C20-0081-437E-8976-9F20CCC34C1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751DBD-2FA1-45C4-A553-240D7F2E60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B4A421-FF0E-4FA4-93F9-B1972A77E1D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5FD1A9-E87E-40F1-A6E4-4721903DB4B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7C12F-1825-451F-A6D2-4382BF32FC14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B190FC-CD0C-43DE-8C95-C93F036A0A0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F36C8B-3C9F-415A-89FD-C33D70EFF1B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E2AB84-B989-4C86-A7AD-FB7B443E691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4CDF0-34F8-417E-B54A-B9499D78B9E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AC854A-EEEF-4445-B40C-917CC8A2202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FB971C-9B11-43C6-BD09-7339FFE9287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75F70-7CF5-4E54-B115-C78E161B368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8E56DE-4B7A-4512-8189-40818EB5816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AFBD02-B6C0-4486-8363-ECE5B03D570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A585A4-B8ED-4A8F-9DBB-6DBA7FB8292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087199-F7E2-4FCC-B363-697D8BB90D8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EB86A2-6455-4676-8854-2D78CEC6A0D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236340-0283-4391-85ED-55FBDB6D908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BBC403-BFA5-45BE-B054-3BD5AB3EAA5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05BB7B-CE99-4B2E-8D9B-864C9C4E3C9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A5AC14-BD67-491A-9555-CBA5D74CD17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4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Mediasi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Sebagai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Salah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Satu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en-US" dirty="0" smtClean="0">
                <a:solidFill>
                  <a:schemeClr val="hlink"/>
                </a:solidFill>
                <a:latin typeface="Arial" charset="0"/>
              </a:rPr>
            </a:b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Alternatif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Penyelesaian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Sengketa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di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Luar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Pengadilan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MENGAPA MEDIATION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Mahkamah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berpendapat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ditempuh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beracara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sidang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digelar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Adapun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Mahkamah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menumpuknya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bersengketa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memuaskan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sengketa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institusionalisasi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ststem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memaksimalkan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sengketa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memutus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ajudikatif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chemeClr val="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A78B5-4726-45C0-9D1B-BC0DE184206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MEDIASI DI PENGADILAN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hlink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Mahkamah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2003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Pengadilan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sengketa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perundingan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dibantu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mediator”.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perundingan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bersikap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netral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non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impartial)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pihak-pihak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bersengketa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kehadirannya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pihak-pihak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bersengketa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chemeClr val="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312754-D6DF-4320-BB9E-349F217ACBA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MEDIASI DI PENGADILAN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hlink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“mediator”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penengah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tugasnya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pihak-pihak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bersengketa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kewenangan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bertindak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fasilitator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sengketa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kesepakatan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bersengketa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chemeClr val="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4E67C9-19DE-4162-BF1F-0FE09F977EE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UNSUR-UNSUR MEDIASI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Sebuah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proses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penyelesaian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berdasarkan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perundingan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/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Adanya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ketiga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bersifat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netral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disebut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sebagai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mediator (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penengah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)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terlibat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diterima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oleh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dalam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perundingan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itu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/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Mediator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tersebut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bertugas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membantu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untuk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mencari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penyelesaian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atas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masalah-masalah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/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Mediator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tidak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mempunyai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kewenangan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membuat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keputusan-keputusan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selama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proses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perundingan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berlangsung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/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Mempunyai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tujuan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untuk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mencapai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atau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menghasilkan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kesepakatan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dapat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diterima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pihak-pihak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guna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mengakhiri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/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marL="609600" indent="-609600" eaLnBrk="1" hangingPunct="1"/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A31B5-0966-473E-AB5A-A00BF69640F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SKEMA MEDIATION</a:t>
            </a:r>
          </a:p>
        </p:txBody>
      </p:sp>
      <p:sp>
        <p:nvSpPr>
          <p:cNvPr id="1639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E22534-3612-418B-BC7B-74A68DD61F8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Oval 4"/>
          <p:cNvSpPr>
            <a:spLocks noChangeArrowheads="1"/>
          </p:cNvSpPr>
          <p:nvPr/>
        </p:nvSpPr>
        <p:spPr bwMode="auto">
          <a:xfrm>
            <a:off x="381000" y="1295400"/>
            <a:ext cx="2209800" cy="27432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PIHAK A</a:t>
            </a: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6019800" y="1371600"/>
            <a:ext cx="2209800" cy="27432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PIHAK B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3124200" y="3733800"/>
            <a:ext cx="2209800" cy="2743200"/>
          </a:xfrm>
          <a:prstGeom prst="ellipse">
            <a:avLst/>
          </a:prstGeom>
          <a:solidFill>
            <a:srgbClr val="FF0066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MEDIATOR</a:t>
            </a:r>
          </a:p>
        </p:txBody>
      </p:sp>
      <p:sp>
        <p:nvSpPr>
          <p:cNvPr id="16390" name="AutoShape 13"/>
          <p:cNvSpPr>
            <a:spLocks noChangeArrowheads="1"/>
          </p:cNvSpPr>
          <p:nvPr/>
        </p:nvSpPr>
        <p:spPr bwMode="auto">
          <a:xfrm>
            <a:off x="2819400" y="2362200"/>
            <a:ext cx="2743200" cy="6858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hlink"/>
                </a:solidFill>
                <a:effectLst/>
                <a:latin typeface="Arial" charset="0"/>
              </a:rPr>
              <a:t>KEUNTUNGAN MEDIASI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Para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bersengketa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dapat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tetap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berhubungan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baik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. Hal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ini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sangat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baik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bagi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hubungan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bisnis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karena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pada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dasarnya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bertumpu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pada</a:t>
            </a:r>
            <a:r>
              <a:rPr lang="en-US" sz="2400" dirty="0" smtClean="0">
                <a:effectLst/>
                <a:latin typeface="Arial" charset="0"/>
              </a:rPr>
              <a:t> </a:t>
            </a:r>
            <a:r>
              <a:rPr lang="en-US" sz="2400" b="1" i="1" dirty="0" smtClean="0">
                <a:solidFill>
                  <a:schemeClr val="hlink"/>
                </a:solidFill>
                <a:effectLst/>
                <a:latin typeface="Arial" charset="0"/>
              </a:rPr>
              <a:t>good relationship</a:t>
            </a:r>
            <a:r>
              <a:rPr lang="en-US" sz="2400" dirty="0" smtClean="0"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dan</a:t>
            </a:r>
            <a:r>
              <a:rPr lang="en-US" sz="2400" dirty="0" smtClean="0">
                <a:effectLst/>
                <a:latin typeface="Arial" charset="0"/>
              </a:rPr>
              <a:t> </a:t>
            </a:r>
            <a:r>
              <a:rPr lang="en-US" sz="2400" b="1" i="1" dirty="0" smtClean="0">
                <a:solidFill>
                  <a:schemeClr val="hlink"/>
                </a:solidFill>
                <a:effectLst/>
                <a:latin typeface="Arial" charset="0"/>
              </a:rPr>
              <a:t>mutual trust </a:t>
            </a: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Lebih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murah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cepat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Bersifat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rahasia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(</a:t>
            </a:r>
            <a:r>
              <a:rPr lang="en-US" sz="2400" i="1" dirty="0" smtClean="0">
                <a:solidFill>
                  <a:schemeClr val="folHlink"/>
                </a:solidFill>
                <a:effectLst/>
                <a:latin typeface="Arial" charset="0"/>
              </a:rPr>
              <a:t>confidential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),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timbul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tidak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sampai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diketahui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oleh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luar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,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penting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untuk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menjaga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reputasi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pengusaha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karena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umumnya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tabu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untuk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terlibat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Hasil-hasil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memuaskan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semua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Kesepakatan-kesepakatan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lebih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komrehensif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  <a:p>
            <a:pPr eaLnBrk="1" hangingPunct="1"/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Kesepakatan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dihasilkan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dapat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</a:rPr>
              <a:t>dilaksanakan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599DD-7BC0-427C-A18E-6EF304A8F93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Mediator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katalisator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kondusif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pendidik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kehendak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aspirasi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penerjemah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usulan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lain).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penyandang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jelek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dijelaskan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sasarannya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perundingan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kambing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hitam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dipersalahkan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733BF-A5DA-4FA7-85C7-C49CA16E8A5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PROSES MEDIASI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forum.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gabungan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pembukaan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mediator,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mendidik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pokok-pokok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main;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(hearing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klarifikasi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cara-cara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92DB3-9C5E-464A-9795-4ED3B85F2DA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PROSES MEDIASI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membagi-bagi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rapat-rapat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 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kepentingannya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 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Mendidik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tawar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menawar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fol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6AC61E-BBBB-425F-A63E-5213467CE426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PROSES MEDIASI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agenda.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Menfasilitasi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klarifikasi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isu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alternatif dan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mengajukan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memprioritaskan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kepentingannya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CAB75-C0E4-4385-AF45-59B7C941825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762000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hlink"/>
                </a:solidFill>
                <a:latin typeface="Arial" charset="0"/>
              </a:rPr>
              <a:t>DASAR HUKUM ADR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err="1" smtClean="0">
                <a:solidFill>
                  <a:schemeClr val="folHlink"/>
                </a:solidFill>
                <a:latin typeface="Arial" charset="0"/>
              </a:rPr>
              <a:t>Dasar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</a:rPr>
              <a:t>Filosofi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Pancasila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(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asas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penyelesaian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sengketa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melalui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musyawarah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untuk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mencapai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mufakat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Reglement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op de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Burgelijke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Rechtvordering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(RV) 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pengaturan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mengenai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Arbitrase</a:t>
            </a: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Konvensi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Washington (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dgn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UU No. 5/68)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Konvensi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New York (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dgn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Kepres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No. 34/81)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UU No. 14/70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ttg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Kekuasaan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Kehakiman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telah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diakomodir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hal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sbb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: “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Penyelesaian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perkara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luar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pengadilan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,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atas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dasar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perdamaian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atau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melalui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wasit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(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arbitrase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) {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penjelasan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ps. 3 UU No. 14/70}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200" dirty="0" smtClean="0">
              <a:solidFill>
                <a:schemeClr val="folHlink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Tahun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1977 </a:t>
            </a:r>
            <a:r>
              <a:rPr lang="en-US" sz="22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didirikan</a:t>
            </a:r>
            <a:r>
              <a:rPr lang="en-US" sz="22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BADAN ARBITRASE NASIONAL (BANI)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55734-64BF-46DA-AD35-674A0506C9D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PROSES MEDIASI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Rapat-rapat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Melokalisasikan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memperkecil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perbedaan-perbedaan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Mengkonfirmasi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klarifikasi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0BD79-BA9C-4D5A-82F3-A7BDE135FDC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PROSES MEDIASI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memperbandingkan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proposal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Mengusahakan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formula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pemecahan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win-win solution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pihakpun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kehilangan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pilihannya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mengingat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kontraknya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chemeClr val="folHlink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5617B-85BE-42A1-BE7F-B594FA9EC1D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Ketrampilan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dan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Teknik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Mediator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Ketrampilan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pengorganisasian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perundingan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Merencanakan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menjadwalkan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pertemuan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Tepat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waktu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Menyambut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kedatangan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perundingan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Dll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Ketrampilan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perundingan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Mengarahkan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pertemuan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Mengingatkan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penyelesaian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perundingan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bukan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mediator.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Menentukan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siapa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memulai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pembicaraan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Kapan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kaukus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diasakan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skorsing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41C058-F7A1-4A15-9CA2-CF4910A14A8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Ketrampilan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dan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  <a:latin typeface="Arial" charset="0"/>
              </a:rPr>
              <a:t>Teknik</a:t>
            </a: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 Mediator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Ketrampilan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menfasilitasi</a:t>
            </a:r>
            <a:endParaRPr lang="en-US" sz="2400" dirty="0" smtClean="0">
              <a:solidFill>
                <a:schemeClr val="folHlink"/>
              </a:solidFill>
              <a:effectLst/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Mengubah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posisi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menjadi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isu-isu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diperlukan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Mengatasi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emosi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Menghadapi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kemungkinan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jalan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buntu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(deadlock).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Melintasi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halangan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terakhir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(the last gap).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Ketrampilan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komunikasi</a:t>
            </a:r>
            <a:r>
              <a:rPr lang="en-US" sz="24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Komunikasi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verbal.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Mendengar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secara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efektif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Membingkai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ulang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Komunikasi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non verbal.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Kemampuan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bertanya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Mengulang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pertanyaan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Menyimpulkan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Membuat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catatan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Empati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Humor.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58A38-C3CD-4C5A-8248-62E77D17CB1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KAUKUS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Definisi</a:t>
            </a:r>
            <a:endParaRPr lang="en-US" sz="2000" dirty="0" smtClean="0">
              <a:solidFill>
                <a:schemeClr val="folHlink"/>
              </a:solidFill>
              <a:effectLst/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folHlink"/>
              </a:solidFill>
              <a:effectLst/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	Caucus (USA: Separate meetings)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Australia : Private 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Merupakan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proses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paling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penting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merupakan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ciri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khas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mediasi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Bisa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dilakukan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salah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satu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pengacaranya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hanya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salah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satu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9D4D9B-BBB8-4C1E-8E0F-CD4F06311FA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FUNGSI KAUKUS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mengungkapkan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ungkapkan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didepan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rundingnya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prioritas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empati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individual.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membahayakan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realistis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opsi-opsi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diusulkan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8BCB9-1C46-4F65-9DC3-EFFE6EB11E9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FUNGSI KAUKUS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mengarahkan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perundingan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konstruktif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alternatif-alternatif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mediator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E3825-2C8A-4620-BDA7-8AAF4B3CA0D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WAKTU KAUKUS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menumpahkan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merancang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negosiasi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tengah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komitmen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prematur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kebuntuan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merancang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proposal,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menformulasikan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kesepakatan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1E1D8-4439-40B0-AF22-4E831CAAD4A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hlink"/>
                </a:solidFill>
                <a:latin typeface="Arial" charset="0"/>
              </a:rPr>
              <a:t>DASAR HUKUM ADR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Dasar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Hukum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NEGOSIASI, MEDIASI, KONSILIASI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belum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ada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pengaturan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secara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tegas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hanya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berpedoman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pada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ETIKA BISNIS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UU No. 30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</a:rPr>
              <a:t>Tahun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 1999 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tentang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Arbitrase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Alternatif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Penyelesaian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Sengketa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(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isinya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lebih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cocok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disebut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UU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ttg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Arbitrase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mekanisme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proses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penyelesaian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sengketa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melalui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arbitrase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sedangkan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lembaga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ADR lain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tidak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dibahas</a:t>
            </a:r>
            <a:endParaRPr lang="en-U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2E593-5360-4BFF-9F52-84A106220F2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smtClean="0">
                <a:solidFill>
                  <a:schemeClr val="hlink"/>
                </a:solidFill>
                <a:latin typeface="Arial" charset="0"/>
              </a:rPr>
              <a:t>DASAR- DASAR </a:t>
            </a:r>
            <a:br>
              <a:rPr lang="fr-FR" sz="3200" dirty="0" smtClean="0">
                <a:solidFill>
                  <a:schemeClr val="hlink"/>
                </a:solidFill>
                <a:latin typeface="Arial" charset="0"/>
              </a:rPr>
            </a:br>
            <a:r>
              <a:rPr lang="fr-FR" sz="3200" dirty="0" smtClean="0">
                <a:solidFill>
                  <a:schemeClr val="hlink"/>
                </a:solidFill>
                <a:latin typeface="Arial" charset="0"/>
              </a:rPr>
              <a:t>TEKNIK PENYELESAIAN SENGKETA</a:t>
            </a:r>
            <a:endParaRPr lang="en-US" sz="32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Penyelesaian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sengketa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dapat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dilakukan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melalui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fr-FR" dirty="0" err="1" smtClean="0">
                <a:solidFill>
                  <a:schemeClr val="folHlink"/>
                </a:solidFill>
                <a:latin typeface="Arial" charset="0"/>
              </a:rPr>
              <a:t>jalur</a:t>
            </a:r>
            <a:r>
              <a:rPr lang="fr-FR" dirty="0" smtClean="0">
                <a:solidFill>
                  <a:schemeClr val="folHlink"/>
                </a:solidFill>
                <a:latin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15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561E3-BEAE-41C2-AF63-FD4FC567A78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066800" y="2819400"/>
            <a:ext cx="6324600" cy="1219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rgbClr val="FFCCFF"/>
                </a:solidFill>
              </a:rPr>
              <a:t>Litigasi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143000" y="4572000"/>
            <a:ext cx="6324600" cy="1219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b="1">
                <a:solidFill>
                  <a:srgbClr val="FFCCFF"/>
                </a:solidFill>
              </a:rPr>
              <a:t>Non Litigasi</a:t>
            </a:r>
          </a:p>
          <a:p>
            <a:pPr algn="ctr"/>
            <a:r>
              <a:rPr lang="en-US" sz="2400">
                <a:solidFill>
                  <a:srgbClr val="FFCCFF"/>
                </a:solidFill>
              </a:rPr>
              <a:t>(Alternative Dispute Resolution)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2133600" y="1676400"/>
            <a:ext cx="4876800" cy="4495800"/>
          </a:xfrm>
          <a:prstGeom prst="ellipse">
            <a:avLst/>
          </a:prstGeom>
          <a:solidFill>
            <a:srgbClr val="9900CC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 b="1">
                <a:solidFill>
                  <a:srgbClr val="FFCCFF"/>
                </a:solidFill>
              </a:rPr>
              <a:t>Litigasi</a:t>
            </a:r>
          </a:p>
          <a:p>
            <a:pPr algn="ctr"/>
            <a:endParaRPr lang="en-US" sz="2800" b="1">
              <a:solidFill>
                <a:srgbClr val="FFCCFF"/>
              </a:solidFill>
            </a:endParaRP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proses 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penyelesaian sengketa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melalui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Jalur Pengadilan</a:t>
            </a:r>
          </a:p>
        </p:txBody>
      </p:sp>
      <p:sp>
        <p:nvSpPr>
          <p:cNvPr id="7171" name="Oval 5"/>
          <p:cNvSpPr>
            <a:spLocks noChangeArrowheads="1"/>
          </p:cNvSpPr>
          <p:nvPr/>
        </p:nvSpPr>
        <p:spPr bwMode="auto">
          <a:xfrm>
            <a:off x="1828800" y="2514600"/>
            <a:ext cx="1295400" cy="762000"/>
          </a:xfrm>
          <a:prstGeom prst="ellipse">
            <a:avLst/>
          </a:prstGeom>
          <a:solidFill>
            <a:srgbClr val="996633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Mahal</a:t>
            </a:r>
          </a:p>
        </p:txBody>
      </p:sp>
      <p:sp>
        <p:nvSpPr>
          <p:cNvPr id="7172" name="Oval 6"/>
          <p:cNvSpPr>
            <a:spLocks noChangeArrowheads="1"/>
          </p:cNvSpPr>
          <p:nvPr/>
        </p:nvSpPr>
        <p:spPr bwMode="auto">
          <a:xfrm>
            <a:off x="6019800" y="2590800"/>
            <a:ext cx="1447800" cy="762000"/>
          </a:xfrm>
          <a:prstGeom prst="ellipse">
            <a:avLst/>
          </a:prstGeom>
          <a:solidFill>
            <a:srgbClr val="FF0066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Pertikaian</a:t>
            </a:r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3505200" y="1447800"/>
            <a:ext cx="1600200" cy="6858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Waktu lama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1447800" y="4800600"/>
            <a:ext cx="1524000" cy="9144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Kurang Jujur</a:t>
            </a:r>
          </a:p>
        </p:txBody>
      </p:sp>
      <p:sp>
        <p:nvSpPr>
          <p:cNvPr id="7175" name="Oval 9"/>
          <p:cNvSpPr>
            <a:spLocks noChangeArrowheads="1"/>
          </p:cNvSpPr>
          <p:nvPr/>
        </p:nvSpPr>
        <p:spPr bwMode="auto">
          <a:xfrm>
            <a:off x="6019800" y="4953000"/>
            <a:ext cx="1600200" cy="762000"/>
          </a:xfrm>
          <a:prstGeom prst="ellipse">
            <a:avLst/>
          </a:prstGeom>
          <a:solidFill>
            <a:srgbClr val="336600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66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Kurang Netral</a:t>
            </a:r>
          </a:p>
        </p:txBody>
      </p:sp>
      <p:sp>
        <p:nvSpPr>
          <p:cNvPr id="7177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717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056920-3F9F-4FBE-ACF5-322811FC5D3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2438400" y="914400"/>
            <a:ext cx="4876800" cy="4495800"/>
          </a:xfrm>
          <a:prstGeom prst="ellipse">
            <a:avLst/>
          </a:prstGeom>
          <a:solidFill>
            <a:srgbClr val="9900CC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 b="1">
                <a:solidFill>
                  <a:srgbClr val="FF66FF"/>
                </a:solidFill>
              </a:rPr>
              <a:t>ADR</a:t>
            </a:r>
          </a:p>
          <a:p>
            <a:pPr algn="ctr"/>
            <a:endParaRPr lang="en-US" sz="2800" b="1">
              <a:solidFill>
                <a:srgbClr val="FF66FF"/>
              </a:solidFill>
            </a:endParaRP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proses 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penyelesaian sengketa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di luar</a:t>
            </a:r>
          </a:p>
          <a:p>
            <a:pPr algn="ctr"/>
            <a:r>
              <a:rPr lang="en-US" sz="2800" b="1">
                <a:solidFill>
                  <a:srgbClr val="FF66FF"/>
                </a:solidFill>
              </a:rPr>
              <a:t>Jalur Pengadilan</a:t>
            </a:r>
          </a:p>
        </p:txBody>
      </p:sp>
      <p:sp>
        <p:nvSpPr>
          <p:cNvPr id="8195" name="Oval 6"/>
          <p:cNvSpPr>
            <a:spLocks noChangeArrowheads="1"/>
          </p:cNvSpPr>
          <p:nvPr/>
        </p:nvSpPr>
        <p:spPr bwMode="auto">
          <a:xfrm>
            <a:off x="1143000" y="3276600"/>
            <a:ext cx="1600200" cy="838200"/>
          </a:xfrm>
          <a:prstGeom prst="ellipse">
            <a:avLst/>
          </a:prstGeom>
          <a:solidFill>
            <a:srgbClr val="FF0066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Non Judicial</a:t>
            </a:r>
          </a:p>
          <a:p>
            <a:pPr algn="ctr"/>
            <a:r>
              <a:rPr lang="en-US"/>
              <a:t>(luwes)</a:t>
            </a:r>
          </a:p>
        </p:txBody>
      </p:sp>
      <p:sp>
        <p:nvSpPr>
          <p:cNvPr id="8196" name="Oval 7"/>
          <p:cNvSpPr>
            <a:spLocks noChangeArrowheads="1"/>
          </p:cNvSpPr>
          <p:nvPr/>
        </p:nvSpPr>
        <p:spPr bwMode="auto">
          <a:xfrm>
            <a:off x="6172200" y="1981200"/>
            <a:ext cx="1600200" cy="8382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Sukarela</a:t>
            </a:r>
          </a:p>
        </p:txBody>
      </p:sp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1752600" y="1828800"/>
            <a:ext cx="1600200" cy="685800"/>
          </a:xfrm>
          <a:prstGeom prst="ellipse">
            <a:avLst/>
          </a:prstGeom>
          <a:solidFill>
            <a:srgbClr val="996633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Cepat</a:t>
            </a:r>
          </a:p>
        </p:txBody>
      </p:sp>
      <p:sp>
        <p:nvSpPr>
          <p:cNvPr id="8198" name="Oval 9"/>
          <p:cNvSpPr>
            <a:spLocks noChangeArrowheads="1"/>
          </p:cNvSpPr>
          <p:nvPr/>
        </p:nvSpPr>
        <p:spPr bwMode="auto">
          <a:xfrm>
            <a:off x="3581400" y="685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Murah</a:t>
            </a:r>
          </a:p>
        </p:txBody>
      </p:sp>
      <p:sp>
        <p:nvSpPr>
          <p:cNvPr id="8199" name="Oval 10"/>
          <p:cNvSpPr>
            <a:spLocks noChangeArrowheads="1"/>
          </p:cNvSpPr>
          <p:nvPr/>
        </p:nvSpPr>
        <p:spPr bwMode="auto">
          <a:xfrm>
            <a:off x="6858000" y="3276600"/>
            <a:ext cx="1752600" cy="914400"/>
          </a:xfrm>
          <a:prstGeom prst="ellipse">
            <a:avLst/>
          </a:prstGeom>
          <a:solidFill>
            <a:srgbClr val="FF0066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Sesuai </a:t>
            </a:r>
          </a:p>
          <a:p>
            <a:pPr algn="ctr"/>
            <a:r>
              <a:rPr lang="en-US"/>
              <a:t>Kebutuhan</a:t>
            </a:r>
          </a:p>
        </p:txBody>
      </p:sp>
      <p:sp>
        <p:nvSpPr>
          <p:cNvPr id="8200" name="Oval 11"/>
          <p:cNvSpPr>
            <a:spLocks noChangeArrowheads="1"/>
          </p:cNvSpPr>
          <p:nvPr/>
        </p:nvSpPr>
        <p:spPr bwMode="auto">
          <a:xfrm>
            <a:off x="2438400" y="4800600"/>
            <a:ext cx="1600200" cy="6858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Netral</a:t>
            </a:r>
          </a:p>
        </p:txBody>
      </p:sp>
      <p:sp>
        <p:nvSpPr>
          <p:cNvPr id="8201" name="Oval 12"/>
          <p:cNvSpPr>
            <a:spLocks noChangeArrowheads="1"/>
          </p:cNvSpPr>
          <p:nvPr/>
        </p:nvSpPr>
        <p:spPr bwMode="auto">
          <a:xfrm>
            <a:off x="5562600" y="4648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Rahasia</a:t>
            </a:r>
          </a:p>
        </p:txBody>
      </p:sp>
      <p:sp>
        <p:nvSpPr>
          <p:cNvPr id="8202" name="Oval 13"/>
          <p:cNvSpPr>
            <a:spLocks noChangeArrowheads="1"/>
          </p:cNvSpPr>
          <p:nvPr/>
        </p:nvSpPr>
        <p:spPr bwMode="auto">
          <a:xfrm>
            <a:off x="5257800" y="838200"/>
            <a:ext cx="1447800" cy="685800"/>
          </a:xfrm>
          <a:prstGeom prst="ellipse">
            <a:avLst/>
          </a:prstGeom>
          <a:solidFill>
            <a:srgbClr val="996633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Hub. baik</a:t>
            </a:r>
          </a:p>
        </p:txBody>
      </p:sp>
      <p:sp>
        <p:nvSpPr>
          <p:cNvPr id="8204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820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4C2F1-4EAF-4D8C-902D-05C67F8A8F5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LATAR BELAKANG ADR</a:t>
            </a:r>
          </a:p>
        </p:txBody>
      </p:sp>
      <p:sp>
        <p:nvSpPr>
          <p:cNvPr id="922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875CE-457C-4C48-B4D2-DA2B01ECA3E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1524000" y="1295400"/>
            <a:ext cx="6477000" cy="8382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Tuntutan Dunia Bisnis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1524000" y="2667000"/>
            <a:ext cx="6477000" cy="8382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Kritik Bagi Lembaga Peradilan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1600200" y="3886200"/>
            <a:ext cx="6477000" cy="8382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Peradilan Tidak Responsif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1600200" y="5181600"/>
            <a:ext cx="6477000" cy="9144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/>
              <a:t>Kemampuan Hakim yang Generalis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hlink"/>
                </a:solidFill>
                <a:effectLst/>
                <a:latin typeface="Arial" charset="0"/>
              </a:rPr>
              <a:t>BENTUK-BENTUK ADR</a:t>
            </a:r>
          </a:p>
        </p:txBody>
      </p:sp>
      <p:sp>
        <p:nvSpPr>
          <p:cNvPr id="1024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7FD91D-3185-46AA-AE85-45C1CFA2534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AutoShape 7"/>
          <p:cNvSpPr>
            <a:spLocks noChangeArrowheads="1"/>
          </p:cNvSpPr>
          <p:nvPr/>
        </p:nvSpPr>
        <p:spPr bwMode="auto">
          <a:xfrm>
            <a:off x="1752600" y="1371600"/>
            <a:ext cx="5562600" cy="838200"/>
          </a:xfrm>
          <a:prstGeom prst="plus">
            <a:avLst>
              <a:gd name="adj" fmla="val 25000"/>
            </a:avLst>
          </a:prstGeom>
          <a:solidFill>
            <a:srgbClr val="FF00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/>
              <a:t>Negosiasi</a:t>
            </a: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>
            <a:off x="1905000" y="2514600"/>
            <a:ext cx="5410200" cy="8382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/>
              <a:t>Mediasi</a:t>
            </a:r>
          </a:p>
        </p:txBody>
      </p:sp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1905000" y="3657600"/>
            <a:ext cx="5410200" cy="838200"/>
          </a:xfrm>
          <a:prstGeom prst="plus">
            <a:avLst>
              <a:gd name="adj" fmla="val 25000"/>
            </a:avLst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/>
              <a:t>Konsoliasi</a:t>
            </a:r>
          </a:p>
        </p:txBody>
      </p:sp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2057400" y="5029200"/>
            <a:ext cx="5257800" cy="838200"/>
          </a:xfrm>
          <a:prstGeom prst="plus">
            <a:avLst>
              <a:gd name="adj" fmla="val 25000"/>
            </a:avLst>
          </a:prstGeom>
          <a:solidFill>
            <a:srgbClr val="9966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/>
              <a:t>Arbitrase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hlink"/>
                </a:solidFill>
                <a:effectLst/>
                <a:latin typeface="Arial" charset="0"/>
              </a:rPr>
              <a:t>MEDIATION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  <a:effectLst/>
                <a:latin typeface="Arial" charset="0"/>
              </a:rPr>
              <a:t>DEFINISI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hlink"/>
              </a:solidFill>
              <a:effectLst/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Upaya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penyelesaian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secara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damai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dimana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ada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keterlibatan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ketiga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netral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(mediator) ,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secara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aktif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membantu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pihak-pihak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bersengketa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untuk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mencapai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suatu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kesepakatan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yang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dapat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diterima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oleh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semua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  <a:effectLst/>
                <a:latin typeface="Arial" charset="0"/>
              </a:rPr>
              <a:t>pihak</a:t>
            </a:r>
            <a:r>
              <a:rPr lang="en-US" sz="2000" dirty="0" smtClean="0">
                <a:solidFill>
                  <a:schemeClr val="folHlink"/>
                </a:solidFill>
                <a:effectLst/>
                <a:latin typeface="Arial" charset="0"/>
              </a:rPr>
              <a:t> </a:t>
            </a:r>
            <a:r>
              <a:rPr lang="en-US" sz="2000" b="1" dirty="0" smtClean="0">
                <a:solidFill>
                  <a:schemeClr val="hlink"/>
                </a:solidFill>
                <a:effectLst/>
                <a:latin typeface="Arial" charset="0"/>
              </a:rPr>
              <a:t>(MEDIASI).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hlink"/>
                </a:solidFill>
                <a:effectLst/>
                <a:latin typeface="Arial" charset="0"/>
              </a:rPr>
              <a:t>Kovach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effectLst/>
                <a:latin typeface="Arial" charset="0"/>
              </a:rPr>
              <a:t>Facilitated negotiation. It is a process by which a neutral third party, the mediator, assist disputing parties in reaching a mutually satisfactory resolution.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hlink"/>
                </a:solidFill>
                <a:effectLst/>
                <a:latin typeface="Arial" charset="0"/>
              </a:rPr>
              <a:t>Nolan Haley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effectLst/>
                <a:latin typeface="Arial" charset="0"/>
              </a:rPr>
              <a:t>A short term, structured, task, oriented, participatory intervention process. Disputing parties work with a neutral third party, the mediator, to reach a mutually acceptable agreement</a:t>
            </a:r>
          </a:p>
          <a:p>
            <a:pPr lvl="2" eaLnBrk="1" hangingPunct="1">
              <a:lnSpc>
                <a:spcPct val="90000"/>
              </a:lnSpc>
            </a:pPr>
            <a:endParaRPr lang="en-US" sz="1600" b="1" dirty="0" smtClean="0">
              <a:solidFill>
                <a:schemeClr val="hlink"/>
              </a:solidFill>
              <a:effectLst/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sz="1600" b="1" dirty="0" smtClean="0">
              <a:solidFill>
                <a:schemeClr val="hlink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Hukum Bisnis (Mediasi)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EF256-E887-402F-8D18-477E96DD0AF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1558</Words>
  <Application>Microsoft Office PowerPoint</Application>
  <PresentationFormat>On-screen Show (4:3)</PresentationFormat>
  <Paragraphs>285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 Mediasi  Sebagai Salah Satu  Alternatif Penyelesaian Sengketa di Luar Pengadilan</vt:lpstr>
      <vt:lpstr>DASAR HUKUM ADR</vt:lpstr>
      <vt:lpstr>DASAR HUKUM ADR</vt:lpstr>
      <vt:lpstr>DASAR- DASAR  TEKNIK PENYELESAIAN SENGKETA</vt:lpstr>
      <vt:lpstr>Slide 5</vt:lpstr>
      <vt:lpstr>Slide 6</vt:lpstr>
      <vt:lpstr>LATAR BELAKANG ADR</vt:lpstr>
      <vt:lpstr>BENTUK-BENTUK ADR</vt:lpstr>
      <vt:lpstr>MEDIATION</vt:lpstr>
      <vt:lpstr>MENGAPA MEDIATION</vt:lpstr>
      <vt:lpstr>MEDIASI DI PENGADILAN</vt:lpstr>
      <vt:lpstr>MEDIASI DI PENGADILAN</vt:lpstr>
      <vt:lpstr>UNSUR-UNSUR MEDIASI</vt:lpstr>
      <vt:lpstr>SKEMA MEDIATION</vt:lpstr>
      <vt:lpstr>KEUNTUNGAN MEDIASI</vt:lpstr>
      <vt:lpstr>Fungsi Mediator</vt:lpstr>
      <vt:lpstr>PROSES MEDIASI</vt:lpstr>
      <vt:lpstr>PROSES MEDIASI</vt:lpstr>
      <vt:lpstr>PROSES MEDIASI</vt:lpstr>
      <vt:lpstr>PROSES MEDIASI</vt:lpstr>
      <vt:lpstr>PROSES MEDIASI</vt:lpstr>
      <vt:lpstr>Ketrampilan dan Teknik Mediator</vt:lpstr>
      <vt:lpstr>Ketrampilan dan Teknik Mediator</vt:lpstr>
      <vt:lpstr>KAUKUS</vt:lpstr>
      <vt:lpstr>FUNGSI KAUKUS</vt:lpstr>
      <vt:lpstr>FUNGSI KAUKUS</vt:lpstr>
      <vt:lpstr>WAKTU KAUKUS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Mediasi  Sebagai Salah Satu  Alternatif Penyelesaian Sengketa di Luar Pengadilan</dc:title>
  <dc:creator>Valued Acer Customer</dc:creator>
  <cp:lastModifiedBy>Valued Acer Customer</cp:lastModifiedBy>
  <cp:revision>1</cp:revision>
  <dcterms:created xsi:type="dcterms:W3CDTF">2009-10-20T15:36:00Z</dcterms:created>
  <dcterms:modified xsi:type="dcterms:W3CDTF">2009-10-20T15:39:14Z</dcterms:modified>
</cp:coreProperties>
</file>