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8" r:id="rId3"/>
    <p:sldId id="257" r:id="rId4"/>
    <p:sldId id="261" r:id="rId5"/>
    <p:sldId id="260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3" r:id="rId15"/>
    <p:sldId id="274" r:id="rId16"/>
    <p:sldId id="275" r:id="rId17"/>
    <p:sldId id="271" r:id="rId18"/>
    <p:sldId id="272" r:id="rId19"/>
    <p:sldId id="270" r:id="rId20"/>
    <p:sldId id="279" r:id="rId21"/>
    <p:sldId id="276" r:id="rId22"/>
    <p:sldId id="278" r:id="rId23"/>
    <p:sldId id="277" r:id="rId24"/>
    <p:sldId id="269" r:id="rId25"/>
  </p:sldIdLst>
  <p:sldSz cx="32404050" cy="18002250"/>
  <p:notesSz cx="6858000" cy="9144000"/>
  <p:defaultTextStyle>
    <a:defPPr>
      <a:defRPr lang="id-ID"/>
    </a:defPPr>
    <a:lvl1pPr marL="0" algn="l" defTabSz="103903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9516" algn="l" defTabSz="103903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39033" algn="l" defTabSz="103903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58549" algn="l" defTabSz="103903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78065" algn="l" defTabSz="103903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97582" algn="l" defTabSz="103903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117098" algn="l" defTabSz="103903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36615" algn="l" defTabSz="103903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56131" algn="l" defTabSz="103903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24" d="100"/>
          <a:sy n="24" d="100"/>
        </p:scale>
        <p:origin x="-858" y="-138"/>
      </p:cViewPr>
      <p:guideLst>
        <p:guide orient="horz" pos="5670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253DBF-C8BB-498C-80D5-A51A2B422734}" type="datetimeFigureOut">
              <a:rPr lang="id-ID" smtClean="0"/>
              <a:t>22/03/2017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685800"/>
            <a:ext cx="61722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137C92-609B-491A-8B2A-4D662DB9B50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95959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3903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19516" algn="l" defTabSz="103903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39033" algn="l" defTabSz="103903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58549" algn="l" defTabSz="103903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78065" algn="l" defTabSz="103903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597582" algn="l" defTabSz="103903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17098" algn="l" defTabSz="103903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36615" algn="l" defTabSz="103903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56131" algn="l" defTabSz="103903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S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137C92-609B-491A-8B2A-4D662DB9B505}" type="slidenum">
              <a:rPr lang="id-ID" smtClean="0"/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38669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0306" y="5592374"/>
            <a:ext cx="27543445" cy="38588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60611" y="10201274"/>
            <a:ext cx="22682835" cy="460057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95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390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58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780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975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17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366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56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1C287-627D-4136-9AED-B3558F931FC8}" type="datetime2">
              <a:rPr lang="id-ID" smtClean="0"/>
              <a:t>Rabu, 22 Maret 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Rani Susanto, M.Kom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175D4-5827-45C9-BB9B-BE62BF49FF9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3271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84855-C2C5-4D00-B7B0-E9A517B0229D}" type="datetime2">
              <a:rPr lang="id-ID" smtClean="0"/>
              <a:t>Rabu, 22 Maret 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Rani Susanto, M.Kom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175D4-5827-45C9-BB9B-BE62BF49FF9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01441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6254535" y="720932"/>
            <a:ext cx="14351168" cy="1536025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89778" y="720932"/>
            <a:ext cx="42524687" cy="1536025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AF7AF-A04D-4DF4-A1A1-41AB9A581282}" type="datetime2">
              <a:rPr lang="id-ID" smtClean="0"/>
              <a:t>Rabu, 22 Maret 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Rani Susanto, M.Kom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175D4-5827-45C9-BB9B-BE62BF49FF9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8348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B6010-5227-48E6-808F-10AAB0DB7AC3}" type="datetime2">
              <a:rPr lang="id-ID" smtClean="0"/>
              <a:t>Rabu, 22 Maret 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Rani Susanto, M.Kom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175D4-5827-45C9-BB9B-BE62BF49FF9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91822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9699" y="11568118"/>
            <a:ext cx="27543445" cy="3575448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59699" y="7630126"/>
            <a:ext cx="27543445" cy="3937991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951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3903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585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780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9758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170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3661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56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B75AC-B59F-4804-8F49-3FFEDE14F464}" type="datetime2">
              <a:rPr lang="id-ID" smtClean="0"/>
              <a:t>Rabu, 22 Maret 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Rani Susanto, M.Kom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175D4-5827-45C9-BB9B-BE62BF49FF9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4634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89779" y="4200531"/>
            <a:ext cx="28437929" cy="11880652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167778" y="4200531"/>
            <a:ext cx="28437931" cy="11880652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07C4D-F690-41B5-812C-1C68C8667696}" type="datetime2">
              <a:rPr lang="id-ID" smtClean="0"/>
              <a:t>Rabu, 22 Maret 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Rani Susanto, M.Kom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175D4-5827-45C9-BB9B-BE62BF49FF9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03815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0206" y="720924"/>
            <a:ext cx="29163645" cy="300037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0205" y="4029671"/>
            <a:ext cx="14317416" cy="1679376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9516" indent="0">
              <a:buNone/>
              <a:defRPr sz="2300" b="1"/>
            </a:lvl2pPr>
            <a:lvl3pPr marL="1039033" indent="0">
              <a:buNone/>
              <a:defRPr sz="2000" b="1"/>
            </a:lvl3pPr>
            <a:lvl4pPr marL="1558549" indent="0">
              <a:buNone/>
              <a:defRPr sz="1800" b="1"/>
            </a:lvl4pPr>
            <a:lvl5pPr marL="2078065" indent="0">
              <a:buNone/>
              <a:defRPr sz="1800" b="1"/>
            </a:lvl5pPr>
            <a:lvl6pPr marL="2597582" indent="0">
              <a:buNone/>
              <a:defRPr sz="1800" b="1"/>
            </a:lvl6pPr>
            <a:lvl7pPr marL="3117098" indent="0">
              <a:buNone/>
              <a:defRPr sz="1800" b="1"/>
            </a:lvl7pPr>
            <a:lvl8pPr marL="3636615" indent="0">
              <a:buNone/>
              <a:defRPr sz="1800" b="1"/>
            </a:lvl8pPr>
            <a:lvl9pPr marL="4156131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0205" y="5709050"/>
            <a:ext cx="14317416" cy="10372131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60814" y="4029671"/>
            <a:ext cx="14323041" cy="1679376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9516" indent="0">
              <a:buNone/>
              <a:defRPr sz="2300" b="1"/>
            </a:lvl2pPr>
            <a:lvl3pPr marL="1039033" indent="0">
              <a:buNone/>
              <a:defRPr sz="2000" b="1"/>
            </a:lvl3pPr>
            <a:lvl4pPr marL="1558549" indent="0">
              <a:buNone/>
              <a:defRPr sz="1800" b="1"/>
            </a:lvl4pPr>
            <a:lvl5pPr marL="2078065" indent="0">
              <a:buNone/>
              <a:defRPr sz="1800" b="1"/>
            </a:lvl5pPr>
            <a:lvl6pPr marL="2597582" indent="0">
              <a:buNone/>
              <a:defRPr sz="1800" b="1"/>
            </a:lvl6pPr>
            <a:lvl7pPr marL="3117098" indent="0">
              <a:buNone/>
              <a:defRPr sz="1800" b="1"/>
            </a:lvl7pPr>
            <a:lvl8pPr marL="3636615" indent="0">
              <a:buNone/>
              <a:defRPr sz="1800" b="1"/>
            </a:lvl8pPr>
            <a:lvl9pPr marL="4156131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60814" y="5709050"/>
            <a:ext cx="14323041" cy="10372131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7C8F4-73F1-4842-A11A-1A9125165C70}" type="datetime2">
              <a:rPr lang="id-ID" smtClean="0"/>
              <a:t>Rabu, 22 Maret 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Rani Susanto, M.Kom</a:t>
            </a:r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175D4-5827-45C9-BB9B-BE62BF49FF9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73349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7DAA2-2499-4DA1-9ED0-98777BA0A43C}" type="datetime2">
              <a:rPr lang="id-ID" smtClean="0"/>
              <a:t>Rabu, 22 Maret 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Rani Susanto, M.Kom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175D4-5827-45C9-BB9B-BE62BF49FF9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80474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C455B-D007-4412-834C-E045EDD140E4}" type="datetime2">
              <a:rPr lang="id-ID" smtClean="0"/>
              <a:t>Rabu, 22 Maret 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Rani Susanto, M.Kom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175D4-5827-45C9-BB9B-BE62BF49FF9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84392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0208" y="716762"/>
            <a:ext cx="10660708" cy="3050381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69084" y="716765"/>
            <a:ext cx="18114766" cy="15364421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20208" y="3767141"/>
            <a:ext cx="10660708" cy="12314040"/>
          </a:xfrm>
        </p:spPr>
        <p:txBody>
          <a:bodyPr/>
          <a:lstStyle>
            <a:lvl1pPr marL="0" indent="0">
              <a:buNone/>
              <a:defRPr sz="1600"/>
            </a:lvl1pPr>
            <a:lvl2pPr marL="519516" indent="0">
              <a:buNone/>
              <a:defRPr sz="1400"/>
            </a:lvl2pPr>
            <a:lvl3pPr marL="1039033" indent="0">
              <a:buNone/>
              <a:defRPr sz="1100"/>
            </a:lvl3pPr>
            <a:lvl4pPr marL="1558549" indent="0">
              <a:buNone/>
              <a:defRPr sz="1000"/>
            </a:lvl4pPr>
            <a:lvl5pPr marL="2078065" indent="0">
              <a:buNone/>
              <a:defRPr sz="1000"/>
            </a:lvl5pPr>
            <a:lvl6pPr marL="2597582" indent="0">
              <a:buNone/>
              <a:defRPr sz="1000"/>
            </a:lvl6pPr>
            <a:lvl7pPr marL="3117098" indent="0">
              <a:buNone/>
              <a:defRPr sz="1000"/>
            </a:lvl7pPr>
            <a:lvl8pPr marL="3636615" indent="0">
              <a:buNone/>
              <a:defRPr sz="1000"/>
            </a:lvl8pPr>
            <a:lvl9pPr marL="4156131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21AF7-D7EF-43E4-BD7A-47042B4D665E}" type="datetime2">
              <a:rPr lang="id-ID" smtClean="0"/>
              <a:t>Rabu, 22 Maret 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Rani Susanto, M.Kom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175D4-5827-45C9-BB9B-BE62BF49FF9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13753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1419" y="12601576"/>
            <a:ext cx="19442430" cy="1487688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351419" y="1608537"/>
            <a:ext cx="19442430" cy="10801350"/>
          </a:xfrm>
        </p:spPr>
        <p:txBody>
          <a:bodyPr/>
          <a:lstStyle>
            <a:lvl1pPr marL="0" indent="0">
              <a:buNone/>
              <a:defRPr sz="3600"/>
            </a:lvl1pPr>
            <a:lvl2pPr marL="519516" indent="0">
              <a:buNone/>
              <a:defRPr sz="3200"/>
            </a:lvl2pPr>
            <a:lvl3pPr marL="1039033" indent="0">
              <a:buNone/>
              <a:defRPr sz="2700"/>
            </a:lvl3pPr>
            <a:lvl4pPr marL="1558549" indent="0">
              <a:buNone/>
              <a:defRPr sz="2300"/>
            </a:lvl4pPr>
            <a:lvl5pPr marL="2078065" indent="0">
              <a:buNone/>
              <a:defRPr sz="2300"/>
            </a:lvl5pPr>
            <a:lvl6pPr marL="2597582" indent="0">
              <a:buNone/>
              <a:defRPr sz="2300"/>
            </a:lvl6pPr>
            <a:lvl7pPr marL="3117098" indent="0">
              <a:buNone/>
              <a:defRPr sz="2300"/>
            </a:lvl7pPr>
            <a:lvl8pPr marL="3636615" indent="0">
              <a:buNone/>
              <a:defRPr sz="2300"/>
            </a:lvl8pPr>
            <a:lvl9pPr marL="4156131" indent="0">
              <a:buNone/>
              <a:defRPr sz="23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1419" y="14089262"/>
            <a:ext cx="19442430" cy="2112762"/>
          </a:xfrm>
        </p:spPr>
        <p:txBody>
          <a:bodyPr/>
          <a:lstStyle>
            <a:lvl1pPr marL="0" indent="0">
              <a:buNone/>
              <a:defRPr sz="1600"/>
            </a:lvl1pPr>
            <a:lvl2pPr marL="519516" indent="0">
              <a:buNone/>
              <a:defRPr sz="1400"/>
            </a:lvl2pPr>
            <a:lvl3pPr marL="1039033" indent="0">
              <a:buNone/>
              <a:defRPr sz="1100"/>
            </a:lvl3pPr>
            <a:lvl4pPr marL="1558549" indent="0">
              <a:buNone/>
              <a:defRPr sz="1000"/>
            </a:lvl4pPr>
            <a:lvl5pPr marL="2078065" indent="0">
              <a:buNone/>
              <a:defRPr sz="1000"/>
            </a:lvl5pPr>
            <a:lvl6pPr marL="2597582" indent="0">
              <a:buNone/>
              <a:defRPr sz="1000"/>
            </a:lvl6pPr>
            <a:lvl7pPr marL="3117098" indent="0">
              <a:buNone/>
              <a:defRPr sz="1000"/>
            </a:lvl7pPr>
            <a:lvl8pPr marL="3636615" indent="0">
              <a:buNone/>
              <a:defRPr sz="1000"/>
            </a:lvl8pPr>
            <a:lvl9pPr marL="4156131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4242A-CF03-4C8D-9638-2110D7365AD4}" type="datetime2">
              <a:rPr lang="id-ID" smtClean="0"/>
              <a:t>Rabu, 22 Maret 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Rani Susanto, M.Kom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175D4-5827-45C9-BB9B-BE62BF49FF9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40547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20206" y="720924"/>
            <a:ext cx="29163645" cy="3000376"/>
          </a:xfrm>
          <a:prstGeom prst="rect">
            <a:avLst/>
          </a:prstGeom>
        </p:spPr>
        <p:txBody>
          <a:bodyPr vert="horz" lIns="103903" tIns="51952" rIns="103903" bIns="5195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0206" y="4200531"/>
            <a:ext cx="29163645" cy="11880652"/>
          </a:xfrm>
          <a:prstGeom prst="rect">
            <a:avLst/>
          </a:prstGeom>
        </p:spPr>
        <p:txBody>
          <a:bodyPr vert="horz" lIns="103903" tIns="51952" rIns="103903" bIns="5195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20207" y="16685426"/>
            <a:ext cx="7560945" cy="958453"/>
          </a:xfrm>
          <a:prstGeom prst="rect">
            <a:avLst/>
          </a:prstGeom>
        </p:spPr>
        <p:txBody>
          <a:bodyPr vert="horz" lIns="103903" tIns="51952" rIns="103903" bIns="51952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323FEA-6C1B-48C8-8BC5-30AFAB08BD41}" type="datetime2">
              <a:rPr lang="id-ID" smtClean="0"/>
              <a:t>Rabu, 22 Maret 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71386" y="16685426"/>
            <a:ext cx="10261285" cy="958453"/>
          </a:xfrm>
          <a:prstGeom prst="rect">
            <a:avLst/>
          </a:prstGeom>
        </p:spPr>
        <p:txBody>
          <a:bodyPr vert="horz" lIns="103903" tIns="51952" rIns="103903" bIns="51952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d-ID" smtClean="0"/>
              <a:t>Rani Susanto, M.Kom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22907" y="16685426"/>
            <a:ext cx="7560945" cy="958453"/>
          </a:xfrm>
          <a:prstGeom prst="rect">
            <a:avLst/>
          </a:prstGeom>
        </p:spPr>
        <p:txBody>
          <a:bodyPr vert="horz" lIns="103903" tIns="51952" rIns="103903" bIns="51952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175D4-5827-45C9-BB9B-BE62BF49FF9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679300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1039033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9637" indent="-389637" algn="l" defTabSz="1039033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44214" indent="-324698" algn="l" defTabSz="1039033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98791" indent="-259758" algn="l" defTabSz="1039033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18307" indent="-259758" algn="l" defTabSz="1039033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37824" indent="-259758" algn="l" defTabSz="1039033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57340" indent="-259758" algn="l" defTabSz="1039033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76856" indent="-259758" algn="l" defTabSz="1039033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96373" indent="-259758" algn="l" defTabSz="1039033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15889" indent="-259758" algn="l" defTabSz="1039033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103903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9516" algn="l" defTabSz="103903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39033" algn="l" defTabSz="103903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58549" algn="l" defTabSz="103903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78065" algn="l" defTabSz="103903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97582" algn="l" defTabSz="103903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117098" algn="l" defTabSz="103903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36615" algn="l" defTabSz="103903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56131" algn="l" defTabSz="103903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35396" y="9793213"/>
            <a:ext cx="9649072" cy="3858817"/>
          </a:xfrm>
        </p:spPr>
        <p:txBody>
          <a:bodyPr>
            <a:normAutofit/>
          </a:bodyPr>
          <a:lstStyle/>
          <a:p>
            <a:r>
              <a:rPr lang="id-ID" sz="23900" b="1" dirty="0" smtClean="0">
                <a:solidFill>
                  <a:schemeClr val="bg2">
                    <a:lumMod val="50000"/>
                  </a:schemeClr>
                </a:solidFill>
              </a:rPr>
              <a:t>BPMN</a:t>
            </a:r>
            <a:endParaRPr lang="id-ID" sz="239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298870" y="8249009"/>
            <a:ext cx="11105180" cy="4600576"/>
          </a:xfrm>
        </p:spPr>
        <p:txBody>
          <a:bodyPr>
            <a:normAutofit/>
          </a:bodyPr>
          <a:lstStyle/>
          <a:p>
            <a:r>
              <a:rPr lang="id-ID" sz="6000" b="1" dirty="0" smtClean="0">
                <a:solidFill>
                  <a:schemeClr val="bg2">
                    <a:lumMod val="50000"/>
                  </a:schemeClr>
                </a:solidFill>
              </a:rPr>
              <a:t>PEMODELAN PROSES BISNIS</a:t>
            </a:r>
            <a:endParaRPr lang="id-ID" sz="60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19910" y="480182"/>
            <a:ext cx="9530766" cy="4488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6529" y="8021841"/>
            <a:ext cx="6408713" cy="6408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94996" y="12601525"/>
            <a:ext cx="13716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35396" y="2053679"/>
            <a:ext cx="7674179" cy="5829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7209" y="6840885"/>
            <a:ext cx="13078187" cy="7416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4100"/>
            <a:ext cx="9707363" cy="9025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Subtitle 2"/>
          <p:cNvSpPr txBox="1">
            <a:spLocks/>
          </p:cNvSpPr>
          <p:nvPr/>
        </p:nvSpPr>
        <p:spPr>
          <a:xfrm>
            <a:off x="21294840" y="13454213"/>
            <a:ext cx="11105180" cy="4600576"/>
          </a:xfrm>
          <a:prstGeom prst="rect">
            <a:avLst/>
          </a:prstGeom>
        </p:spPr>
        <p:txBody>
          <a:bodyPr vert="horz" lIns="103903" tIns="51952" rIns="103903" bIns="51952" rtlCol="0">
            <a:normAutofit/>
          </a:bodyPr>
          <a:lstStyle>
            <a:lvl1pPr marL="0" indent="0" algn="ctr" defTabSz="1039033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19516" indent="0" algn="ctr" defTabSz="1039033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39033" indent="0" algn="ctr" defTabSz="1039033" rtl="0" eaLnBrk="1" latinLnBrk="0" hangingPunct="1">
              <a:spcBef>
                <a:spcPct val="20000"/>
              </a:spcBef>
              <a:buFont typeface="Arial" pitchFamily="34" charset="0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58549" indent="0" algn="ctr" defTabSz="1039033" rtl="0" eaLnBrk="1" latinLnBrk="0" hangingPunct="1">
              <a:spcBef>
                <a:spcPct val="20000"/>
              </a:spcBef>
              <a:buFont typeface="Arial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78065" indent="0" algn="ctr" defTabSz="1039033" rtl="0" eaLnBrk="1" latinLnBrk="0" hangingPunct="1">
              <a:spcBef>
                <a:spcPct val="20000"/>
              </a:spcBef>
              <a:buFont typeface="Arial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97582" indent="0" algn="ctr" defTabSz="1039033" rtl="0" eaLnBrk="1" latinLnBrk="0" hangingPunct="1">
              <a:spcBef>
                <a:spcPct val="20000"/>
              </a:spcBef>
              <a:buFont typeface="Arial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117098" indent="0" algn="ctr" defTabSz="1039033" rtl="0" eaLnBrk="1" latinLnBrk="0" hangingPunct="1">
              <a:spcBef>
                <a:spcPct val="20000"/>
              </a:spcBef>
              <a:buFont typeface="Arial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36615" indent="0" algn="ctr" defTabSz="1039033" rtl="0" eaLnBrk="1" latinLnBrk="0" hangingPunct="1">
              <a:spcBef>
                <a:spcPct val="20000"/>
              </a:spcBef>
              <a:buFont typeface="Arial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156131" indent="0" algn="ctr" defTabSz="1039033" rtl="0" eaLnBrk="1" latinLnBrk="0" hangingPunct="1">
              <a:spcBef>
                <a:spcPct val="20000"/>
              </a:spcBef>
              <a:buFont typeface="Arial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d-ID" sz="6000" b="1" dirty="0" smtClean="0">
                <a:solidFill>
                  <a:schemeClr val="bg2">
                    <a:lumMod val="50000"/>
                  </a:schemeClr>
                </a:solidFill>
              </a:rPr>
              <a:t>Pertemuan ke-3</a:t>
            </a:r>
          </a:p>
          <a:p>
            <a:r>
              <a:rPr lang="id-ID" sz="6000" b="1" dirty="0" smtClean="0">
                <a:solidFill>
                  <a:schemeClr val="bg2">
                    <a:lumMod val="50000"/>
                  </a:schemeClr>
                </a:solidFill>
              </a:rPr>
              <a:t>Sistem Informasi Enterprise</a:t>
            </a:r>
            <a:endParaRPr lang="id-ID" sz="60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62661-FF58-4A17-9268-DC9FCDA16BED}" type="datetime2">
              <a:rPr lang="id-ID" sz="4400" smtClean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</a:rPr>
              <a:t>Rabu, 22 Maret 2017</a:t>
            </a:fld>
            <a:endParaRPr lang="id-ID" sz="4400" dirty="0">
              <a:solidFill>
                <a:schemeClr val="bg2">
                  <a:lumMod val="5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z="4400" dirty="0" smtClean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</a:rPr>
              <a:t>Rani Susanto, M.Kom</a:t>
            </a:r>
            <a:endParaRPr lang="id-ID" sz="4400" dirty="0">
              <a:solidFill>
                <a:schemeClr val="bg2">
                  <a:lumMod val="5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175D4-5827-45C9-BB9B-BE62BF49FF9D}" type="slidenum">
              <a:rPr lang="id-ID" sz="4400" smtClean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</a:rPr>
              <a:t>1</a:t>
            </a:fld>
            <a:endParaRPr lang="id-ID" sz="4400">
              <a:solidFill>
                <a:schemeClr val="bg2">
                  <a:lumMod val="50000"/>
                </a:schemeClr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202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id-ID" sz="9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Connecting Object</a:t>
            </a:r>
            <a:endParaRPr lang="id-ID" sz="9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0" indent="-1143000">
              <a:buFont typeface="+mj-lt"/>
              <a:buAutoNum type="arabicPeriod"/>
            </a:pPr>
            <a:r>
              <a:rPr lang="id-ID" sz="7200" dirty="0" smtClean="0">
                <a:solidFill>
                  <a:schemeClr val="bg1"/>
                </a:solidFill>
              </a:rPr>
              <a:t>Sequence Flow	</a:t>
            </a:r>
          </a:p>
          <a:p>
            <a:pPr marL="1558549" lvl="5" indent="0">
              <a:buNone/>
            </a:pPr>
            <a:r>
              <a:rPr lang="en-US" sz="5000" dirty="0" smtClean="0">
                <a:solidFill>
                  <a:schemeClr val="bg1"/>
                </a:solidFill>
              </a:rPr>
              <a:t>Indicates </a:t>
            </a:r>
            <a:r>
              <a:rPr lang="en-US" sz="5000" dirty="0">
                <a:solidFill>
                  <a:schemeClr val="bg1"/>
                </a:solidFill>
              </a:rPr>
              <a:t>order of </a:t>
            </a:r>
            <a:r>
              <a:rPr lang="en-US" sz="5000" dirty="0" smtClean="0">
                <a:solidFill>
                  <a:schemeClr val="bg1"/>
                </a:solidFill>
              </a:rPr>
              <a:t>activities</a:t>
            </a:r>
            <a:endParaRPr lang="id-ID" sz="5000" dirty="0" smtClean="0">
              <a:solidFill>
                <a:schemeClr val="bg1"/>
              </a:solidFill>
            </a:endParaRPr>
          </a:p>
          <a:p>
            <a:pPr marL="1558549" lvl="5" indent="0">
              <a:buNone/>
            </a:pPr>
            <a:endParaRPr lang="id-ID" sz="6800" dirty="0">
              <a:solidFill>
                <a:schemeClr val="bg1"/>
              </a:solidFill>
            </a:endParaRPr>
          </a:p>
          <a:p>
            <a:pPr marL="1143000" indent="-1143000">
              <a:buFont typeface="+mj-lt"/>
              <a:buAutoNum type="arabicPeriod"/>
            </a:pPr>
            <a:r>
              <a:rPr lang="id-ID" sz="7200" dirty="0" smtClean="0">
                <a:solidFill>
                  <a:schemeClr val="bg1"/>
                </a:solidFill>
              </a:rPr>
              <a:t>Message Flow</a:t>
            </a:r>
          </a:p>
          <a:p>
            <a:pPr marL="1428670" lvl="3" indent="0">
              <a:buNone/>
            </a:pPr>
            <a:r>
              <a:rPr lang="en-US" sz="4400" dirty="0" smtClean="0">
                <a:solidFill>
                  <a:schemeClr val="bg1"/>
                </a:solidFill>
              </a:rPr>
              <a:t>Indicates </a:t>
            </a:r>
            <a:r>
              <a:rPr lang="en-US" sz="4400" dirty="0">
                <a:solidFill>
                  <a:schemeClr val="bg1"/>
                </a:solidFill>
              </a:rPr>
              <a:t>flow of messages between Process </a:t>
            </a:r>
            <a:r>
              <a:rPr lang="en-US" sz="4400" dirty="0" smtClean="0">
                <a:solidFill>
                  <a:schemeClr val="bg1"/>
                </a:solidFill>
              </a:rPr>
              <a:t>Participants</a:t>
            </a:r>
            <a:endParaRPr lang="id-ID" sz="80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id-ID" sz="7200" dirty="0" smtClean="0">
              <a:solidFill>
                <a:schemeClr val="bg1"/>
              </a:solidFill>
            </a:endParaRPr>
          </a:p>
          <a:p>
            <a:pPr marL="1143000" indent="-1143000">
              <a:buAutoNum type="arabicPeriod" startAt="3"/>
            </a:pPr>
            <a:r>
              <a:rPr lang="id-ID" sz="6800" dirty="0" smtClean="0">
                <a:solidFill>
                  <a:schemeClr val="bg1"/>
                </a:solidFill>
              </a:rPr>
              <a:t>Association</a:t>
            </a:r>
            <a:r>
              <a:rPr lang="id-ID" sz="7200" dirty="0" smtClean="0">
                <a:solidFill>
                  <a:schemeClr val="bg1"/>
                </a:solidFill>
              </a:rPr>
              <a:t>	</a:t>
            </a:r>
            <a:endParaRPr lang="id-ID" sz="5000" dirty="0">
              <a:solidFill>
                <a:schemeClr val="bg1"/>
              </a:solidFill>
            </a:endParaRPr>
          </a:p>
          <a:p>
            <a:pPr marL="1428670" lvl="3" indent="0">
              <a:buNone/>
            </a:pPr>
            <a:r>
              <a:rPr lang="en-US" sz="4800" dirty="0">
                <a:solidFill>
                  <a:schemeClr val="bg1"/>
                </a:solidFill>
              </a:rPr>
              <a:t>Associates data, text, or other Artifacts with flow object</a:t>
            </a:r>
            <a:r>
              <a:rPr lang="id-ID" sz="3700" dirty="0">
                <a:solidFill>
                  <a:schemeClr val="bg1"/>
                </a:solidFill>
              </a:rPr>
              <a:t>					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B6010-5227-48E6-808F-10AAB0DB7AC3}" type="datetime2">
              <a:rPr lang="id-ID" sz="3600" smtClean="0">
                <a:solidFill>
                  <a:schemeClr val="bg1"/>
                </a:solidFill>
              </a:rPr>
              <a:t>Rabu, 22 Maret 2017</a:t>
            </a:fld>
            <a:endParaRPr lang="id-ID" sz="3600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z="3600" smtClean="0">
                <a:solidFill>
                  <a:schemeClr val="bg1"/>
                </a:solidFill>
              </a:rPr>
              <a:t>Rani Susanto, M.Kom</a:t>
            </a:r>
            <a:endParaRPr lang="id-ID" sz="360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175D4-5827-45C9-BB9B-BE62BF49FF9D}" type="slidenum">
              <a:rPr lang="id-ID" sz="3600" smtClean="0">
                <a:solidFill>
                  <a:schemeClr val="bg1"/>
                </a:solidFill>
              </a:rPr>
              <a:t>10</a:t>
            </a:fld>
            <a:endParaRPr lang="id-ID" sz="3600">
              <a:solidFill>
                <a:schemeClr val="bg1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62265" y="4032572"/>
            <a:ext cx="12961440" cy="139696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20397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id-ID" sz="8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Swimlanes</a:t>
            </a:r>
            <a:endParaRPr lang="id-ID" sz="8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B6010-5227-48E6-808F-10AAB0DB7AC3}" type="datetime2">
              <a:rPr lang="id-ID" sz="3200" smtClean="0">
                <a:solidFill>
                  <a:schemeClr val="bg1"/>
                </a:solidFill>
              </a:rPr>
              <a:t>Rabu, 22 Maret 2017</a:t>
            </a:fld>
            <a:endParaRPr lang="id-ID" sz="3200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z="3200" smtClean="0">
                <a:solidFill>
                  <a:schemeClr val="bg1"/>
                </a:solidFill>
              </a:rPr>
              <a:t>Rani Susanto, M.Kom</a:t>
            </a:r>
            <a:endParaRPr lang="id-ID" sz="320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175D4-5827-45C9-BB9B-BE62BF49FF9D}" type="slidenum">
              <a:rPr lang="id-ID" sz="3200" smtClean="0">
                <a:solidFill>
                  <a:schemeClr val="bg1"/>
                </a:solidFill>
              </a:rPr>
              <a:t>11</a:t>
            </a:fld>
            <a:endParaRPr lang="id-ID" sz="3200">
              <a:solidFill>
                <a:schemeClr val="bg1"/>
              </a:solidFill>
            </a:endParaRP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90057" y="10116896"/>
            <a:ext cx="15193688" cy="78853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90057" y="3822582"/>
            <a:ext cx="14833647" cy="6474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Content Placeholder 2"/>
          <p:cNvSpPr txBox="1">
            <a:spLocks/>
          </p:cNvSpPr>
          <p:nvPr/>
        </p:nvSpPr>
        <p:spPr>
          <a:xfrm>
            <a:off x="1620206" y="4200531"/>
            <a:ext cx="15229891" cy="11880652"/>
          </a:xfrm>
          <a:prstGeom prst="rect">
            <a:avLst/>
          </a:prstGeom>
        </p:spPr>
        <p:txBody>
          <a:bodyPr vert="horz" lIns="103903" tIns="51952" rIns="103903" bIns="51952" rtlCol="0">
            <a:normAutofit fontScale="92500" lnSpcReduction="10000"/>
          </a:bodyPr>
          <a:lstStyle>
            <a:lvl1pPr marL="389637" indent="-389637" algn="l" defTabSz="103903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4214" indent="-324698" algn="l" defTabSz="103903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98791" indent="-259758" algn="l" defTabSz="103903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18307" indent="-259758" algn="l" defTabSz="103903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37824" indent="-259758" algn="l" defTabSz="1039033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57340" indent="-259758" algn="l" defTabSz="103903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76856" indent="-259758" algn="l" defTabSz="103903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96373" indent="-259758" algn="l" defTabSz="103903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15889" indent="-259758" algn="l" defTabSz="103903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0" indent="-1143000">
              <a:buFont typeface="+mj-lt"/>
              <a:buAutoNum type="arabicPeriod"/>
            </a:pPr>
            <a:r>
              <a:rPr lang="id-ID" sz="7200" dirty="0" smtClean="0">
                <a:solidFill>
                  <a:schemeClr val="bg1"/>
                </a:solidFill>
              </a:rPr>
              <a:t>Pool</a:t>
            </a:r>
          </a:p>
          <a:p>
            <a:pPr marL="1766404" lvl="2" indent="-857250"/>
            <a:r>
              <a:rPr lang="en-US" sz="6600" dirty="0">
                <a:solidFill>
                  <a:schemeClr val="bg1"/>
                </a:solidFill>
              </a:rPr>
              <a:t>Represents a Participant in a </a:t>
            </a:r>
            <a:r>
              <a:rPr lang="en-US" sz="6600" dirty="0" smtClean="0">
                <a:solidFill>
                  <a:schemeClr val="bg1"/>
                </a:solidFill>
              </a:rPr>
              <a:t>Process</a:t>
            </a:r>
            <a:endParaRPr lang="id-ID" sz="6300" dirty="0" smtClean="0">
              <a:solidFill>
                <a:schemeClr val="bg1"/>
              </a:solidFill>
            </a:endParaRPr>
          </a:p>
          <a:p>
            <a:pPr marL="1143000" indent="-1143000">
              <a:buFont typeface="+mj-lt"/>
              <a:buAutoNum type="arabicPeriod"/>
            </a:pPr>
            <a:endParaRPr lang="id-ID" sz="7200" dirty="0" smtClean="0">
              <a:solidFill>
                <a:schemeClr val="bg1"/>
              </a:solidFill>
            </a:endParaRPr>
          </a:p>
          <a:p>
            <a:pPr marL="1143000" indent="-1143000">
              <a:buFont typeface="+mj-lt"/>
              <a:buAutoNum type="arabicPeriod"/>
            </a:pPr>
            <a:endParaRPr lang="id-ID" sz="7200" dirty="0" smtClean="0">
              <a:solidFill>
                <a:schemeClr val="bg1"/>
              </a:solidFill>
            </a:endParaRPr>
          </a:p>
          <a:p>
            <a:pPr marL="1143000" indent="-1143000">
              <a:buFont typeface="+mj-lt"/>
              <a:buAutoNum type="arabicPeriod"/>
            </a:pPr>
            <a:endParaRPr lang="id-ID" sz="7200" dirty="0" smtClean="0">
              <a:solidFill>
                <a:schemeClr val="bg1"/>
              </a:solidFill>
            </a:endParaRPr>
          </a:p>
          <a:p>
            <a:pPr marL="1143000" indent="-1143000">
              <a:buFont typeface="+mj-lt"/>
              <a:buAutoNum type="arabicPeriod"/>
            </a:pPr>
            <a:r>
              <a:rPr lang="id-ID" sz="7200" dirty="0" smtClean="0">
                <a:solidFill>
                  <a:schemeClr val="bg1"/>
                </a:solidFill>
              </a:rPr>
              <a:t>Lane</a:t>
            </a:r>
            <a:endParaRPr lang="id-ID" sz="7200" dirty="0" smtClean="0">
              <a:solidFill>
                <a:schemeClr val="bg1"/>
              </a:solidFill>
            </a:endParaRPr>
          </a:p>
          <a:p>
            <a:pPr marL="2052154" lvl="2" indent="-1143000"/>
            <a:r>
              <a:rPr lang="en-US" sz="5500" dirty="0">
                <a:solidFill>
                  <a:schemeClr val="bg1"/>
                </a:solidFill>
              </a:rPr>
              <a:t>A sub-partition within a Pool used to organize and categorize activities</a:t>
            </a:r>
          </a:p>
          <a:p>
            <a:pPr marL="1597577" lvl="1" indent="-1143000">
              <a:buFont typeface="+mj-lt"/>
              <a:buAutoNum type="arabicPeriod"/>
            </a:pPr>
            <a:endParaRPr lang="id-ID" sz="6800" dirty="0" smtClean="0">
              <a:solidFill>
                <a:schemeClr val="bg1"/>
              </a:solidFill>
            </a:endParaRPr>
          </a:p>
          <a:p>
            <a:pPr marL="1143000" indent="-1143000">
              <a:buFont typeface="+mj-lt"/>
              <a:buAutoNum type="arabicPeriod"/>
            </a:pPr>
            <a:endParaRPr lang="id-ID" sz="72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id-ID" sz="7200" dirty="0" smtClean="0">
                <a:solidFill>
                  <a:schemeClr val="bg1"/>
                </a:solidFill>
              </a:rPr>
              <a:t>					</a:t>
            </a:r>
            <a:endParaRPr lang="id-ID" sz="7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6090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id-ID" sz="8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Artifacts</a:t>
            </a:r>
            <a:endParaRPr lang="id-ID" sz="8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B6010-5227-48E6-808F-10AAB0DB7AC3}" type="datetime2">
              <a:rPr lang="id-ID" sz="3200" smtClean="0">
                <a:solidFill>
                  <a:schemeClr val="bg1"/>
                </a:solidFill>
              </a:rPr>
              <a:t>Rabu, 22 Maret 2017</a:t>
            </a:fld>
            <a:endParaRPr lang="id-ID" sz="3200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z="3200" smtClean="0">
                <a:solidFill>
                  <a:schemeClr val="bg1"/>
                </a:solidFill>
              </a:rPr>
              <a:t>Rani Susanto, M.Kom</a:t>
            </a:r>
            <a:endParaRPr lang="id-ID" sz="320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175D4-5827-45C9-BB9B-BE62BF49FF9D}" type="slidenum">
              <a:rPr lang="id-ID" sz="3200" smtClean="0">
                <a:solidFill>
                  <a:schemeClr val="bg1"/>
                </a:solidFill>
              </a:rPr>
              <a:t>12</a:t>
            </a:fld>
            <a:endParaRPr lang="id-ID" sz="3200">
              <a:solidFill>
                <a:schemeClr val="bg1"/>
              </a:solidFill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1620206" y="4200531"/>
            <a:ext cx="15229891" cy="11880652"/>
          </a:xfrm>
          <a:prstGeom prst="rect">
            <a:avLst/>
          </a:prstGeom>
        </p:spPr>
        <p:txBody>
          <a:bodyPr vert="horz" lIns="103903" tIns="51952" rIns="103903" bIns="51952" rtlCol="0">
            <a:noAutofit/>
          </a:bodyPr>
          <a:lstStyle>
            <a:lvl1pPr marL="389637" indent="-389637" algn="l" defTabSz="103903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4214" indent="-324698" algn="l" defTabSz="103903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98791" indent="-259758" algn="l" defTabSz="103903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18307" indent="-259758" algn="l" defTabSz="103903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37824" indent="-259758" algn="l" defTabSz="1039033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57340" indent="-259758" algn="l" defTabSz="103903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76856" indent="-259758" algn="l" defTabSz="103903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96373" indent="-259758" algn="l" defTabSz="103903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15889" indent="-259758" algn="l" defTabSz="103903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71600" lvl="1" indent="-914400" defTabSz="912813">
              <a:buFont typeface="+mj-lt"/>
              <a:buAutoNum type="arabicPeriod"/>
            </a:pPr>
            <a:r>
              <a:rPr lang="en-US" sz="6000" b="1" dirty="0" smtClean="0">
                <a:solidFill>
                  <a:schemeClr val="bg1"/>
                </a:solidFill>
              </a:rPr>
              <a:t>Data </a:t>
            </a:r>
            <a:r>
              <a:rPr lang="en-US" sz="6000" b="1" dirty="0">
                <a:solidFill>
                  <a:schemeClr val="bg1"/>
                </a:solidFill>
              </a:rPr>
              <a:t>Object</a:t>
            </a:r>
          </a:p>
          <a:p>
            <a:pPr marL="2348316" lvl="3" indent="-914400" defTabSz="912813"/>
            <a:r>
              <a:rPr lang="en-US" sz="6000" b="1" dirty="0">
                <a:solidFill>
                  <a:schemeClr val="bg1"/>
                </a:solidFill>
              </a:rPr>
              <a:t>Show how data is required or produced by activities</a:t>
            </a:r>
            <a:endParaRPr lang="id-ID" sz="6000" b="1" dirty="0">
              <a:solidFill>
                <a:schemeClr val="bg1"/>
              </a:solidFill>
            </a:endParaRPr>
          </a:p>
          <a:p>
            <a:pPr marL="914400" indent="-914400">
              <a:buFont typeface="+mj-lt"/>
              <a:buAutoNum type="arabicPeriod"/>
            </a:pPr>
            <a:endParaRPr lang="id-ID" sz="6000" b="1" dirty="0">
              <a:solidFill>
                <a:schemeClr val="bg1"/>
              </a:solidFill>
            </a:endParaRPr>
          </a:p>
          <a:p>
            <a:pPr marL="1371600" lvl="1" indent="-914400" defTabSz="912813">
              <a:buFont typeface="+mj-lt"/>
              <a:buAutoNum type="arabicPeriod" startAt="2"/>
            </a:pPr>
            <a:r>
              <a:rPr lang="id-ID" sz="6000" b="1" dirty="0" smtClean="0">
                <a:solidFill>
                  <a:schemeClr val="bg1"/>
                </a:solidFill>
              </a:rPr>
              <a:t> </a:t>
            </a:r>
            <a:r>
              <a:rPr lang="id-ID" sz="6000" b="1" dirty="0">
                <a:solidFill>
                  <a:schemeClr val="bg1"/>
                </a:solidFill>
              </a:rPr>
              <a:t>Group</a:t>
            </a:r>
          </a:p>
          <a:p>
            <a:pPr marL="2348316" lvl="3" indent="-914400" defTabSz="912813"/>
            <a:r>
              <a:rPr lang="en-US" sz="6000" b="1" dirty="0">
                <a:solidFill>
                  <a:schemeClr val="bg1"/>
                </a:solidFill>
              </a:rPr>
              <a:t>Used for documentation or analysis, but does not affect the sequence </a:t>
            </a:r>
            <a:r>
              <a:rPr lang="en-US" sz="6000" b="1" dirty="0" smtClean="0">
                <a:solidFill>
                  <a:schemeClr val="bg1"/>
                </a:solidFill>
              </a:rPr>
              <a:t>flow</a:t>
            </a:r>
            <a:endParaRPr lang="id-ID" sz="60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id-ID" sz="6000" b="1" dirty="0" smtClean="0">
              <a:solidFill>
                <a:schemeClr val="bg1"/>
              </a:solidFill>
            </a:endParaRPr>
          </a:p>
          <a:p>
            <a:pPr marL="1597577" lvl="1" indent="-1143000">
              <a:buFont typeface="+mj-lt"/>
              <a:buAutoNum type="arabicPeriod" startAt="3"/>
            </a:pPr>
            <a:r>
              <a:rPr lang="id-ID" sz="5400" b="1" dirty="0" smtClean="0">
                <a:solidFill>
                  <a:schemeClr val="bg1"/>
                </a:solidFill>
              </a:rPr>
              <a:t>Text Annotation</a:t>
            </a:r>
            <a:endParaRPr lang="id-ID" sz="5400" b="1" dirty="0" smtClean="0">
              <a:solidFill>
                <a:schemeClr val="bg1"/>
              </a:solidFill>
            </a:endParaRPr>
          </a:p>
          <a:p>
            <a:pPr marL="2348316" lvl="3" indent="-914400" defTabSz="912813"/>
            <a:r>
              <a:rPr lang="en-US" sz="6000" b="1" dirty="0">
                <a:solidFill>
                  <a:schemeClr val="bg1"/>
                </a:solidFill>
              </a:rPr>
              <a:t>A sub-partition within a Pool used to organize and categorize activities</a:t>
            </a:r>
          </a:p>
          <a:p>
            <a:pPr marL="1143000" indent="-1143000">
              <a:buFont typeface="+mj-lt"/>
              <a:buAutoNum type="arabicPeriod" startAt="3"/>
            </a:pPr>
            <a:endParaRPr lang="id-ID" sz="48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id-ID" sz="4800" dirty="0" smtClean="0">
                <a:solidFill>
                  <a:schemeClr val="bg1"/>
                </a:solidFill>
              </a:rPr>
              <a:t>					</a:t>
            </a:r>
            <a:endParaRPr lang="id-ID" sz="4800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2" t="6864" r="86942" b="60761"/>
          <a:stretch/>
        </p:blipFill>
        <p:spPr bwMode="auto">
          <a:xfrm>
            <a:off x="22553931" y="4536629"/>
            <a:ext cx="2902227" cy="3458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950" b="31393"/>
          <a:stretch/>
        </p:blipFill>
        <p:spPr bwMode="auto">
          <a:xfrm>
            <a:off x="21962665" y="8418054"/>
            <a:ext cx="4084761" cy="3371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63917" y="13033573"/>
            <a:ext cx="11866555" cy="3047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580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9600" dirty="0" smtClean="0"/>
              <a:t>Simple Business Process</a:t>
            </a:r>
            <a:endParaRPr lang="id-ID" sz="9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B6010-5227-48E6-808F-10AAB0DB7AC3}" type="datetime2">
              <a:rPr lang="id-ID" sz="3600" smtClean="0"/>
              <a:t>Rabu, 22 Maret 2017</a:t>
            </a:fld>
            <a:endParaRPr lang="id-ID" sz="36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z="3600" smtClean="0"/>
              <a:t>Rani Susanto, M.Kom</a:t>
            </a:r>
            <a:endParaRPr lang="id-ID" sz="36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175D4-5827-45C9-BB9B-BE62BF49FF9D}" type="slidenum">
              <a:rPr lang="id-ID" sz="3600" smtClean="0"/>
              <a:t>13</a:t>
            </a:fld>
            <a:endParaRPr lang="id-ID" sz="360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0385" y="5838986"/>
            <a:ext cx="29570085" cy="9505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1645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8000" dirty="0" smtClean="0"/>
              <a:t>Example With Pool</a:t>
            </a:r>
            <a:endParaRPr lang="id-ID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sz="60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B6010-5227-48E6-808F-10AAB0DB7AC3}" type="datetime2">
              <a:rPr lang="id-ID" sz="2800" smtClean="0"/>
              <a:t>Rabu, 22 Maret 2017</a:t>
            </a:fld>
            <a:endParaRPr lang="id-ID" sz="28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z="2800" smtClean="0"/>
              <a:t>Rani Susanto, M.Kom</a:t>
            </a:r>
            <a:endParaRPr lang="id-ID" sz="2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175D4-5827-45C9-BB9B-BE62BF49FF9D}" type="slidenum">
              <a:rPr lang="id-ID" sz="2800" smtClean="0"/>
              <a:t>14</a:t>
            </a:fld>
            <a:endParaRPr lang="id-ID" sz="2800"/>
          </a:p>
        </p:txBody>
      </p:sp>
      <p:pic>
        <p:nvPicPr>
          <p:cNvPr id="7" name="Content Placeholder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4320605"/>
            <a:ext cx="32353710" cy="13321480"/>
          </a:xfrm>
          <a:prstGeom prst="rect">
            <a:avLst/>
          </a:prstGeom>
          <a:noFill/>
          <a:ln/>
        </p:spPr>
      </p:pic>
    </p:spTree>
    <p:extLst>
      <p:ext uri="{BB962C8B-B14F-4D97-AF65-F5344CB8AC3E}">
        <p14:creationId xmlns:p14="http://schemas.microsoft.com/office/powerpoint/2010/main" val="1471648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7200" dirty="0" smtClean="0"/>
              <a:t>Example with Lane</a:t>
            </a:r>
            <a:endParaRPr lang="id-ID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sz="54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B6010-5227-48E6-808F-10AAB0DB7AC3}" type="datetime2">
              <a:rPr lang="id-ID" sz="2400" smtClean="0"/>
              <a:t>Rabu, 22 Maret 2017</a:t>
            </a:fld>
            <a:endParaRPr lang="id-ID" sz="24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z="2400" smtClean="0"/>
              <a:t>Rani Susanto, M.Kom</a:t>
            </a:r>
            <a:endParaRPr lang="id-ID" sz="24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175D4-5827-45C9-BB9B-BE62BF49FF9D}" type="slidenum">
              <a:rPr lang="id-ID" sz="2400" smtClean="0"/>
              <a:t>15</a:t>
            </a:fld>
            <a:endParaRPr lang="id-ID" sz="240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7807" y="3744540"/>
            <a:ext cx="32691857" cy="142577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5111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7200" dirty="0" smtClean="0"/>
              <a:t>Example With Lane</a:t>
            </a:r>
            <a:endParaRPr lang="id-ID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sz="54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B6010-5227-48E6-808F-10AAB0DB7AC3}" type="datetime2">
              <a:rPr lang="id-ID" sz="2400" smtClean="0"/>
              <a:t>Rabu, 22 Maret 2017</a:t>
            </a:fld>
            <a:endParaRPr lang="id-ID" sz="24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z="2400" smtClean="0"/>
              <a:t>Rani Susanto, M.Kom</a:t>
            </a:r>
            <a:endParaRPr lang="id-ID" sz="24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175D4-5827-45C9-BB9B-BE62BF49FF9D}" type="slidenum">
              <a:rPr lang="id-ID" sz="2400" smtClean="0"/>
              <a:t>16</a:t>
            </a:fld>
            <a:endParaRPr lang="id-ID" sz="2400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78" y="3528516"/>
            <a:ext cx="32378871" cy="144737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027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9600" b="1" dirty="0" smtClean="0"/>
              <a:t>Example..</a:t>
            </a:r>
            <a:endParaRPr lang="id-ID" sz="9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73150" indent="-993775"/>
            <a:r>
              <a:rPr lang="id-ID" sz="6000" b="1" dirty="0"/>
              <a:t>Proses Bisnis Permintaan Kredit</a:t>
            </a:r>
          </a:p>
          <a:p>
            <a:pPr marL="1527727" lvl="2" indent="-993775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id-ID" sz="5500" dirty="0"/>
              <a:t>Kantor Cabang menerima Aplikasi permintaan kredit dan mengecek informasi tersebut.</a:t>
            </a:r>
          </a:p>
          <a:p>
            <a:pPr marL="1527727" lvl="2" indent="-993775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id-ID" sz="5500" dirty="0"/>
              <a:t>Hasil pengecekan tersebut akan menghasilkan dua keputusan yaitu kondisi ditolak (Rejected) atau kondisi sudah terverifikasi (OK). </a:t>
            </a:r>
          </a:p>
          <a:p>
            <a:pPr marL="1527727" lvl="2" indent="-993775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id-ID" sz="5500" dirty="0"/>
              <a:t>Jika aplikasi tersebut sudah terverifikasi maka Bagian Kredit harus mempelajari dan mengevaluasi apakah aplikasi permintaan kredit tersebut diterima atau tidak.</a:t>
            </a:r>
          </a:p>
          <a:p>
            <a:pPr marL="1527727" lvl="2" indent="-993775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id-ID" sz="5500" dirty="0"/>
              <a:t>Jika Aplikasi tersebut ditolak, maka Bagian kredit akan mengirimkan pesan bahwa pinjaman ditolak dan jika Aplikasi tersebut diterima, maka Bagian Back office akan mengeluarkan pinjaman tersebut</a:t>
            </a:r>
            <a:r>
              <a:rPr lang="id-ID" sz="4300" dirty="0"/>
              <a:t>.</a:t>
            </a:r>
          </a:p>
          <a:p>
            <a:pPr marL="0" indent="0">
              <a:buNone/>
            </a:pPr>
            <a:endParaRPr lang="id-ID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A85BB-657F-4728-980C-ABC74281CB90}" type="slidenum">
              <a:rPr lang="en-US" altLang="zh-CN" sz="1600" smtClean="0"/>
              <a:pPr/>
              <a:t>17</a:t>
            </a:fld>
            <a:endParaRPr lang="en-US" altLang="zh-CN" sz="1600"/>
          </a:p>
        </p:txBody>
      </p:sp>
    </p:spTree>
    <p:extLst>
      <p:ext uri="{BB962C8B-B14F-4D97-AF65-F5344CB8AC3E}">
        <p14:creationId xmlns:p14="http://schemas.microsoft.com/office/powerpoint/2010/main" val="2884371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B6010-5227-48E6-808F-10AAB0DB7AC3}" type="datetime2">
              <a:rPr lang="id-ID" smtClean="0"/>
              <a:t>Rabu, 22 Maret 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Rani Susanto, M.Kom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175D4-5827-45C9-BB9B-BE62BF49FF9D}" type="slidenum">
              <a:rPr lang="id-ID" smtClean="0"/>
              <a:t>18</a:t>
            </a:fld>
            <a:endParaRPr lang="id-ID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345" y="648197"/>
            <a:ext cx="30011463" cy="17352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698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11500" dirty="0" smtClean="0"/>
              <a:t>Prosedur Pendaftaran Anggota</a:t>
            </a:r>
            <a:endParaRPr lang="id-ID" sz="11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371600" indent="-1371600" algn="just">
              <a:buFont typeface="+mj-lt"/>
              <a:buAutoNum type="arabicPeriod"/>
            </a:pPr>
            <a:r>
              <a:rPr lang="id-ID" sz="8000" dirty="0" smtClean="0"/>
              <a:t>Petugas memberikan Form Pendaftaran kepada Calon Anggota</a:t>
            </a:r>
          </a:p>
          <a:p>
            <a:pPr marL="1371600" indent="-1371600" algn="just">
              <a:buFont typeface="+mj-lt"/>
              <a:buAutoNum type="arabicPeriod"/>
            </a:pPr>
            <a:r>
              <a:rPr lang="id-ID" sz="8000" dirty="0" smtClean="0"/>
              <a:t>Calon anggota mengisi dengan lengkap form isian tersebut.</a:t>
            </a:r>
          </a:p>
          <a:p>
            <a:pPr marL="1371600" indent="-1371600" algn="just">
              <a:buFont typeface="+mj-lt"/>
              <a:buAutoNum type="arabicPeriod"/>
            </a:pPr>
            <a:r>
              <a:rPr lang="id-ID" sz="8000" dirty="0" smtClean="0"/>
              <a:t>Form isian yang sudah lengkap diserahkan ke petugas untuk dilakukan pengecekan</a:t>
            </a:r>
          </a:p>
          <a:p>
            <a:pPr marL="1371600" indent="-1371600" algn="just">
              <a:buFont typeface="+mj-lt"/>
              <a:buAutoNum type="arabicPeriod"/>
            </a:pPr>
            <a:r>
              <a:rPr lang="id-ID" sz="8000" dirty="0" smtClean="0"/>
              <a:t>Jika form sudah lengkap maka petugas akan mencatatkan data calon anggota ke buku anggota dan membuat kartu anggota. Lalu kartu anggota tersebut diserahkan kepada Calon Anggota</a:t>
            </a:r>
          </a:p>
          <a:p>
            <a:pPr marL="1371600" indent="-1371600" algn="just">
              <a:buFont typeface="+mj-lt"/>
              <a:buAutoNum type="arabicPeriod"/>
            </a:pPr>
            <a:r>
              <a:rPr lang="id-ID" sz="8000" dirty="0" smtClean="0"/>
              <a:t>Jika form tidak lengkap maka akan dikembalikan ke calon anggota untuk dilengkapi kembali</a:t>
            </a:r>
          </a:p>
          <a:p>
            <a:pPr marL="1371600" indent="-1371600" algn="just">
              <a:buFont typeface="+mj-lt"/>
              <a:buAutoNum type="arabicPeriod"/>
            </a:pPr>
            <a:endParaRPr lang="id-ID" sz="8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B6010-5227-48E6-808F-10AAB0DB7AC3}" type="datetime2">
              <a:rPr lang="id-ID" sz="4000" smtClean="0"/>
              <a:t>Rabu, 22 Maret 2017</a:t>
            </a:fld>
            <a:endParaRPr lang="id-ID" sz="40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z="4000" smtClean="0"/>
              <a:t>Rani Susanto, M.Kom</a:t>
            </a:r>
            <a:endParaRPr lang="id-ID" sz="40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175D4-5827-45C9-BB9B-BE62BF49FF9D}" type="slidenum">
              <a:rPr lang="id-ID" sz="4000" smtClean="0"/>
              <a:t>19</a:t>
            </a:fld>
            <a:endParaRPr lang="id-ID" sz="4000"/>
          </a:p>
        </p:txBody>
      </p:sp>
    </p:spTree>
    <p:extLst>
      <p:ext uri="{BB962C8B-B14F-4D97-AF65-F5344CB8AC3E}">
        <p14:creationId xmlns:p14="http://schemas.microsoft.com/office/powerpoint/2010/main" val="388130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0206" y="720924"/>
            <a:ext cx="29163645" cy="2663577"/>
          </a:xfrm>
        </p:spPr>
        <p:txBody>
          <a:bodyPr>
            <a:normAutofit fontScale="90000"/>
          </a:bodyPr>
          <a:lstStyle/>
          <a:p>
            <a:r>
              <a:rPr lang="id-ID" sz="11500" dirty="0" smtClean="0">
                <a:latin typeface="+mn-lt"/>
                <a:cs typeface="Aparajita" pitchFamily="34" charset="0"/>
              </a:rPr>
              <a:t>Pemodelan Proses Bisnis</a:t>
            </a:r>
            <a:br>
              <a:rPr lang="id-ID" sz="11500" dirty="0" smtClean="0">
                <a:latin typeface="+mn-lt"/>
                <a:cs typeface="Aparajita" pitchFamily="34" charset="0"/>
              </a:rPr>
            </a:br>
            <a:r>
              <a:rPr lang="id-ID" sz="11500" dirty="0" smtClean="0">
                <a:latin typeface="+mn-lt"/>
                <a:cs typeface="Aparajita" pitchFamily="34" charset="0"/>
              </a:rPr>
              <a:t>(Business Process Modelling)</a:t>
            </a:r>
            <a:endParaRPr lang="id-ID" sz="11500" dirty="0">
              <a:latin typeface="+mn-lt"/>
              <a:cs typeface="Aparajit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0206" y="5040685"/>
            <a:ext cx="29163645" cy="11040498"/>
          </a:xfrm>
        </p:spPr>
        <p:txBody>
          <a:bodyPr/>
          <a:lstStyle/>
          <a:p>
            <a:pPr algn="just"/>
            <a:r>
              <a:rPr lang="id-ID" sz="8000" dirty="0" smtClean="0"/>
              <a:t> </a:t>
            </a:r>
            <a:r>
              <a:rPr lang="id-ID" sz="8000" dirty="0">
                <a:ea typeface="+mj-ea"/>
                <a:cs typeface="Aparajita" pitchFamily="34" charset="0"/>
              </a:rPr>
              <a:t>Diagram yang umum mewakili urutan kegiatan</a:t>
            </a:r>
          </a:p>
          <a:p>
            <a:pPr algn="just"/>
            <a:r>
              <a:rPr lang="id-ID" sz="8000" dirty="0">
                <a:ea typeface="+mj-ea"/>
                <a:cs typeface="Aparajita" pitchFamily="34" charset="0"/>
              </a:rPr>
              <a:t> </a:t>
            </a:r>
            <a:r>
              <a:rPr lang="id-ID" sz="8000" dirty="0" smtClean="0">
                <a:ea typeface="+mj-ea"/>
                <a:cs typeface="Aparajita" pitchFamily="34" charset="0"/>
              </a:rPr>
              <a:t>Fokus : </a:t>
            </a:r>
            <a:r>
              <a:rPr lang="id-ID" sz="8000" dirty="0">
                <a:ea typeface="+mj-ea"/>
                <a:cs typeface="Aparajita" pitchFamily="34" charset="0"/>
              </a:rPr>
              <a:t>proses, tindakan dan </a:t>
            </a:r>
            <a:r>
              <a:rPr lang="id-ID" sz="8000" dirty="0" smtClean="0">
                <a:ea typeface="+mj-ea"/>
                <a:cs typeface="Aparajita" pitchFamily="34" charset="0"/>
              </a:rPr>
              <a:t>kegiatan (</a:t>
            </a:r>
            <a:r>
              <a:rPr lang="id-ID" sz="8000" dirty="0">
                <a:ea typeface="+mj-ea"/>
                <a:cs typeface="Aparajita" pitchFamily="34" charset="0"/>
              </a:rPr>
              <a:t>job). </a:t>
            </a:r>
            <a:endParaRPr lang="id-ID" sz="8000" dirty="0" smtClean="0">
              <a:ea typeface="+mj-ea"/>
              <a:cs typeface="Aparajita" pitchFamily="34" charset="0"/>
            </a:endParaRPr>
          </a:p>
          <a:p>
            <a:pPr marL="715963" indent="-715963" algn="just"/>
            <a:r>
              <a:rPr lang="id-ID" sz="8000" dirty="0" smtClean="0">
                <a:ea typeface="+mj-ea"/>
                <a:cs typeface="Aparajita" pitchFamily="34" charset="0"/>
              </a:rPr>
              <a:t>Sumber Daya (</a:t>
            </a:r>
            <a:r>
              <a:rPr lang="id-ID" sz="8000" dirty="0">
                <a:ea typeface="+mj-ea"/>
                <a:cs typeface="Aparajita" pitchFamily="34" charset="0"/>
              </a:rPr>
              <a:t>Resource) yang digambarkan </a:t>
            </a:r>
            <a:r>
              <a:rPr lang="id-ID" sz="8000" dirty="0" smtClean="0">
                <a:ea typeface="+mj-ea"/>
                <a:cs typeface="Aparajita" pitchFamily="34" charset="0"/>
              </a:rPr>
              <a:t>menunjukkan </a:t>
            </a:r>
            <a:r>
              <a:rPr lang="id-ID" sz="8000" dirty="0">
                <a:ea typeface="+mj-ea"/>
                <a:cs typeface="Aparajita" pitchFamily="34" charset="0"/>
              </a:rPr>
              <a:t>bagaimana mereka akan diproses</a:t>
            </a:r>
            <a:r>
              <a:rPr lang="id-ID" sz="8000" dirty="0" smtClean="0">
                <a:ea typeface="+mj-ea"/>
                <a:cs typeface="Aparajita" pitchFamily="34" charset="0"/>
              </a:rPr>
              <a:t>.</a:t>
            </a:r>
          </a:p>
          <a:p>
            <a:pPr algn="just"/>
            <a:r>
              <a:rPr lang="id-ID" sz="8000" dirty="0">
                <a:ea typeface="+mj-ea"/>
                <a:cs typeface="Aparajita" pitchFamily="34" charset="0"/>
              </a:rPr>
              <a:t> </a:t>
            </a:r>
            <a:r>
              <a:rPr lang="id-ID" sz="8000" dirty="0" smtClean="0">
                <a:ea typeface="+mj-ea"/>
                <a:cs typeface="Aparajita" pitchFamily="34" charset="0"/>
              </a:rPr>
              <a:t>Penggabungan pekerjaan dan dokumentasi lintas departemen</a:t>
            </a:r>
          </a:p>
          <a:p>
            <a:pPr marL="0" indent="0" algn="just">
              <a:buNone/>
            </a:pPr>
            <a:endParaRPr lang="id-ID" sz="8000" dirty="0">
              <a:ea typeface="+mj-ea"/>
              <a:cs typeface="Aparajita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B6010-5227-48E6-808F-10AAB0DB7AC3}" type="datetime2">
              <a:rPr lang="id-ID" sz="4000" smtClean="0">
                <a:cs typeface="Aparajita" pitchFamily="34" charset="0"/>
              </a:rPr>
              <a:t>Rabu, 22 Maret 2017</a:t>
            </a:fld>
            <a:endParaRPr lang="id-ID" sz="4000">
              <a:cs typeface="Aparajita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z="4000" dirty="0" smtClean="0">
                <a:cs typeface="Aparajita" pitchFamily="34" charset="0"/>
              </a:rPr>
              <a:t>Rani Susanto, M.Kom</a:t>
            </a:r>
            <a:endParaRPr lang="id-ID" sz="4000" dirty="0">
              <a:cs typeface="Aparajit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175D4-5827-45C9-BB9B-BE62BF49FF9D}" type="slidenum">
              <a:rPr lang="id-ID" sz="4000" smtClean="0">
                <a:cs typeface="Aparajita" pitchFamily="34" charset="0"/>
              </a:rPr>
              <a:t>2</a:t>
            </a:fld>
            <a:endParaRPr lang="id-ID" sz="4000">
              <a:cs typeface="Aparajita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28416" y="3672533"/>
            <a:ext cx="30387377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144241" y="3672533"/>
            <a:ext cx="1391018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22953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B6010-5227-48E6-808F-10AAB0DB7AC3}" type="datetime2">
              <a:rPr lang="id-ID" smtClean="0"/>
              <a:t>Rabu, 22 Maret 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Rani Susanto, M.Kom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175D4-5827-45C9-BB9B-BE62BF49FF9D}" type="slidenum">
              <a:rPr lang="id-ID" smtClean="0"/>
              <a:t>20</a:t>
            </a:fld>
            <a:endParaRPr lang="id-ID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5454" y="33392"/>
            <a:ext cx="17569952" cy="22638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952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97" y="504181"/>
            <a:ext cx="31592239" cy="20111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0576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B6010-5227-48E6-808F-10AAB0DB7AC3}" type="datetime2">
              <a:rPr lang="id-ID" smtClean="0"/>
              <a:t>Rabu, 22 Maret 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Rani Susanto, M.Kom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175D4-5827-45C9-BB9B-BE62BF49FF9D}" type="slidenum">
              <a:rPr lang="id-ID" smtClean="0"/>
              <a:t>22</a:t>
            </a:fld>
            <a:endParaRPr lang="id-ID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728"/>
            <a:ext cx="32404050" cy="19860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3021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9600" dirty="0" smtClean="0"/>
              <a:t>Task @ Class</a:t>
            </a:r>
            <a:endParaRPr lang="id-ID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9516" lvl="1" indent="0" algn="ctr">
              <a:buNone/>
            </a:pPr>
            <a:r>
              <a:rPr lang="id-ID" sz="8000" dirty="0" smtClean="0"/>
              <a:t> Buatlah Notasi BPMN untuk setiap Prosedur  Perwalian yang sudah dibuat sebelumnya</a:t>
            </a:r>
            <a:endParaRPr lang="id-ID" sz="8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B6010-5227-48E6-808F-10AAB0DB7AC3}" type="datetime2">
              <a:rPr lang="id-ID" sz="3600" smtClean="0"/>
              <a:t>Rabu, 22 Maret 2017</a:t>
            </a:fld>
            <a:endParaRPr lang="id-ID" sz="36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z="3600" smtClean="0"/>
              <a:t>Rani Susanto, M.Kom</a:t>
            </a:r>
            <a:endParaRPr lang="id-ID" sz="36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175D4-5827-45C9-BB9B-BE62BF49FF9D}" type="slidenum">
              <a:rPr lang="id-ID" sz="3600" smtClean="0"/>
              <a:t>23</a:t>
            </a:fld>
            <a:endParaRPr lang="id-ID" sz="3600"/>
          </a:p>
        </p:txBody>
      </p:sp>
    </p:spTree>
    <p:extLst>
      <p:ext uri="{BB962C8B-B14F-4D97-AF65-F5344CB8AC3E}">
        <p14:creationId xmlns:p14="http://schemas.microsoft.com/office/powerpoint/2010/main" val="44419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11500" dirty="0" smtClean="0"/>
              <a:t>Task @ Humz</a:t>
            </a:r>
            <a:endParaRPr lang="id-ID" sz="11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id-ID" sz="8000" dirty="0" smtClean="0"/>
              <a:t> Buatlah prosedur kerja praktek yang terdiri dari :</a:t>
            </a:r>
          </a:p>
          <a:p>
            <a:pPr lvl="1" algn="just"/>
            <a:r>
              <a:rPr lang="id-ID" sz="7600" dirty="0"/>
              <a:t> </a:t>
            </a:r>
            <a:r>
              <a:rPr lang="id-ID" sz="7600" dirty="0" smtClean="0"/>
              <a:t>Pengajuan Surat Pengantar Kerja Praktek</a:t>
            </a:r>
          </a:p>
          <a:p>
            <a:pPr marL="1152525" lvl="1" indent="-633413" algn="just" defTabSz="1152525"/>
            <a:r>
              <a:rPr lang="id-ID" sz="7600" dirty="0" smtClean="0"/>
              <a:t>Penerimaan Surat Pengantar Kerja Praktek hingga menghasilkan Surat Penerimaan dari Tempat Penelitian</a:t>
            </a:r>
          </a:p>
          <a:p>
            <a:pPr lvl="1" algn="just"/>
            <a:r>
              <a:rPr lang="id-ID" sz="7600" dirty="0"/>
              <a:t> </a:t>
            </a:r>
            <a:r>
              <a:rPr lang="id-ID" sz="7600" dirty="0" smtClean="0"/>
              <a:t>Pelaporan Surat Penerimaan ke Sekretariat</a:t>
            </a:r>
          </a:p>
          <a:p>
            <a:pPr marL="787400" indent="-787400" algn="just"/>
            <a:r>
              <a:rPr lang="id-ID" sz="8000" dirty="0" smtClean="0"/>
              <a:t>Lengkapi dengan dokumen yang terkait, Lalu buat pemodelan nya menggunakan BPMN (boleh dijadikan satu pemodelan, Boleh terpisah prosedur, boleh menggunakan aturan sub proses)</a:t>
            </a:r>
          </a:p>
          <a:p>
            <a:pPr marL="549275" indent="-549275" algn="just"/>
            <a:r>
              <a:rPr lang="id-ID" sz="8000" dirty="0" smtClean="0"/>
              <a:t>Gambarkan menggunakan tools BPMN, print dan lengkapi dengan Data diri</a:t>
            </a:r>
          </a:p>
          <a:p>
            <a:pPr algn="just"/>
            <a:r>
              <a:rPr lang="id-ID" sz="8000" dirty="0"/>
              <a:t> </a:t>
            </a:r>
            <a:r>
              <a:rPr lang="id-ID" sz="8000" dirty="0" smtClean="0"/>
              <a:t>Kumpulkan minggu depan</a:t>
            </a:r>
            <a:endParaRPr lang="id-ID" sz="8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B6010-5227-48E6-808F-10AAB0DB7AC3}" type="datetime2">
              <a:rPr lang="id-ID" sz="4000" smtClean="0"/>
              <a:t>Rabu, 22 Maret 2017</a:t>
            </a:fld>
            <a:endParaRPr lang="id-ID" sz="40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z="4000" smtClean="0"/>
              <a:t>Rani Susanto, M.Kom</a:t>
            </a:r>
            <a:endParaRPr lang="id-ID" sz="40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175D4-5827-45C9-BB9B-BE62BF49FF9D}" type="slidenum">
              <a:rPr lang="id-ID" sz="4000" smtClean="0"/>
              <a:t>24</a:t>
            </a:fld>
            <a:endParaRPr lang="id-ID" sz="4000"/>
          </a:p>
        </p:txBody>
      </p:sp>
    </p:spTree>
    <p:extLst>
      <p:ext uri="{BB962C8B-B14F-4D97-AF65-F5344CB8AC3E}">
        <p14:creationId xmlns:p14="http://schemas.microsoft.com/office/powerpoint/2010/main" val="3898318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17649" y="4200531"/>
            <a:ext cx="17966202" cy="11880652"/>
          </a:xfrm>
        </p:spPr>
        <p:txBody>
          <a:bodyPr/>
          <a:lstStyle/>
          <a:p>
            <a:pPr marL="0" indent="0">
              <a:buNone/>
            </a:pPr>
            <a:r>
              <a:rPr lang="id-ID" sz="8800" b="1" u="sng" dirty="0" smtClean="0">
                <a:solidFill>
                  <a:schemeClr val="bg1"/>
                </a:solidFill>
              </a:rPr>
              <a:t>Pemodelan Proses Bisnis</a:t>
            </a:r>
          </a:p>
          <a:p>
            <a:pPr marL="0" indent="0">
              <a:buNone/>
            </a:pPr>
            <a:r>
              <a:rPr lang="id-ID" dirty="0">
                <a:solidFill>
                  <a:schemeClr val="bg1"/>
                </a:solidFill>
              </a:rPr>
              <a:t>	</a:t>
            </a:r>
            <a:endParaRPr lang="id-ID" dirty="0" smtClean="0">
              <a:solidFill>
                <a:schemeClr val="bg1"/>
              </a:solidFill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id-ID" sz="6000" b="1" dirty="0" smtClean="0">
                <a:solidFill>
                  <a:schemeClr val="bg1"/>
                </a:solidFill>
              </a:rPr>
              <a:t>“ Kumpulan Aktivitas (job) terstruktur yang saling berkaitan untuk menyelesaikan suatu masalah tertentu atau yang menghasilkan  output (keluaran) produk atau jasa untuk meraih suatu tujuan tertentu “</a:t>
            </a:r>
            <a:endParaRPr lang="id-ID" sz="6000" b="1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B6010-5227-48E6-808F-10AAB0DB7AC3}" type="datetime2">
              <a:rPr lang="id-ID" smtClean="0"/>
              <a:t>Rabu, 22 Maret 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Rani Susanto, M.Kom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175D4-5827-45C9-BB9B-BE62BF49FF9D}" type="slidenum">
              <a:rPr lang="id-ID" smtClean="0"/>
              <a:t>3</a:t>
            </a:fld>
            <a:endParaRPr lang="id-ID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425" y="4176589"/>
            <a:ext cx="10369152" cy="10369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637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17649" y="4200531"/>
            <a:ext cx="17966202" cy="11880652"/>
          </a:xfrm>
        </p:spPr>
        <p:txBody>
          <a:bodyPr/>
          <a:lstStyle/>
          <a:p>
            <a:pPr marL="0" indent="0">
              <a:buNone/>
            </a:pPr>
            <a:r>
              <a:rPr lang="id-ID" sz="8800" b="1" u="sng" dirty="0" smtClean="0">
                <a:solidFill>
                  <a:schemeClr val="bg1"/>
                </a:solidFill>
              </a:rPr>
              <a:t>Manfaat Pemodelan Proses Bisnis</a:t>
            </a:r>
          </a:p>
          <a:p>
            <a:pPr marL="0" indent="0">
              <a:buNone/>
            </a:pPr>
            <a:r>
              <a:rPr lang="id-ID" dirty="0">
                <a:solidFill>
                  <a:schemeClr val="bg1"/>
                </a:solidFill>
              </a:rPr>
              <a:t>	</a:t>
            </a:r>
            <a:endParaRPr lang="id-ID" dirty="0" smtClean="0">
              <a:solidFill>
                <a:schemeClr val="bg1"/>
              </a:solidFill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id-ID" sz="6000" b="1" dirty="0" smtClean="0">
                <a:solidFill>
                  <a:schemeClr val="bg1"/>
                </a:solidFill>
              </a:rPr>
              <a:t>“ Memudahkan </a:t>
            </a:r>
            <a:r>
              <a:rPr lang="id-ID" sz="6000" b="1" dirty="0">
                <a:solidFill>
                  <a:schemeClr val="bg1"/>
                </a:solidFill>
              </a:rPr>
              <a:t>pemahaman alur proses secara </a:t>
            </a:r>
            <a:r>
              <a:rPr lang="id-ID" sz="6000" b="1" dirty="0" smtClean="0">
                <a:solidFill>
                  <a:schemeClr val="bg1"/>
                </a:solidFill>
              </a:rPr>
              <a:t>terintegrasi “</a:t>
            </a:r>
            <a:endParaRPr lang="id-ID" sz="6000" b="1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B6010-5227-48E6-808F-10AAB0DB7AC3}" type="datetime2">
              <a:rPr lang="id-ID" smtClean="0"/>
              <a:t>Rabu, 22 Maret 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Rani Susanto, M.Kom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175D4-5827-45C9-BB9B-BE62BF49FF9D}" type="slidenum">
              <a:rPr lang="id-ID" smtClean="0"/>
              <a:t>4</a:t>
            </a:fld>
            <a:endParaRPr lang="id-ID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425" y="4176589"/>
            <a:ext cx="10369152" cy="10369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68300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17649" y="4200531"/>
            <a:ext cx="17966202" cy="11880652"/>
          </a:xfrm>
        </p:spPr>
        <p:txBody>
          <a:bodyPr/>
          <a:lstStyle/>
          <a:p>
            <a:pPr marL="0" indent="0">
              <a:buNone/>
            </a:pPr>
            <a:r>
              <a:rPr lang="id-ID" sz="8800" b="1" u="sng" dirty="0" smtClean="0">
                <a:solidFill>
                  <a:schemeClr val="bg1"/>
                </a:solidFill>
              </a:rPr>
              <a:t>Tujuan Pemodelan Proses Bisnis</a:t>
            </a:r>
          </a:p>
          <a:p>
            <a:pPr marL="0" indent="0">
              <a:buNone/>
            </a:pPr>
            <a:r>
              <a:rPr lang="id-ID" dirty="0">
                <a:solidFill>
                  <a:schemeClr val="bg1"/>
                </a:solidFill>
              </a:rPr>
              <a:t>	</a:t>
            </a:r>
            <a:endParaRPr lang="id-ID" dirty="0" smtClean="0">
              <a:solidFill>
                <a:schemeClr val="bg1"/>
              </a:solidFill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id-ID" sz="6000" b="1" dirty="0">
                <a:solidFill>
                  <a:schemeClr val="bg1"/>
                </a:solidFill>
              </a:rPr>
              <a:t>“Mendefinisikan Langkah langkah yang harus diambil untuk mencapai suatu tujuan“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B6010-5227-48E6-808F-10AAB0DB7AC3}" type="datetime2">
              <a:rPr lang="id-ID" smtClean="0"/>
              <a:t>Rabu, 22 Maret 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Rani Susanto, M.Kom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175D4-5827-45C9-BB9B-BE62BF49FF9D}" type="slidenum">
              <a:rPr lang="id-ID" smtClean="0"/>
              <a:t>5</a:t>
            </a:fld>
            <a:endParaRPr lang="id-ID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425" y="4176589"/>
            <a:ext cx="10369152" cy="10369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56310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620206" y="720924"/>
            <a:ext cx="29163645" cy="2663577"/>
          </a:xfrm>
        </p:spPr>
        <p:txBody>
          <a:bodyPr>
            <a:normAutofit/>
          </a:bodyPr>
          <a:lstStyle/>
          <a:p>
            <a:r>
              <a:rPr lang="id-ID" sz="11500" dirty="0" smtClean="0">
                <a:latin typeface="+mn-lt"/>
                <a:cs typeface="Aparajita" pitchFamily="34" charset="0"/>
              </a:rPr>
              <a:t>Jenis Pemodelan Proses Bisnis</a:t>
            </a:r>
            <a:endParaRPr lang="id-ID" sz="11500" dirty="0">
              <a:latin typeface="+mn-lt"/>
              <a:cs typeface="Aparajita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620206" y="5112693"/>
            <a:ext cx="29163645" cy="10968490"/>
          </a:xfrm>
          <a:prstGeom prst="rect">
            <a:avLst/>
          </a:prstGeom>
        </p:spPr>
        <p:txBody>
          <a:bodyPr vert="horz" lIns="103903" tIns="51952" rIns="103903" bIns="51952" rtlCol="0">
            <a:normAutofit/>
          </a:bodyPr>
          <a:lstStyle>
            <a:lvl1pPr marL="389637" indent="-389637" algn="l" defTabSz="103903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4214" indent="-324698" algn="l" defTabSz="103903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98791" indent="-259758" algn="l" defTabSz="103903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18307" indent="-259758" algn="l" defTabSz="103903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37824" indent="-259758" algn="l" defTabSz="1039033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57340" indent="-259758" algn="l" defTabSz="103903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76856" indent="-259758" algn="l" defTabSz="103903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96373" indent="-259758" algn="l" defTabSz="103903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15889" indent="-259758" algn="l" defTabSz="103903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d-ID" sz="8000" dirty="0" smtClean="0"/>
              <a:t> </a:t>
            </a:r>
            <a:r>
              <a:rPr lang="id-ID" sz="8000" dirty="0" smtClean="0">
                <a:ea typeface="+mj-ea"/>
                <a:cs typeface="Aparajita" pitchFamily="34" charset="0"/>
              </a:rPr>
              <a:t>Model Awal </a:t>
            </a:r>
            <a:r>
              <a:rPr lang="id-ID" sz="8000" dirty="0" smtClean="0">
                <a:ea typeface="+mj-ea"/>
                <a:cs typeface="Aparajita" pitchFamily="34" charset="0"/>
                <a:sym typeface="Wingdings" pitchFamily="2" charset="2"/>
              </a:rPr>
              <a:t> Situasi saat ini</a:t>
            </a:r>
          </a:p>
          <a:p>
            <a:pPr algn="just"/>
            <a:r>
              <a:rPr lang="id-ID" sz="8000" dirty="0" smtClean="0">
                <a:ea typeface="+mj-ea"/>
                <a:cs typeface="Aparajita" pitchFamily="34" charset="0"/>
                <a:sym typeface="Wingdings" pitchFamily="2" charset="2"/>
              </a:rPr>
              <a:t> Situasi Baru yang memiliki tujuan &amp; harapan kedepan berfungsi untuk menganalisis, menguji, menerapkan dan meningkatkan proses</a:t>
            </a:r>
          </a:p>
          <a:p>
            <a:pPr algn="just"/>
            <a:endParaRPr lang="id-ID" sz="8000" dirty="0" smtClean="0">
              <a:ea typeface="+mj-ea"/>
              <a:cs typeface="Aparajita" pitchFamily="34" charset="0"/>
            </a:endParaRPr>
          </a:p>
          <a:p>
            <a:pPr marL="0" indent="0" algn="just">
              <a:buFont typeface="Arial" pitchFamily="34" charset="0"/>
              <a:buNone/>
            </a:pPr>
            <a:endParaRPr lang="id-ID" sz="8000" dirty="0">
              <a:ea typeface="+mj-ea"/>
              <a:cs typeface="Aparajita" pitchFamily="34" charset="0"/>
            </a:endParaRPr>
          </a:p>
        </p:txBody>
      </p:sp>
      <p:sp>
        <p:nvSpPr>
          <p:cNvPr id="9" name="Date Placeholder 3"/>
          <p:cNvSpPr txBox="1">
            <a:spLocks/>
          </p:cNvSpPr>
          <p:nvPr/>
        </p:nvSpPr>
        <p:spPr>
          <a:xfrm>
            <a:off x="1620206" y="16601578"/>
            <a:ext cx="7560945" cy="958453"/>
          </a:xfrm>
          <a:prstGeom prst="rect">
            <a:avLst/>
          </a:prstGeom>
        </p:spPr>
        <p:txBody>
          <a:bodyPr vert="horz" lIns="103903" tIns="51952" rIns="103903" bIns="51952" rtlCol="0" anchor="ctr"/>
          <a:lstStyle>
            <a:defPPr>
              <a:defRPr lang="id-ID"/>
            </a:defPPr>
            <a:lvl1pPr marL="0" algn="l" defTabSz="1039033" rtl="0" eaLnBrk="1" latinLnBrk="0" hangingPunct="1"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19516" algn="l" defTabSz="103903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9033" algn="l" defTabSz="103903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58549" algn="l" defTabSz="103903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78065" algn="l" defTabSz="103903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97582" algn="l" defTabSz="103903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17098" algn="l" defTabSz="103903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36615" algn="l" defTabSz="103903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56131" algn="l" defTabSz="103903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66B6010-5227-48E6-808F-10AAB0DB7AC3}" type="datetime2">
              <a:rPr lang="id-ID" sz="4000" smtClean="0">
                <a:cs typeface="Aparajita" pitchFamily="34" charset="0"/>
              </a:rPr>
              <a:pPr/>
              <a:t>Rabu, 22 Maret 2017</a:t>
            </a:fld>
            <a:endParaRPr lang="id-ID" sz="4000" dirty="0">
              <a:cs typeface="Aparajita" pitchFamily="34" charset="0"/>
            </a:endParaRP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11377488" y="16509752"/>
            <a:ext cx="10261285" cy="958453"/>
          </a:xfrm>
          <a:prstGeom prst="rect">
            <a:avLst/>
          </a:prstGeom>
        </p:spPr>
        <p:txBody>
          <a:bodyPr vert="horz" lIns="103903" tIns="51952" rIns="103903" bIns="51952" rtlCol="0" anchor="ctr"/>
          <a:lstStyle>
            <a:defPPr>
              <a:defRPr lang="id-ID"/>
            </a:defPPr>
            <a:lvl1pPr marL="0" algn="ctr" defTabSz="1039033" rtl="0" eaLnBrk="1" latinLnBrk="0" hangingPunct="1"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19516" algn="l" defTabSz="103903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9033" algn="l" defTabSz="103903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58549" algn="l" defTabSz="103903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78065" algn="l" defTabSz="103903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97582" algn="l" defTabSz="103903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17098" algn="l" defTabSz="103903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36615" algn="l" defTabSz="103903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56131" algn="l" defTabSz="103903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d-ID" sz="4000" dirty="0" smtClean="0">
                <a:cs typeface="Aparajita" pitchFamily="34" charset="0"/>
              </a:rPr>
              <a:t>Rani Susanto, M.Kom</a:t>
            </a:r>
            <a:endParaRPr lang="id-ID" sz="4000" dirty="0">
              <a:cs typeface="Aparajita" pitchFamily="34" charset="0"/>
            </a:endParaRPr>
          </a:p>
        </p:txBody>
      </p:sp>
      <p:sp>
        <p:nvSpPr>
          <p:cNvPr id="11" name="Slide Number Placeholder 5"/>
          <p:cNvSpPr txBox="1">
            <a:spLocks/>
          </p:cNvSpPr>
          <p:nvPr/>
        </p:nvSpPr>
        <p:spPr>
          <a:xfrm>
            <a:off x="23222907" y="16685426"/>
            <a:ext cx="7560945" cy="958453"/>
          </a:xfrm>
          <a:prstGeom prst="rect">
            <a:avLst/>
          </a:prstGeom>
        </p:spPr>
        <p:txBody>
          <a:bodyPr vert="horz" lIns="103903" tIns="51952" rIns="103903" bIns="51952" rtlCol="0" anchor="ctr"/>
          <a:lstStyle>
            <a:defPPr>
              <a:defRPr lang="id-ID"/>
            </a:defPPr>
            <a:lvl1pPr marL="0" algn="r" defTabSz="1039033" rtl="0" eaLnBrk="1" latinLnBrk="0" hangingPunct="1"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19516" algn="l" defTabSz="103903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9033" algn="l" defTabSz="103903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58549" algn="l" defTabSz="103903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78065" algn="l" defTabSz="103903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97582" algn="l" defTabSz="103903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17098" algn="l" defTabSz="103903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36615" algn="l" defTabSz="103903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56131" algn="l" defTabSz="1039033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C0175D4-5827-45C9-BB9B-BE62BF49FF9D}" type="slidenum">
              <a:rPr lang="id-ID" sz="4000" smtClean="0">
                <a:cs typeface="Aparajita" pitchFamily="34" charset="0"/>
              </a:rPr>
              <a:pPr/>
              <a:t>6</a:t>
            </a:fld>
            <a:endParaRPr lang="id-ID" sz="4000" dirty="0">
              <a:cs typeface="Aparajita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728416" y="3417385"/>
            <a:ext cx="30315369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Rectangle 12"/>
          <p:cNvSpPr/>
          <p:nvPr/>
        </p:nvSpPr>
        <p:spPr>
          <a:xfrm>
            <a:off x="144241" y="3417385"/>
            <a:ext cx="1368151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53160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0919" y="480182"/>
            <a:ext cx="9530766" cy="4488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94996" y="12601525"/>
            <a:ext cx="13716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7209" y="6840885"/>
            <a:ext cx="13078187" cy="7416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62661-FF58-4A17-9268-DC9FCDA16BED}" type="datetime2">
              <a:rPr lang="id-ID" sz="4400" smtClean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</a:rPr>
              <a:t>Rabu, 22 Maret 2017</a:t>
            </a:fld>
            <a:endParaRPr lang="id-ID" sz="4400" dirty="0">
              <a:solidFill>
                <a:schemeClr val="bg2">
                  <a:lumMod val="5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z="4400" dirty="0" smtClean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</a:rPr>
              <a:t>Rani Susanto, M.Kom</a:t>
            </a:r>
            <a:endParaRPr lang="id-ID" sz="4400" dirty="0">
              <a:solidFill>
                <a:schemeClr val="bg2">
                  <a:lumMod val="5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175D4-5827-45C9-BB9B-BE62BF49FF9D}" type="slidenum">
              <a:rPr lang="id-ID" sz="4400" smtClean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</a:rPr>
              <a:t>7</a:t>
            </a:fld>
            <a:endParaRPr lang="id-ID" sz="4400">
              <a:solidFill>
                <a:schemeClr val="bg2">
                  <a:lumMod val="5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6407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11500" dirty="0" smtClean="0"/>
              <a:t>BPMN</a:t>
            </a:r>
            <a:endParaRPr lang="id-ID" sz="11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0206" y="4680645"/>
            <a:ext cx="29163645" cy="11400538"/>
          </a:xfrm>
        </p:spPr>
        <p:txBody>
          <a:bodyPr/>
          <a:lstStyle/>
          <a:p>
            <a:r>
              <a:rPr lang="id-ID" sz="8000" dirty="0" smtClean="0"/>
              <a:t>Business Process Modelling Notation</a:t>
            </a:r>
          </a:p>
          <a:p>
            <a:r>
              <a:rPr lang="id-ID" sz="8000" dirty="0" smtClean="0"/>
              <a:t>Kategori diagram elemen :</a:t>
            </a:r>
          </a:p>
          <a:p>
            <a:pPr lvl="1"/>
            <a:r>
              <a:rPr lang="id-ID" sz="7600" dirty="0" smtClean="0"/>
              <a:t>Flow Objects</a:t>
            </a:r>
          </a:p>
          <a:p>
            <a:pPr lvl="1"/>
            <a:r>
              <a:rPr lang="id-ID" sz="7600" dirty="0" smtClean="0"/>
              <a:t>Connecting Objects</a:t>
            </a:r>
          </a:p>
          <a:p>
            <a:pPr lvl="1"/>
            <a:r>
              <a:rPr lang="id-ID" sz="7600" dirty="0" smtClean="0"/>
              <a:t>Swimlanes</a:t>
            </a:r>
          </a:p>
          <a:p>
            <a:pPr lvl="1"/>
            <a:r>
              <a:rPr lang="id-ID" sz="7600" dirty="0" smtClean="0"/>
              <a:t>Artifacs</a:t>
            </a:r>
            <a:endParaRPr lang="id-ID" sz="7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B6010-5227-48E6-808F-10AAB0DB7AC3}" type="datetime2">
              <a:rPr lang="id-ID" sz="4000" smtClean="0"/>
              <a:t>Rabu, 22 Maret 2017</a:t>
            </a:fld>
            <a:endParaRPr lang="id-ID" sz="40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z="4000" smtClean="0"/>
              <a:t>Rani Susanto, M.Kom</a:t>
            </a:r>
            <a:endParaRPr lang="id-ID" sz="40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175D4-5827-45C9-BB9B-BE62BF49FF9D}" type="slidenum">
              <a:rPr lang="id-ID" sz="4000" smtClean="0"/>
              <a:t>8</a:t>
            </a:fld>
            <a:endParaRPr lang="id-ID" sz="4000"/>
          </a:p>
        </p:txBody>
      </p:sp>
      <p:sp>
        <p:nvSpPr>
          <p:cNvPr id="7" name="Rectangle 6"/>
          <p:cNvSpPr/>
          <p:nvPr/>
        </p:nvSpPr>
        <p:spPr>
          <a:xfrm>
            <a:off x="1728416" y="3168477"/>
            <a:ext cx="30243361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144241" y="3168477"/>
            <a:ext cx="1368151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0976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id-ID" sz="115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Flow Objects</a:t>
            </a:r>
            <a:endParaRPr lang="id-ID" sz="115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12593" y="4200531"/>
            <a:ext cx="27471258" cy="11880652"/>
          </a:xfrm>
        </p:spPr>
        <p:txBody>
          <a:bodyPr/>
          <a:lstStyle/>
          <a:p>
            <a:pPr marL="1371600" indent="-1371600">
              <a:buFont typeface="+mj-lt"/>
              <a:buAutoNum type="arabicPeriod"/>
            </a:pPr>
            <a:r>
              <a:rPr lang="id-ID" sz="8000" dirty="0" smtClean="0">
                <a:solidFill>
                  <a:schemeClr val="bg1"/>
                </a:solidFill>
              </a:rPr>
              <a:t>Event	</a:t>
            </a:r>
          </a:p>
          <a:p>
            <a:pPr marL="1371600" indent="-1371600">
              <a:buFont typeface="+mj-lt"/>
              <a:buAutoNum type="arabicPeriod"/>
            </a:pPr>
            <a:endParaRPr lang="id-ID" sz="8000" dirty="0">
              <a:solidFill>
                <a:schemeClr val="bg1"/>
              </a:solidFill>
            </a:endParaRPr>
          </a:p>
          <a:p>
            <a:pPr marL="1371600" indent="-1371600">
              <a:buFont typeface="+mj-lt"/>
              <a:buAutoNum type="arabicPeriod"/>
            </a:pPr>
            <a:endParaRPr lang="id-ID" sz="8000" dirty="0" smtClean="0">
              <a:solidFill>
                <a:schemeClr val="bg1"/>
              </a:solidFill>
            </a:endParaRPr>
          </a:p>
          <a:p>
            <a:pPr marL="1371600" indent="-1371600">
              <a:buFont typeface="+mj-lt"/>
              <a:buAutoNum type="arabicPeriod"/>
            </a:pPr>
            <a:r>
              <a:rPr lang="id-ID" sz="8000" dirty="0" smtClean="0">
                <a:solidFill>
                  <a:schemeClr val="bg1"/>
                </a:solidFill>
              </a:rPr>
              <a:t>Activity</a:t>
            </a:r>
          </a:p>
          <a:p>
            <a:pPr marL="1371600" indent="-1371600">
              <a:buFont typeface="+mj-lt"/>
              <a:buAutoNum type="arabicPeriod"/>
            </a:pPr>
            <a:endParaRPr lang="id-ID" sz="8000" dirty="0">
              <a:solidFill>
                <a:schemeClr val="bg1"/>
              </a:solidFill>
            </a:endParaRPr>
          </a:p>
          <a:p>
            <a:pPr marL="1371600" indent="-1371600">
              <a:buFont typeface="+mj-lt"/>
              <a:buAutoNum type="arabicPeriod"/>
            </a:pPr>
            <a:endParaRPr lang="id-ID" sz="8000" dirty="0" smtClean="0">
              <a:solidFill>
                <a:schemeClr val="bg1"/>
              </a:solidFill>
            </a:endParaRPr>
          </a:p>
          <a:p>
            <a:pPr marL="1371600" indent="-1371600">
              <a:buFont typeface="+mj-lt"/>
              <a:buAutoNum type="arabicPeriod"/>
            </a:pPr>
            <a:r>
              <a:rPr lang="id-ID" sz="8000" dirty="0" smtClean="0">
                <a:solidFill>
                  <a:schemeClr val="bg1"/>
                </a:solidFill>
              </a:rPr>
              <a:t>Gateway		</a:t>
            </a:r>
            <a:endParaRPr lang="id-ID" sz="8000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B6010-5227-48E6-808F-10AAB0DB7AC3}" type="datetime2">
              <a:rPr lang="id-ID" sz="4000" smtClean="0">
                <a:solidFill>
                  <a:schemeClr val="bg1"/>
                </a:solidFill>
              </a:rPr>
              <a:t>Rabu, 22 Maret 2017</a:t>
            </a:fld>
            <a:endParaRPr lang="id-ID" sz="4000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z="4000" smtClean="0">
                <a:solidFill>
                  <a:schemeClr val="bg1"/>
                </a:solidFill>
              </a:rPr>
              <a:t>Rani Susanto, M.Kom</a:t>
            </a:r>
            <a:endParaRPr lang="id-ID" sz="400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175D4-5827-45C9-BB9B-BE62BF49FF9D}" type="slidenum">
              <a:rPr lang="id-ID" sz="4000" smtClean="0">
                <a:solidFill>
                  <a:schemeClr val="bg1"/>
                </a:solidFill>
              </a:rPr>
              <a:t>9</a:t>
            </a:fld>
            <a:endParaRPr lang="id-ID" sz="4000">
              <a:solidFill>
                <a:schemeClr val="bg1"/>
              </a:solidFill>
            </a:endParaRPr>
          </a:p>
        </p:txBody>
      </p:sp>
      <p:sp>
        <p:nvSpPr>
          <p:cNvPr id="21" name="Text Box 11"/>
          <p:cNvSpPr txBox="1">
            <a:spLocks noChangeArrowheads="1"/>
          </p:cNvSpPr>
          <p:nvPr/>
        </p:nvSpPr>
        <p:spPr bwMode="auto">
          <a:xfrm>
            <a:off x="17354153" y="6624861"/>
            <a:ext cx="681069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811213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 defTabSz="811213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 defTabSz="811213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 defTabSz="811213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 defTabSz="811213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defTabSz="811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defTabSz="811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defTabSz="811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defTabSz="811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r>
              <a:rPr lang="en-US" sz="4800" dirty="0">
                <a:solidFill>
                  <a:schemeClr val="bg1"/>
                </a:solidFill>
              </a:rPr>
              <a:t>Start</a:t>
            </a:r>
          </a:p>
        </p:txBody>
      </p:sp>
      <p:sp>
        <p:nvSpPr>
          <p:cNvPr id="22" name="Text Box 13"/>
          <p:cNvSpPr txBox="1">
            <a:spLocks noChangeArrowheads="1"/>
          </p:cNvSpPr>
          <p:nvPr/>
        </p:nvSpPr>
        <p:spPr bwMode="auto">
          <a:xfrm>
            <a:off x="19802425" y="6657960"/>
            <a:ext cx="1204154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811213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 defTabSz="811213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 defTabSz="811213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 defTabSz="811213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 defTabSz="811213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defTabSz="811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defTabSz="811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defTabSz="811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defTabSz="811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r>
              <a:rPr lang="en-US" sz="4800" dirty="0">
                <a:solidFill>
                  <a:schemeClr val="bg1"/>
                </a:solidFill>
              </a:rPr>
              <a:t>Intermediate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23" name="Text Box 14"/>
          <p:cNvSpPr txBox="1">
            <a:spLocks noChangeArrowheads="1"/>
          </p:cNvSpPr>
          <p:nvPr/>
        </p:nvSpPr>
        <p:spPr bwMode="auto">
          <a:xfrm>
            <a:off x="23696408" y="6719516"/>
            <a:ext cx="4976449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811213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 defTabSz="811213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 defTabSz="811213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 defTabSz="811213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 defTabSz="811213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defTabSz="811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defTabSz="811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defTabSz="811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defTabSz="811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r>
              <a:rPr lang="en-US" sz="4400" dirty="0">
                <a:solidFill>
                  <a:schemeClr val="bg1"/>
                </a:solidFill>
              </a:rPr>
              <a:t>End</a:t>
            </a:r>
            <a:endParaRPr lang="en-US" sz="1600" dirty="0">
              <a:solidFill>
                <a:schemeClr val="bg1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16" r="59383" b="69251"/>
          <a:stretch/>
        </p:blipFill>
        <p:spPr bwMode="auto">
          <a:xfrm>
            <a:off x="16532947" y="3975651"/>
            <a:ext cx="9651687" cy="24649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683" b="50000"/>
          <a:stretch/>
        </p:blipFill>
        <p:spPr bwMode="auto">
          <a:xfrm>
            <a:off x="17786201" y="8223801"/>
            <a:ext cx="7578460" cy="2512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5" name="Text Box 11"/>
          <p:cNvSpPr txBox="1">
            <a:spLocks noChangeArrowheads="1"/>
          </p:cNvSpPr>
          <p:nvPr/>
        </p:nvSpPr>
        <p:spPr bwMode="auto">
          <a:xfrm>
            <a:off x="18680358" y="10755350"/>
            <a:ext cx="825085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811213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 defTabSz="811213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 defTabSz="811213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 defTabSz="811213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 defTabSz="811213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defTabSz="811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defTabSz="811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defTabSz="811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defTabSz="811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r>
              <a:rPr lang="id-ID" sz="4800" dirty="0" smtClean="0">
                <a:solidFill>
                  <a:schemeClr val="bg1"/>
                </a:solidFill>
              </a:rPr>
              <a:t>Task			SubProcess</a:t>
            </a:r>
            <a:endParaRPr lang="en-US" sz="4800" dirty="0">
              <a:solidFill>
                <a:schemeClr val="bg1"/>
              </a:solidFill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504" b="50000"/>
          <a:stretch/>
        </p:blipFill>
        <p:spPr bwMode="auto">
          <a:xfrm>
            <a:off x="19872756" y="12840192"/>
            <a:ext cx="3405349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0909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605</TotalTime>
  <Words>575</Words>
  <Application>Microsoft Office PowerPoint</Application>
  <PresentationFormat>Custom</PresentationFormat>
  <Paragraphs>166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BPMN</vt:lpstr>
      <vt:lpstr>Pemodelan Proses Bisnis (Business Process Modelling)</vt:lpstr>
      <vt:lpstr>PowerPoint Presentation</vt:lpstr>
      <vt:lpstr>PowerPoint Presentation</vt:lpstr>
      <vt:lpstr>PowerPoint Presentation</vt:lpstr>
      <vt:lpstr>Jenis Pemodelan Proses Bisnis</vt:lpstr>
      <vt:lpstr>PowerPoint Presentation</vt:lpstr>
      <vt:lpstr>BPMN</vt:lpstr>
      <vt:lpstr>Flow Objects</vt:lpstr>
      <vt:lpstr>Connecting Object</vt:lpstr>
      <vt:lpstr>Swimlanes</vt:lpstr>
      <vt:lpstr>Artifacts</vt:lpstr>
      <vt:lpstr>Simple Business Process</vt:lpstr>
      <vt:lpstr>Example With Pool</vt:lpstr>
      <vt:lpstr>Example with Lane</vt:lpstr>
      <vt:lpstr>Example With Lane</vt:lpstr>
      <vt:lpstr>Example..</vt:lpstr>
      <vt:lpstr>PowerPoint Presentation</vt:lpstr>
      <vt:lpstr>Prosedur Pendaftaran Anggota</vt:lpstr>
      <vt:lpstr>PowerPoint Presentation</vt:lpstr>
      <vt:lpstr>PowerPoint Presentation</vt:lpstr>
      <vt:lpstr>PowerPoint Presentation</vt:lpstr>
      <vt:lpstr>Task @ Class</vt:lpstr>
      <vt:lpstr>Task @ Humz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BPMN</dc:title>
  <dc:creator>Rani Susanto</dc:creator>
  <cp:lastModifiedBy>Rani Susanto</cp:lastModifiedBy>
  <cp:revision>36</cp:revision>
  <dcterms:created xsi:type="dcterms:W3CDTF">2017-03-08T03:54:56Z</dcterms:created>
  <dcterms:modified xsi:type="dcterms:W3CDTF">2017-03-22T03:37:24Z</dcterms:modified>
</cp:coreProperties>
</file>