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75" r:id="rId5"/>
    <p:sldId id="276" r:id="rId6"/>
    <p:sldId id="273" r:id="rId7"/>
    <p:sldId id="274" r:id="rId8"/>
    <p:sldId id="277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7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4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21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4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FB4811-650D-4AD5-A42C-49D43C013F0C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ED2E-0851-4EC5-A7AA-FBEF679D4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86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macro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09568" cy="4195481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Requirements</a:t>
            </a:r>
            <a:r>
              <a:rPr lang="en-US" dirty="0"/>
              <a:t>: Establish and maintain agreement with the customers </a:t>
            </a:r>
            <a:r>
              <a:rPr lang="en-US" dirty="0" smtClean="0"/>
              <a:t>and other </a:t>
            </a:r>
            <a:r>
              <a:rPr lang="en-US" dirty="0"/>
              <a:t>stakeholders on what the system should do. Define the boundaries </a:t>
            </a:r>
            <a:r>
              <a:rPr lang="en-US" dirty="0" smtClean="0"/>
              <a:t>of (</a:t>
            </a:r>
            <a:r>
              <a:rPr lang="en-US" dirty="0"/>
              <a:t>delimit) the system.</a:t>
            </a:r>
          </a:p>
          <a:p>
            <a:r>
              <a:rPr lang="en-US" b="1" i="1" dirty="0" smtClean="0"/>
              <a:t>Analysis </a:t>
            </a:r>
            <a:r>
              <a:rPr lang="en-US" b="1" i="1" dirty="0"/>
              <a:t>and design</a:t>
            </a:r>
            <a:r>
              <a:rPr lang="en-US" dirty="0"/>
              <a:t>: Transform the requirements into a design of the system</a:t>
            </a:r>
            <a:r>
              <a:rPr lang="en-US" dirty="0" smtClean="0"/>
              <a:t>, which </a:t>
            </a:r>
            <a:r>
              <a:rPr lang="en-US" dirty="0"/>
              <a:t>serves as a specification of the implementation in the </a:t>
            </a:r>
            <a:r>
              <a:rPr lang="en-US" dirty="0" smtClean="0"/>
              <a:t>selected implementation </a:t>
            </a:r>
            <a:r>
              <a:rPr lang="en-US" dirty="0"/>
              <a:t>environment. This includes evolving a robust </a:t>
            </a:r>
            <a:r>
              <a:rPr lang="en-US" dirty="0" smtClean="0"/>
              <a:t>architecture for </a:t>
            </a:r>
            <a:r>
              <a:rPr lang="en-US" dirty="0"/>
              <a:t>the system and establishing the common mechanisms that must be </a:t>
            </a:r>
            <a:r>
              <a:rPr lang="en-US" dirty="0" smtClean="0"/>
              <a:t>used by </a:t>
            </a:r>
            <a:r>
              <a:rPr lang="en-US" dirty="0"/>
              <a:t>disparate elements of the system.</a:t>
            </a:r>
          </a:p>
          <a:p>
            <a:r>
              <a:rPr lang="en-US" b="1" i="1" dirty="0" smtClean="0"/>
              <a:t>Implementation</a:t>
            </a:r>
            <a:r>
              <a:rPr lang="en-US" dirty="0"/>
              <a:t>: Implement, unit test, and integrate the design, resulting </a:t>
            </a:r>
            <a:r>
              <a:rPr lang="en-US" dirty="0" smtClean="0"/>
              <a:t>in an </a:t>
            </a:r>
            <a:r>
              <a:rPr lang="en-US" dirty="0"/>
              <a:t>executable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Test</a:t>
            </a:r>
            <a:r>
              <a:rPr lang="en-US" dirty="0"/>
              <a:t>: Test the implementation to make sure that it fulfills the </a:t>
            </a:r>
            <a:r>
              <a:rPr lang="en-US" dirty="0" smtClean="0"/>
              <a:t>requirements (</a:t>
            </a:r>
            <a:r>
              <a:rPr lang="en-US" dirty="0"/>
              <a:t>i.e., the requirements have been implemented appropriately). </a:t>
            </a:r>
            <a:r>
              <a:rPr lang="en-US" dirty="0" smtClean="0"/>
              <a:t>Validate through </a:t>
            </a:r>
            <a:r>
              <a:rPr lang="en-US" dirty="0"/>
              <a:t>concrete demonstration that the software product functions </a:t>
            </a:r>
            <a:r>
              <a:rPr lang="en-US" dirty="0" smtClean="0"/>
              <a:t>as designed</a:t>
            </a:r>
            <a:r>
              <a:rPr lang="en-US" dirty="0"/>
              <a:t>.</a:t>
            </a:r>
          </a:p>
          <a:p>
            <a:r>
              <a:rPr lang="en-US" b="1" i="1" dirty="0" smtClean="0"/>
              <a:t>Deployment</a:t>
            </a:r>
            <a:r>
              <a:rPr lang="en-US" dirty="0"/>
              <a:t>: Ensure that the software product (including the tested implementation</a:t>
            </a:r>
            <a:r>
              <a:rPr lang="en-US" dirty="0" smtClean="0"/>
              <a:t>) is </a:t>
            </a:r>
            <a:r>
              <a:rPr lang="en-US" dirty="0"/>
              <a:t>available for its end users.</a:t>
            </a:r>
          </a:p>
        </p:txBody>
      </p:sp>
    </p:spTree>
    <p:extLst>
      <p:ext uri="{BB962C8B-B14F-4D97-AF65-F5344CB8AC3E}">
        <p14:creationId xmlns:p14="http://schemas.microsoft.com/office/powerpoint/2010/main" val="3822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Project management</a:t>
            </a:r>
            <a:r>
              <a:rPr lang="en-US" dirty="0"/>
              <a:t>: Manage the software development project, </a:t>
            </a:r>
            <a:r>
              <a:rPr lang="en-US" dirty="0" smtClean="0"/>
              <a:t>including planning</a:t>
            </a:r>
            <a:r>
              <a:rPr lang="en-US" dirty="0"/>
              <a:t>, staffing, and monitoring the project, as well as managing </a:t>
            </a:r>
            <a:r>
              <a:rPr lang="en-US" dirty="0" smtClean="0"/>
              <a:t>the risks.</a:t>
            </a:r>
          </a:p>
          <a:p>
            <a:r>
              <a:rPr lang="en-US" b="1" i="1" dirty="0"/>
              <a:t>Configuration and change management</a:t>
            </a:r>
            <a:r>
              <a:rPr lang="en-US" dirty="0"/>
              <a:t>: Identify the configuration items</a:t>
            </a:r>
            <a:r>
              <a:rPr lang="en-US" dirty="0" smtClean="0"/>
              <a:t>, control </a:t>
            </a:r>
            <a:r>
              <a:rPr lang="en-US" dirty="0"/>
              <a:t>changes to those items, and manage configurations of those items.</a:t>
            </a:r>
          </a:p>
          <a:p>
            <a:r>
              <a:rPr lang="en-US" b="1" i="1" dirty="0" smtClean="0"/>
              <a:t>Environment</a:t>
            </a:r>
            <a:r>
              <a:rPr lang="en-US" dirty="0"/>
              <a:t>: Provide the software development environment, </a:t>
            </a:r>
            <a:r>
              <a:rPr lang="en-US" dirty="0" smtClean="0"/>
              <a:t>including both </a:t>
            </a:r>
            <a:r>
              <a:rPr lang="en-US" dirty="0"/>
              <a:t>processes and tools that support the development team.</a:t>
            </a:r>
          </a:p>
        </p:txBody>
      </p:sp>
    </p:spTree>
    <p:extLst>
      <p:ext uri="{BB962C8B-B14F-4D97-AF65-F5344CB8AC3E}">
        <p14:creationId xmlns:p14="http://schemas.microsoft.com/office/powerpoint/2010/main" val="19826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79" t="27046" r="63187" b="19833"/>
          <a:stretch/>
        </p:blipFill>
        <p:spPr bwMode="auto">
          <a:xfrm>
            <a:off x="295590" y="662903"/>
            <a:ext cx="11698290" cy="6195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22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Process (UP)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997249" cy="4195481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This process is based in the following principles:</a:t>
            </a:r>
          </a:p>
          <a:p>
            <a:pPr lvl="1" algn="just"/>
            <a:r>
              <a:rPr lang="en-US" sz="2000" dirty="0" smtClean="0"/>
              <a:t>Use </a:t>
            </a:r>
            <a:r>
              <a:rPr lang="en-US" sz="2000" dirty="0"/>
              <a:t>case driven: The development is planned and organized over a list of use cases.</a:t>
            </a:r>
          </a:p>
          <a:p>
            <a:pPr lvl="1" algn="just"/>
            <a:r>
              <a:rPr lang="en-US" sz="2000" dirty="0" smtClean="0"/>
              <a:t>Architecture </a:t>
            </a:r>
            <a:r>
              <a:rPr lang="en-US" sz="2000" dirty="0"/>
              <a:t>centered: The development process leads to the construction of </a:t>
            </a:r>
            <a:r>
              <a:rPr lang="en-US" sz="2000" dirty="0" smtClean="0"/>
              <a:t>a system </a:t>
            </a:r>
            <a:r>
              <a:rPr lang="en-US" sz="2000" dirty="0"/>
              <a:t>architecture that allows the implementation of the requirements. That </a:t>
            </a:r>
            <a:r>
              <a:rPr lang="en-US" sz="2000" dirty="0" smtClean="0"/>
              <a:t>architecture </a:t>
            </a:r>
            <a:r>
              <a:rPr lang="en-US" sz="2000" dirty="0"/>
              <a:t>is based on the identification of a structure that is iteratively built from a </a:t>
            </a:r>
            <a:r>
              <a:rPr lang="en-US" sz="2000" dirty="0" smtClean="0"/>
              <a:t>conceptual model</a:t>
            </a:r>
            <a:r>
              <a:rPr lang="en-US" sz="2000" dirty="0"/>
              <a:t>.</a:t>
            </a:r>
          </a:p>
          <a:p>
            <a:pPr lvl="1" algn="just"/>
            <a:r>
              <a:rPr lang="en-US" sz="2000" dirty="0" smtClean="0"/>
              <a:t>Iterative </a:t>
            </a:r>
            <a:r>
              <a:rPr lang="en-US" sz="2000" dirty="0"/>
              <a:t>and incremental: Development is divided into iterations or development cycles. At </a:t>
            </a:r>
            <a:r>
              <a:rPr lang="en-US" sz="2000" dirty="0" smtClean="0"/>
              <a:t>each iteration</a:t>
            </a:r>
            <a:r>
              <a:rPr lang="en-US" sz="2000" dirty="0"/>
              <a:t>, new features are added to the system architecture, or corrected/refined, leaving it </a:t>
            </a:r>
            <a:r>
              <a:rPr lang="en-US" sz="2000" dirty="0" smtClean="0"/>
              <a:t>more complete </a:t>
            </a:r>
            <a:r>
              <a:rPr lang="en-US" sz="2000" dirty="0"/>
              <a:t>and closer to the final desired system.</a:t>
            </a:r>
          </a:p>
          <a:p>
            <a:pPr lvl="1" algn="just"/>
            <a:r>
              <a:rPr lang="en-US" sz="2000" dirty="0" smtClean="0"/>
              <a:t>Risk </a:t>
            </a:r>
            <a:r>
              <a:rPr lang="en-US" sz="2000" dirty="0"/>
              <a:t>oriented: The elements of greater risk for a project are addressed early. For instance</a:t>
            </a:r>
            <a:r>
              <a:rPr lang="en-US" sz="2000" dirty="0" smtClean="0"/>
              <a:t>, critical </a:t>
            </a:r>
            <a:r>
              <a:rPr lang="en-US" sz="2000" dirty="0"/>
              <a:t>use cases are identified, detailed, and implemented before the others.</a:t>
            </a:r>
          </a:p>
        </p:txBody>
      </p:sp>
    </p:spTree>
    <p:extLst>
      <p:ext uri="{BB962C8B-B14F-4D97-AF65-F5344CB8AC3E}">
        <p14:creationId xmlns:p14="http://schemas.microsoft.com/office/powerpoint/2010/main" val="30920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is usually understood as a prescriptive process. But it may also be performed as an </a:t>
            </a:r>
            <a:r>
              <a:rPr lang="en-US" dirty="0" smtClean="0"/>
              <a:t>agile method</a:t>
            </a:r>
            <a:r>
              <a:rPr lang="en-US" dirty="0"/>
              <a:t>, with few artifacts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agile process is one </a:t>
            </a:r>
            <a:r>
              <a:rPr lang="en-US" dirty="0" smtClean="0"/>
              <a:t>that prioritizes :</a:t>
            </a:r>
          </a:p>
          <a:p>
            <a:pPr lvl="1"/>
            <a:r>
              <a:rPr lang="en-US" sz="2000" dirty="0" smtClean="0"/>
              <a:t>• </a:t>
            </a:r>
            <a:r>
              <a:rPr lang="en-US" sz="2000" dirty="0"/>
              <a:t>People and iterations over tools and processes.</a:t>
            </a:r>
          </a:p>
          <a:p>
            <a:pPr lvl="1"/>
            <a:r>
              <a:rPr lang="en-US" sz="2000" dirty="0"/>
              <a:t>• Working software over comprehensive documentation.</a:t>
            </a:r>
          </a:p>
          <a:p>
            <a:pPr lvl="1"/>
            <a:r>
              <a:rPr lang="en-US" sz="2000" dirty="0"/>
              <a:t>• Customer collaboration over contract negotiation.</a:t>
            </a:r>
          </a:p>
          <a:p>
            <a:pPr lvl="1"/>
            <a:r>
              <a:rPr lang="en-US" sz="2000" dirty="0"/>
              <a:t>• Responding to change over following a plan.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359" t="20752" r="26667" b="8780"/>
          <a:stretch/>
        </p:blipFill>
        <p:spPr bwMode="auto">
          <a:xfrm>
            <a:off x="1103312" y="1457008"/>
            <a:ext cx="7918768" cy="5004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66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Dimension : Inception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Inception is the first phase of UP, in which the main requirements are discovered and the </a:t>
            </a:r>
            <a:r>
              <a:rPr lang="en-US" dirty="0" smtClean="0"/>
              <a:t>extension of </a:t>
            </a:r>
            <a:r>
              <a:rPr lang="en-US" dirty="0"/>
              <a:t>the system is understood. The output of this phase usually consists of a preliminary </a:t>
            </a:r>
            <a:r>
              <a:rPr lang="en-US" dirty="0" smtClean="0"/>
              <a:t>conceptual </a:t>
            </a:r>
            <a:r>
              <a:rPr lang="en-US" dirty="0"/>
              <a:t>model (Section 3.6); a requirements document, usually in the form of a list of high-level use </a:t>
            </a:r>
            <a:r>
              <a:rPr lang="en-US" dirty="0" smtClean="0"/>
              <a:t>cases (and </a:t>
            </a:r>
            <a:r>
              <a:rPr lang="en-US" dirty="0"/>
              <a:t>supplementary </a:t>
            </a:r>
            <a:r>
              <a:rPr lang="en-US" dirty="0" smtClean="0"/>
              <a:t>specifications; and </a:t>
            </a:r>
            <a:r>
              <a:rPr lang="en-US" dirty="0"/>
              <a:t>a development schedule based </a:t>
            </a:r>
            <a:r>
              <a:rPr lang="en-US" dirty="0" smtClean="0"/>
              <a:t>on the </a:t>
            </a:r>
            <a:r>
              <a:rPr lang="en-US" dirty="0"/>
              <a:t>use case </a:t>
            </a:r>
            <a:r>
              <a:rPr lang="en-US" dirty="0" smtClean="0"/>
              <a:t>list. Additionally</a:t>
            </a:r>
            <a:r>
              <a:rPr lang="en-US" dirty="0"/>
              <a:t>, a list of high-importance risks and their mitigation </a:t>
            </a:r>
            <a:r>
              <a:rPr lang="en-US" dirty="0" smtClean="0"/>
              <a:t>plans may </a:t>
            </a:r>
            <a:r>
              <a:rPr lang="en-US" dirty="0"/>
              <a:t>be created, as well as other plans attending the special needs of the project. But those </a:t>
            </a:r>
            <a:r>
              <a:rPr lang="en-US" dirty="0" smtClean="0"/>
              <a:t>aspects are </a:t>
            </a:r>
            <a:r>
              <a:rPr lang="en-US" dirty="0"/>
              <a:t>out of the scope of this book, which will concentrate on modeling techniques, not management</a:t>
            </a:r>
            <a:r>
              <a:rPr lang="en-US" dirty="0" smtClean="0"/>
              <a:t>. Only </a:t>
            </a:r>
            <a:r>
              <a:rPr lang="en-US" dirty="0"/>
              <a:t>iteration planning based on high-level use cases is presented in detail.</a:t>
            </a:r>
          </a:p>
        </p:txBody>
      </p:sp>
    </p:spTree>
    <p:extLst>
      <p:ext uri="{BB962C8B-B14F-4D97-AF65-F5344CB8AC3E}">
        <p14:creationId xmlns:p14="http://schemas.microsoft.com/office/powerpoint/2010/main" val="36330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Dimension : Elaboration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Elaboration phase includes a more detailed requirements analysis, which is performed </a:t>
            </a:r>
            <a:r>
              <a:rPr lang="en-US" dirty="0" smtClean="0"/>
              <a:t>by expanding </a:t>
            </a:r>
            <a:r>
              <a:rPr lang="en-US" dirty="0"/>
              <a:t>the use cases, that is, writing the sequence of steps that characterizes each of their </a:t>
            </a:r>
            <a:r>
              <a:rPr lang="en-US" dirty="0" smtClean="0"/>
              <a:t>possible flows</a:t>
            </a:r>
            <a:r>
              <a:rPr lang="en-US" dirty="0"/>
              <a:t>. The conceptual model is refined after each use case is expanded. Depending on the priority </a:t>
            </a:r>
            <a:r>
              <a:rPr lang="en-US" dirty="0" smtClean="0"/>
              <a:t>of the </a:t>
            </a:r>
            <a:r>
              <a:rPr lang="en-US" dirty="0"/>
              <a:t>use cases, it is expected that the number of changes applied to the software architecture </a:t>
            </a:r>
            <a:r>
              <a:rPr lang="en-US" dirty="0" smtClean="0"/>
              <a:t>decreases as </a:t>
            </a:r>
            <a:r>
              <a:rPr lang="en-US" dirty="0"/>
              <a:t>the project proceeds during Elaboration.</a:t>
            </a:r>
          </a:p>
        </p:txBody>
      </p:sp>
    </p:spTree>
    <p:extLst>
      <p:ext uri="{BB962C8B-B14F-4D97-AF65-F5344CB8AC3E}">
        <p14:creationId xmlns:p14="http://schemas.microsoft.com/office/powerpoint/2010/main" val="16588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Dimension :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During the Construction phase most of the code production and test activities are performed. It </a:t>
            </a:r>
            <a:r>
              <a:rPr lang="en-US" dirty="0" smtClean="0"/>
              <a:t>is expected </a:t>
            </a:r>
            <a:r>
              <a:rPr lang="en-US" dirty="0"/>
              <a:t>that the Elaboration phase produces an architecture sufficiently stable so that its </a:t>
            </a:r>
            <a:r>
              <a:rPr lang="en-US" dirty="0" smtClean="0"/>
              <a:t>refactoring will </a:t>
            </a:r>
            <a:r>
              <a:rPr lang="en-US" dirty="0"/>
              <a:t>be minimized during this phase.</a:t>
            </a:r>
          </a:p>
        </p:txBody>
      </p:sp>
    </p:spTree>
    <p:extLst>
      <p:ext uri="{BB962C8B-B14F-4D97-AF65-F5344CB8AC3E}">
        <p14:creationId xmlns:p14="http://schemas.microsoft.com/office/powerpoint/2010/main" val="18348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Dimension :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Transition phase consists typically of the final tests and the delivery of the system to its </a:t>
            </a:r>
            <a:r>
              <a:rPr lang="en-US" dirty="0" smtClean="0"/>
              <a:t>users including </a:t>
            </a:r>
            <a:r>
              <a:rPr lang="en-US" dirty="0"/>
              <a:t>possibly its installation and data migration. During this phase, the system will be deployed</a:t>
            </a:r>
            <a:r>
              <a:rPr lang="en-US" dirty="0" smtClean="0"/>
              <a:t>, possibly </a:t>
            </a:r>
            <a:r>
              <a:rPr lang="en-US" dirty="0"/>
              <a:t>replacing an existing system (manual or automatic).</a:t>
            </a:r>
          </a:p>
        </p:txBody>
      </p:sp>
    </p:spTree>
    <p:extLst>
      <p:ext uri="{BB962C8B-B14F-4D97-AF65-F5344CB8AC3E}">
        <p14:creationId xmlns:p14="http://schemas.microsoft.com/office/powerpoint/2010/main" val="33126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680" t="37795" r="63095" b="39062"/>
          <a:stretch/>
        </p:blipFill>
        <p:spPr bwMode="auto">
          <a:xfrm>
            <a:off x="646110" y="1595717"/>
            <a:ext cx="9656129" cy="4805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55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794</TotalTime>
  <Words>749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UP Introductions</vt:lpstr>
      <vt:lpstr>Unified Process (UP)</vt:lpstr>
      <vt:lpstr>PowerPoint Presentation</vt:lpstr>
      <vt:lpstr>PowerPoint Presentation</vt:lpstr>
      <vt:lpstr>Time Dimension : Inception</vt:lpstr>
      <vt:lpstr>Time Dimension : Elaboration</vt:lpstr>
      <vt:lpstr>Time Dimension : Construction</vt:lpstr>
      <vt:lpstr>Time Dimension : Transition</vt:lpstr>
      <vt:lpstr>PowerPoint Presentation</vt:lpstr>
      <vt:lpstr>The macro process</vt:lpstr>
      <vt:lpstr>PowerPoint Presentation</vt:lpstr>
      <vt:lpstr>Disciplines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 For IT Bussiness Analysis</dc:title>
  <dc:creator>Citra</dc:creator>
  <cp:lastModifiedBy>Citra</cp:lastModifiedBy>
  <cp:revision>26</cp:revision>
  <dcterms:created xsi:type="dcterms:W3CDTF">2017-03-01T02:11:57Z</dcterms:created>
  <dcterms:modified xsi:type="dcterms:W3CDTF">2017-03-16T03:35:30Z</dcterms:modified>
</cp:coreProperties>
</file>