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7" r:id="rId1"/>
  </p:sldMasterIdLst>
  <p:notesMasterIdLst>
    <p:notesMasterId r:id="rId12"/>
  </p:notesMasterIdLst>
  <p:sldIdLst>
    <p:sldId id="263" r:id="rId2"/>
    <p:sldId id="274" r:id="rId3"/>
    <p:sldId id="264" r:id="rId4"/>
    <p:sldId id="265" r:id="rId5"/>
    <p:sldId id="266" r:id="rId6"/>
    <p:sldId id="267" r:id="rId7"/>
    <p:sldId id="268" r:id="rId8"/>
    <p:sldId id="269" r:id="rId9"/>
    <p:sldId id="261" r:id="rId10"/>
    <p:sldId id="27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951634-2140-401B-AF81-765F053B5203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16B35-B535-446F-8A9D-88DF33C19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67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ChangeArrowheads="1"/>
          </p:cNvSpPr>
          <p:nvPr/>
        </p:nvSpPr>
        <p:spPr bwMode="auto">
          <a:xfrm>
            <a:off x="3886200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4787" name="Rectangle 3"/>
          <p:cNvSpPr>
            <a:spLocks noChangeArrowheads="1"/>
          </p:cNvSpPr>
          <p:nvPr/>
        </p:nvSpPr>
        <p:spPr bwMode="auto">
          <a:xfrm>
            <a:off x="3886200" y="873760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4788" name="Rectangle 4"/>
          <p:cNvSpPr>
            <a:spLocks noChangeArrowheads="1"/>
          </p:cNvSpPr>
          <p:nvPr/>
        </p:nvSpPr>
        <p:spPr bwMode="auto">
          <a:xfrm>
            <a:off x="-1588" y="8737600"/>
            <a:ext cx="297338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-1588" y="-1588"/>
            <a:ext cx="2973388" cy="463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d-ID"/>
          </a:p>
        </p:txBody>
      </p:sp>
      <p:sp>
        <p:nvSpPr>
          <p:cNvPr id="3747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901825" y="838200"/>
            <a:ext cx="5416550" cy="3048000"/>
          </a:xfrm>
          <a:ln/>
        </p:spPr>
      </p:sp>
      <p:sp>
        <p:nvSpPr>
          <p:cNvPr id="3747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76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7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3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0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5607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91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17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173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93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905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06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757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422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5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82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8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2D3BEAB-69C9-4231-840C-B706DF325342}" type="datetimeFigureOut">
              <a:rPr lang="en-US" smtClean="0"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0B932-414B-4EF1-A52D-FCF942DAD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6620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  <p:sldLayoutId id="2147483849" r:id="rId12"/>
    <p:sldLayoutId id="2147483850" r:id="rId13"/>
    <p:sldLayoutId id="2147483851" r:id="rId14"/>
    <p:sldLayoutId id="2147483852" r:id="rId15"/>
    <p:sldLayoutId id="2147483853" r:id="rId16"/>
    <p:sldLayoutId id="214748385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Object Oriented Principles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03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A single paradigm</a:t>
            </a:r>
          </a:p>
          <a:p>
            <a:pPr lvl="1"/>
            <a:r>
              <a:rPr lang="en-US"/>
              <a:t>Single language used by users, analysts, designers, implementers</a:t>
            </a:r>
          </a:p>
          <a:p>
            <a:r>
              <a:rPr lang="en-US"/>
              <a:t>Facilitates architectural and code reuse</a:t>
            </a:r>
          </a:p>
          <a:p>
            <a:r>
              <a:rPr lang="en-US"/>
              <a:t>Models more closely reflect the real world</a:t>
            </a:r>
          </a:p>
          <a:p>
            <a:pPr lvl="1"/>
            <a:r>
              <a:rPr lang="en-US"/>
              <a:t>More accurately describe corporate data and processes</a:t>
            </a:r>
          </a:p>
          <a:p>
            <a:pPr lvl="1"/>
            <a:r>
              <a:rPr lang="en-US"/>
              <a:t>Decomposed based on natural partitioning</a:t>
            </a:r>
          </a:p>
          <a:p>
            <a:pPr lvl="1"/>
            <a:r>
              <a:rPr lang="en-US"/>
              <a:t>Easier to understand and maintain</a:t>
            </a:r>
          </a:p>
          <a:p>
            <a:r>
              <a:rPr lang="en-US"/>
              <a:t>Stability</a:t>
            </a:r>
          </a:p>
          <a:p>
            <a:pPr lvl="1"/>
            <a:r>
              <a:rPr lang="en-US"/>
              <a:t>A small change in requirements does not mean massive changes in the system under development</a:t>
            </a:r>
          </a:p>
        </p:txBody>
      </p:sp>
      <p:sp>
        <p:nvSpPr>
          <p:cNvPr id="3737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Strengths of Object Orientation</a:t>
            </a:r>
          </a:p>
        </p:txBody>
      </p:sp>
    </p:spTree>
    <p:extLst>
      <p:ext uri="{BB962C8B-B14F-4D97-AF65-F5344CB8AC3E}">
        <p14:creationId xmlns:p14="http://schemas.microsoft.com/office/powerpoint/2010/main" val="39735129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005840"/>
            <a:ext cx="10555288" cy="524255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Abstraction</a:t>
            </a:r>
          </a:p>
          <a:p>
            <a:r>
              <a:rPr lang="en-US" dirty="0" smtClean="0"/>
              <a:t>Encapsulation</a:t>
            </a:r>
          </a:p>
          <a:p>
            <a:r>
              <a:rPr lang="en-US" dirty="0" err="1" smtClean="0"/>
              <a:t>Hierachy</a:t>
            </a:r>
            <a:endParaRPr lang="en-US" dirty="0" smtClean="0"/>
          </a:p>
          <a:p>
            <a:r>
              <a:rPr lang="en-US" dirty="0" err="1" smtClean="0"/>
              <a:t>Polymorphisma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Abstraction is a good thing, but in all except the most trivial applications, we </a:t>
            </a:r>
            <a:r>
              <a:rPr lang="en-US" dirty="0" smtClean="0"/>
              <a:t>may find </a:t>
            </a:r>
            <a:r>
              <a:rPr lang="en-US" dirty="0"/>
              <a:t>many more different abstractions than we can comprehend at one time</a:t>
            </a:r>
            <a:r>
              <a:rPr lang="en-US" dirty="0" smtClean="0"/>
              <a:t>. Encapsulation </a:t>
            </a:r>
            <a:r>
              <a:rPr lang="en-US" dirty="0"/>
              <a:t>helps manage this complexity by hiding the inside view of </a:t>
            </a:r>
            <a:r>
              <a:rPr lang="en-US" dirty="0" smtClean="0"/>
              <a:t>our abstractions</a:t>
            </a:r>
            <a:r>
              <a:rPr lang="en-US" dirty="0"/>
              <a:t>. Modularity helps also, by giving us a way to cluster logically </a:t>
            </a:r>
            <a:r>
              <a:rPr lang="en-US" dirty="0" smtClean="0"/>
              <a:t>related abstractions</a:t>
            </a:r>
            <a:r>
              <a:rPr lang="en-US" dirty="0"/>
              <a:t>. Still, this is not enough. A set of abstractions often forms a hierarchy</a:t>
            </a:r>
            <a:r>
              <a:rPr lang="en-US" dirty="0" smtClean="0"/>
              <a:t>, and </a:t>
            </a:r>
            <a:r>
              <a:rPr lang="en-US" dirty="0"/>
              <a:t>by identifying these hierarchies in our design, we greatly simplify </a:t>
            </a:r>
            <a:r>
              <a:rPr lang="en-US" dirty="0" smtClean="0"/>
              <a:t>our understanding </a:t>
            </a:r>
            <a:r>
              <a:rPr lang="en-US" dirty="0"/>
              <a:t>of the problem</a:t>
            </a:r>
            <a:r>
              <a:rPr lang="en-US" dirty="0" smtClean="0"/>
              <a:t>. </a:t>
            </a:r>
            <a:r>
              <a:rPr lang="en-US" i="1" dirty="0"/>
              <a:t>Polymorphism </a:t>
            </a:r>
            <a:r>
              <a:rPr lang="en-US" dirty="0"/>
              <a:t>is a condition that exists when the features of dynamic typing </a:t>
            </a:r>
            <a:r>
              <a:rPr lang="en-US" dirty="0" smtClean="0"/>
              <a:t>and inheritance </a:t>
            </a:r>
            <a:r>
              <a:rPr lang="en-US" dirty="0"/>
              <a:t>interact. Polymorphism represents a concept in type theory in which </a:t>
            </a:r>
            <a:r>
              <a:rPr lang="en-US" dirty="0" smtClean="0"/>
              <a:t>a single </a:t>
            </a:r>
            <a:r>
              <a:rPr lang="en-US" dirty="0"/>
              <a:t>name (such as a variable declaration) may denote objects of many </a:t>
            </a:r>
            <a:r>
              <a:rPr lang="en-US" dirty="0" smtClean="0"/>
              <a:t>different classes </a:t>
            </a:r>
            <a:r>
              <a:rPr lang="en-US" dirty="0"/>
              <a:t>that are related by some common superclass.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615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An abstraction is a way to describe something where you only include the </a:t>
            </a:r>
            <a:r>
              <a:rPr lang="en-US" dirty="0" smtClean="0"/>
              <a:t>information about </a:t>
            </a:r>
            <a:r>
              <a:rPr lang="en-US" dirty="0"/>
              <a:t>it that is important to you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An abstraction benefits you only in so far as it </a:t>
            </a:r>
            <a:r>
              <a:rPr lang="en-US" dirty="0" smtClean="0"/>
              <a:t>describes the </a:t>
            </a:r>
            <a:r>
              <a:rPr lang="en-US" dirty="0"/>
              <a:t>information you need in order </a:t>
            </a:r>
            <a:r>
              <a:rPr lang="en-US" i="1" dirty="0"/>
              <a:t>to solve a problem. </a:t>
            </a:r>
            <a:r>
              <a:rPr lang="en-US" dirty="0"/>
              <a:t>So when you create an abstraction</a:t>
            </a:r>
            <a:r>
              <a:rPr lang="en-US" dirty="0" smtClean="0"/>
              <a:t>, you </a:t>
            </a:r>
            <a:r>
              <a:rPr lang="en-US" dirty="0"/>
              <a:t>must first make certain that you know </a:t>
            </a:r>
            <a:r>
              <a:rPr lang="en-US" i="1" dirty="0"/>
              <a:t>why </a:t>
            </a:r>
            <a:r>
              <a:rPr lang="en-US" dirty="0"/>
              <a:t>you need it</a:t>
            </a:r>
            <a:r>
              <a:rPr lang="en-US" dirty="0" smtClean="0"/>
              <a:t>. </a:t>
            </a:r>
          </a:p>
          <a:p>
            <a:pPr algn="just"/>
            <a:r>
              <a:rPr lang="en-US" dirty="0"/>
              <a:t>My own working definition for creating an abstraction is: </a:t>
            </a:r>
            <a:r>
              <a:rPr lang="en-US" i="1" dirty="0"/>
              <a:t>representing something in </a:t>
            </a:r>
            <a:r>
              <a:rPr lang="en-US" i="1" dirty="0" smtClean="0"/>
              <a:t>the real </a:t>
            </a:r>
            <a:r>
              <a:rPr lang="en-US" i="1" dirty="0"/>
              <a:t>world in a useful manner to solve a specific problem. </a:t>
            </a:r>
            <a:r>
              <a:rPr lang="en-US" dirty="0"/>
              <a:t>Usefulness is measured by how </a:t>
            </a:r>
            <a:r>
              <a:rPr lang="en-US" dirty="0" smtClean="0"/>
              <a:t>well it </a:t>
            </a:r>
            <a:r>
              <a:rPr lang="en-US" dirty="0"/>
              <a:t>helps you solve the problem you are trying to solve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3910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 </a:t>
            </a:r>
            <a:r>
              <a:rPr lang="en-US" dirty="0"/>
              <a:t>representation is an </a:t>
            </a:r>
            <a:r>
              <a:rPr lang="en-US" i="1" dirty="0"/>
              <a:t>object. </a:t>
            </a:r>
            <a:r>
              <a:rPr lang="en-US" dirty="0"/>
              <a:t>The rules that define the representation make up a </a:t>
            </a:r>
            <a:r>
              <a:rPr lang="en-US" i="1" dirty="0"/>
              <a:t>class</a:t>
            </a:r>
            <a:r>
              <a:rPr lang="en-US" i="1" dirty="0" smtClean="0"/>
              <a:t>.</a:t>
            </a:r>
          </a:p>
          <a:p>
            <a:pPr algn="just"/>
            <a:r>
              <a:rPr lang="en-US" dirty="0" smtClean="0"/>
              <a:t>To make </a:t>
            </a:r>
            <a:r>
              <a:rPr lang="en-US" dirty="0"/>
              <a:t>objects from classes, you must use the class definition like a template or a mold</a:t>
            </a:r>
            <a:r>
              <a:rPr lang="en-US" dirty="0" smtClean="0"/>
              <a:t>.  Although </a:t>
            </a:r>
            <a:r>
              <a:rPr lang="en-US" dirty="0"/>
              <a:t>each object may vary somewhat, all objects of the same class must conform </a:t>
            </a:r>
            <a:r>
              <a:rPr lang="en-US" dirty="0" smtClean="0"/>
              <a:t>to the </a:t>
            </a:r>
            <a:r>
              <a:rPr lang="en-US" dirty="0"/>
              <a:t>class definition. That’s why some people say that an object is an </a:t>
            </a:r>
            <a:r>
              <a:rPr lang="en-US" i="1" dirty="0"/>
              <a:t>instance </a:t>
            </a:r>
            <a:r>
              <a:rPr lang="en-US" dirty="0"/>
              <a:t>of a class.</a:t>
            </a:r>
          </a:p>
          <a:p>
            <a:pPr algn="just"/>
            <a:r>
              <a:rPr lang="en-US" dirty="0"/>
              <a:t>An object is created, manufactured, or instantiated (made real) from the class definition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5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What an object </a:t>
            </a:r>
            <a:r>
              <a:rPr lang="en-US" b="1" i="1" dirty="0" smtClean="0"/>
              <a:t>knows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sz="3600" dirty="0" smtClean="0"/>
              <a:t>Every </a:t>
            </a:r>
            <a:r>
              <a:rPr lang="en-US" sz="3600" dirty="0"/>
              <a:t>object has to know two kinds of information and two types </a:t>
            </a:r>
            <a:r>
              <a:rPr lang="en-US" sz="3600" dirty="0" smtClean="0"/>
              <a:t>of behavior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682240"/>
            <a:ext cx="11317288" cy="356615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First, you can say that an object knows about </a:t>
            </a:r>
            <a:r>
              <a:rPr lang="en-US" dirty="0" smtClean="0"/>
              <a:t>itself., there </a:t>
            </a:r>
            <a:r>
              <a:rPr lang="en-US" dirty="0"/>
              <a:t>is </a:t>
            </a:r>
            <a:r>
              <a:rPr lang="en-US" dirty="0" smtClean="0"/>
              <a:t>information that </a:t>
            </a:r>
            <a:r>
              <a:rPr lang="en-US" dirty="0"/>
              <a:t>describes the </a:t>
            </a:r>
            <a:r>
              <a:rPr lang="en-US" dirty="0" smtClean="0"/>
              <a:t>object, and </a:t>
            </a:r>
            <a:r>
              <a:rPr lang="en-US" dirty="0"/>
              <a:t>would eventually be captured and manipulated in files </a:t>
            </a:r>
            <a:r>
              <a:rPr lang="en-US" dirty="0" smtClean="0"/>
              <a:t>or databases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Second, you can say that an object knows its own current condition. This condition </a:t>
            </a:r>
            <a:r>
              <a:rPr lang="en-US" dirty="0" smtClean="0"/>
              <a:t>is formally </a:t>
            </a:r>
            <a:r>
              <a:rPr lang="en-US" dirty="0"/>
              <a:t>called the </a:t>
            </a:r>
            <a:r>
              <a:rPr lang="en-US" i="1" dirty="0"/>
              <a:t>state </a:t>
            </a:r>
            <a:r>
              <a:rPr lang="en-US" dirty="0"/>
              <a:t>of the object. Simply put, the state of an object is a description </a:t>
            </a:r>
            <a:r>
              <a:rPr lang="en-US" dirty="0" smtClean="0"/>
              <a:t>of the </a:t>
            </a:r>
            <a:r>
              <a:rPr lang="en-US" dirty="0"/>
              <a:t>properties of the object during a particular period of time. Consequently, when any </a:t>
            </a:r>
            <a:r>
              <a:rPr lang="en-US" dirty="0" smtClean="0"/>
              <a:t>of the </a:t>
            </a:r>
            <a:r>
              <a:rPr lang="en-US" dirty="0"/>
              <a:t>properties of the object change, the state of the object is said to change.</a:t>
            </a:r>
          </a:p>
          <a:p>
            <a:pPr algn="just"/>
            <a:r>
              <a:rPr lang="en-US" dirty="0"/>
              <a:t> An object can describe itself.</a:t>
            </a:r>
          </a:p>
          <a:p>
            <a:pPr algn="just"/>
            <a:r>
              <a:rPr lang="en-US" dirty="0"/>
              <a:t> An object knows its current condition (or state).</a:t>
            </a:r>
          </a:p>
        </p:txBody>
      </p:sp>
    </p:spTree>
    <p:extLst>
      <p:ext uri="{BB962C8B-B14F-4D97-AF65-F5344CB8AC3E}">
        <p14:creationId xmlns:p14="http://schemas.microsoft.com/office/powerpoint/2010/main" val="70955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What an object </a:t>
            </a:r>
            <a:r>
              <a:rPr lang="en-US" b="1" i="1" dirty="0" smtClean="0"/>
              <a:t>knows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sz="3600" dirty="0" smtClean="0"/>
              <a:t>Every </a:t>
            </a:r>
            <a:r>
              <a:rPr lang="en-US" sz="3600" dirty="0"/>
              <a:t>object has to know two kinds of information and two types </a:t>
            </a:r>
            <a:r>
              <a:rPr lang="en-US" sz="3600" dirty="0" smtClean="0"/>
              <a:t>of behavior</a:t>
            </a:r>
            <a:r>
              <a:rPr lang="en-US" sz="3600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7382" y="2434909"/>
            <a:ext cx="10889826" cy="3880773"/>
          </a:xfrm>
        </p:spPr>
        <p:txBody>
          <a:bodyPr>
            <a:normAutofit/>
          </a:bodyPr>
          <a:lstStyle/>
          <a:p>
            <a:r>
              <a:rPr lang="en-US" dirty="0"/>
              <a:t>What an object can do is </a:t>
            </a:r>
            <a:r>
              <a:rPr lang="en-US" dirty="0" smtClean="0"/>
              <a:t>easy </a:t>
            </a:r>
            <a:r>
              <a:rPr lang="en-US" dirty="0"/>
              <a:t>to see when you’re talking about animate objects. </a:t>
            </a:r>
            <a:r>
              <a:rPr lang="en-US" dirty="0" smtClean="0"/>
              <a:t>You’ve </a:t>
            </a:r>
            <a:r>
              <a:rPr lang="en-US" dirty="0"/>
              <a:t>discovered a </a:t>
            </a:r>
            <a:r>
              <a:rPr lang="en-US" dirty="0" smtClean="0"/>
              <a:t>two </a:t>
            </a:r>
            <a:r>
              <a:rPr lang="en-US" dirty="0"/>
              <a:t>type of behavior. </a:t>
            </a:r>
            <a:endParaRPr lang="en-US" dirty="0" smtClean="0"/>
          </a:p>
          <a:p>
            <a:r>
              <a:rPr lang="en-US" b="1" dirty="0" smtClean="0"/>
              <a:t>An </a:t>
            </a:r>
            <a:r>
              <a:rPr lang="en-US" b="1" dirty="0"/>
              <a:t>object knows what it can </a:t>
            </a:r>
            <a:r>
              <a:rPr lang="en-US" b="1" dirty="0" smtClean="0"/>
              <a:t>do</a:t>
            </a:r>
            <a:r>
              <a:rPr lang="en-US" dirty="0" smtClean="0"/>
              <a:t>, for example an employee, </a:t>
            </a:r>
            <a:r>
              <a:rPr lang="en-US" dirty="0"/>
              <a:t>to work, ask for time off</a:t>
            </a:r>
            <a:r>
              <a:rPr lang="en-US" dirty="0" smtClean="0"/>
              <a:t>, call </a:t>
            </a:r>
            <a:r>
              <a:rPr lang="en-US" dirty="0"/>
              <a:t>in sick, complete a task, or accept an assignment. You would say that these are </a:t>
            </a:r>
            <a:r>
              <a:rPr lang="en-US" dirty="0" smtClean="0"/>
              <a:t>all things an </a:t>
            </a:r>
            <a:r>
              <a:rPr lang="en-US" dirty="0"/>
              <a:t>employee type of object, and you would include these abilities </a:t>
            </a:r>
            <a:r>
              <a:rPr lang="en-US" dirty="0" smtClean="0"/>
              <a:t>in the </a:t>
            </a:r>
            <a:r>
              <a:rPr lang="en-US" dirty="0"/>
              <a:t>object’s description, for example, the Employee class.</a:t>
            </a:r>
          </a:p>
          <a:p>
            <a:r>
              <a:rPr lang="en-US" b="1" dirty="0"/>
              <a:t> An object knows what can be done to </a:t>
            </a:r>
            <a:r>
              <a:rPr lang="en-US" b="1" dirty="0" smtClean="0"/>
              <a:t>it</a:t>
            </a:r>
            <a:r>
              <a:rPr lang="en-US" dirty="0" smtClean="0"/>
              <a:t>, for example  a pencil, </a:t>
            </a:r>
            <a:r>
              <a:rPr lang="en-US" dirty="0"/>
              <a:t>There are a lot of people who can write with the </a:t>
            </a:r>
            <a:r>
              <a:rPr lang="en-US" dirty="0" smtClean="0"/>
              <a:t>pencil every </a:t>
            </a:r>
            <a:r>
              <a:rPr lang="en-US" dirty="0"/>
              <a:t>class of objects in this list would have to </a:t>
            </a:r>
            <a:r>
              <a:rPr lang="en-US" dirty="0" smtClean="0"/>
              <a:t>include a </a:t>
            </a:r>
            <a:r>
              <a:rPr lang="en-US" dirty="0"/>
              <a:t>description of the “write” behavior. </a:t>
            </a:r>
            <a:r>
              <a:rPr lang="en-US" dirty="0" smtClean="0"/>
              <a:t> A </a:t>
            </a:r>
            <a:r>
              <a:rPr lang="en-US" dirty="0"/>
              <a:t>better solution is to write one definition for the behavior in the pencil </a:t>
            </a:r>
            <a:r>
              <a:rPr lang="en-US" dirty="0" smtClean="0"/>
              <a:t>class </a:t>
            </a:r>
            <a:r>
              <a:rPr lang="en-US" dirty="0" smtClean="0">
                <a:sym typeface="Wingdings" panose="05000000000000000000" pitchFamily="2" charset="2"/>
              </a:rPr>
              <a:t> e</a:t>
            </a:r>
            <a:r>
              <a:rPr lang="en-US" dirty="0" smtClean="0"/>
              <a:t>veryone gets </a:t>
            </a:r>
            <a:r>
              <a:rPr lang="en-US" dirty="0"/>
              <a:t>the same implementation of the behavior, and there is only one place to make changes.</a:t>
            </a:r>
          </a:p>
        </p:txBody>
      </p:sp>
    </p:spTree>
    <p:extLst>
      <p:ext uri="{BB962C8B-B14F-4D97-AF65-F5344CB8AC3E}">
        <p14:creationId xmlns:p14="http://schemas.microsoft.com/office/powerpoint/2010/main" val="13307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509568" cy="4195481"/>
          </a:xfrm>
        </p:spPr>
        <p:txBody>
          <a:bodyPr>
            <a:normAutofit/>
          </a:bodyPr>
          <a:lstStyle/>
          <a:p>
            <a:r>
              <a:rPr lang="en-US" dirty="0"/>
              <a:t>Encapsulation provides the means to organize this information so that </a:t>
            </a:r>
            <a:r>
              <a:rPr lang="en-US" dirty="0" smtClean="0"/>
              <a:t>you can </a:t>
            </a:r>
            <a:r>
              <a:rPr lang="en-US" dirty="0"/>
              <a:t>use it and maintain it efficiently. Here’s what this organization looks like.</a:t>
            </a:r>
          </a:p>
          <a:p>
            <a:r>
              <a:rPr lang="en-US" dirty="0"/>
              <a:t>First, encapsulation says you need to separate everything you know about the object </a:t>
            </a:r>
            <a:r>
              <a:rPr lang="en-US" dirty="0" smtClean="0"/>
              <a:t>into two </a:t>
            </a:r>
            <a:r>
              <a:rPr lang="en-US" dirty="0"/>
              <a:t>categories:</a:t>
            </a:r>
          </a:p>
          <a:p>
            <a:pPr lvl="1"/>
            <a:r>
              <a:rPr lang="en-US" dirty="0"/>
              <a:t> What you need to know in order to use the </a:t>
            </a:r>
            <a:r>
              <a:rPr lang="en-US" dirty="0" smtClean="0"/>
              <a:t>object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you need to expose the </a:t>
            </a:r>
            <a:r>
              <a:rPr lang="en-US" i="1" dirty="0"/>
              <a:t>interface </a:t>
            </a:r>
            <a:r>
              <a:rPr lang="en-US" dirty="0"/>
              <a:t>of the object,</a:t>
            </a:r>
          </a:p>
          <a:p>
            <a:pPr lvl="1"/>
            <a:r>
              <a:rPr lang="en-US" dirty="0"/>
              <a:t> What you need to know in order to make the object work </a:t>
            </a:r>
            <a:r>
              <a:rPr lang="en-US" dirty="0" smtClean="0"/>
              <a:t>properly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you need to provide the mechanisms that respond </a:t>
            </a:r>
            <a:r>
              <a:rPr lang="en-US" dirty="0" smtClean="0"/>
              <a:t>to the </a:t>
            </a:r>
            <a:r>
              <a:rPr lang="en-US" dirty="0"/>
              <a:t>interface. </a:t>
            </a:r>
            <a:endParaRPr lang="en-US" dirty="0" smtClean="0"/>
          </a:p>
          <a:p>
            <a:pPr lvl="1"/>
            <a:r>
              <a:rPr lang="en-US" dirty="0"/>
              <a:t>Giving an object </a:t>
            </a:r>
            <a:r>
              <a:rPr lang="en-US" dirty="0" smtClean="0"/>
              <a:t>purpose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/>
              <a:t>You need to know why that </a:t>
            </a:r>
            <a:r>
              <a:rPr lang="en-US" dirty="0" smtClean="0"/>
              <a:t>type of </a:t>
            </a:r>
            <a:r>
              <a:rPr lang="en-US" dirty="0"/>
              <a:t>object exists, what it was designed for. The interface is designed to satisfy the purpose.</a:t>
            </a:r>
          </a:p>
        </p:txBody>
      </p:sp>
    </p:spTree>
    <p:extLst>
      <p:ext uri="{BB962C8B-B14F-4D97-AF65-F5344CB8AC3E}">
        <p14:creationId xmlns:p14="http://schemas.microsoft.com/office/powerpoint/2010/main" val="181254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In order to make the object work properly, you need to place inside the object:</a:t>
            </a:r>
          </a:p>
          <a:p>
            <a:pPr lvl="1"/>
            <a:r>
              <a:rPr lang="en-US" dirty="0"/>
              <a:t> The </a:t>
            </a:r>
            <a:r>
              <a:rPr lang="en-US" i="1" dirty="0"/>
              <a:t>implementations </a:t>
            </a:r>
            <a:r>
              <a:rPr lang="en-US" dirty="0"/>
              <a:t>for each interface</a:t>
            </a:r>
          </a:p>
          <a:p>
            <a:pPr lvl="1"/>
            <a:r>
              <a:rPr lang="en-US" dirty="0"/>
              <a:t> The data that describes the </a:t>
            </a:r>
            <a:r>
              <a:rPr lang="en-US" i="1" dirty="0"/>
              <a:t>structure </a:t>
            </a:r>
            <a:r>
              <a:rPr lang="en-US" dirty="0"/>
              <a:t>of the object</a:t>
            </a:r>
          </a:p>
          <a:p>
            <a:pPr lvl="1"/>
            <a:r>
              <a:rPr lang="en-US" dirty="0"/>
              <a:t> The data that describes the current </a:t>
            </a:r>
            <a:r>
              <a:rPr lang="en-US" i="1" dirty="0"/>
              <a:t>state </a:t>
            </a:r>
            <a:r>
              <a:rPr lang="en-US" dirty="0"/>
              <a:t>of the object</a:t>
            </a:r>
          </a:p>
        </p:txBody>
      </p:sp>
    </p:spTree>
    <p:extLst>
      <p:ext uri="{BB962C8B-B14F-4D97-AF65-F5344CB8AC3E}">
        <p14:creationId xmlns:p14="http://schemas.microsoft.com/office/powerpoint/2010/main" val="143418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625648" cy="4195481"/>
          </a:xfrm>
        </p:spPr>
        <p:txBody>
          <a:bodyPr>
            <a:normAutofit/>
          </a:bodyPr>
          <a:lstStyle/>
          <a:p>
            <a:r>
              <a:rPr lang="en-US" i="1" dirty="0"/>
              <a:t>Polymorphism </a:t>
            </a:r>
            <a:r>
              <a:rPr lang="en-US" dirty="0"/>
              <a:t>means the ability to take on many forms. The term is applied both to </a:t>
            </a:r>
            <a:r>
              <a:rPr lang="en-US" dirty="0" smtClean="0"/>
              <a:t>objects and </a:t>
            </a:r>
            <a:r>
              <a:rPr lang="en-US" dirty="0"/>
              <a:t>to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two kind of polymorphism :</a:t>
            </a:r>
          </a:p>
          <a:p>
            <a:r>
              <a:rPr lang="en-US" b="1" dirty="0"/>
              <a:t>One Operation, Many Methods</a:t>
            </a:r>
          </a:p>
          <a:p>
            <a:pPr lvl="1"/>
            <a:r>
              <a:rPr lang="en-US" dirty="0"/>
              <a:t>A polymorphic operation is one whose method may take on many forms based on the class of </a:t>
            </a:r>
            <a:r>
              <a:rPr lang="en-US" dirty="0" smtClean="0"/>
              <a:t>the object carrying it.</a:t>
            </a:r>
          </a:p>
          <a:p>
            <a:r>
              <a:rPr lang="en-US" b="1" dirty="0"/>
              <a:t>One Interface, Many Implementations</a:t>
            </a:r>
          </a:p>
          <a:p>
            <a:pPr lvl="1"/>
            <a:r>
              <a:rPr lang="en-US" dirty="0"/>
              <a:t>Polymorphism means “one interface, many possible </a:t>
            </a:r>
            <a:r>
              <a:rPr lang="en-US" dirty="0" smtClean="0"/>
              <a:t>implementations</a:t>
            </a:r>
            <a:r>
              <a:rPr lang="en-US" dirty="0"/>
              <a:t>.” Cars, for example, </a:t>
            </a:r>
            <a:r>
              <a:rPr lang="en-US" dirty="0" smtClean="0"/>
              <a:t>are designed </a:t>
            </a:r>
            <a:r>
              <a:rPr lang="en-US" dirty="0"/>
              <a:t>with polymorphism in mind. They all use the same </a:t>
            </a:r>
            <a:r>
              <a:rPr lang="en-US" dirty="0" smtClean="0"/>
              <a:t>interface.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7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6352</TotalTime>
  <Words>974</Words>
  <Application>Microsoft Office PowerPoint</Application>
  <PresentationFormat>Widescreen</PresentationFormat>
  <Paragraphs>51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Wingdings</vt:lpstr>
      <vt:lpstr>Wingdings 3</vt:lpstr>
      <vt:lpstr>Ion</vt:lpstr>
      <vt:lpstr>Object Oriented Principles</vt:lpstr>
      <vt:lpstr>PowerPoint Presentation</vt:lpstr>
      <vt:lpstr>Abstraction</vt:lpstr>
      <vt:lpstr>Abstraction</vt:lpstr>
      <vt:lpstr>What an object knows Every object has to know two kinds of information and two types of behavior.</vt:lpstr>
      <vt:lpstr>What an object knows Every object has to know two kinds of information and two types of behavior.</vt:lpstr>
      <vt:lpstr>Encapsulation</vt:lpstr>
      <vt:lpstr>PowerPoint Presentation</vt:lpstr>
      <vt:lpstr>Polymorphism</vt:lpstr>
      <vt:lpstr>Strengths of Object Orientation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Objek</dc:title>
  <dc:creator>Citra</dc:creator>
  <cp:lastModifiedBy>Citra</cp:lastModifiedBy>
  <cp:revision>24</cp:revision>
  <dcterms:created xsi:type="dcterms:W3CDTF">2017-02-06T06:05:22Z</dcterms:created>
  <dcterms:modified xsi:type="dcterms:W3CDTF">2017-03-15T06:23:43Z</dcterms:modified>
</cp:coreProperties>
</file>