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27" r:id="rId1"/>
  </p:sldMasterIdLst>
  <p:sldIdLst>
    <p:sldId id="256" r:id="rId2"/>
    <p:sldId id="266" r:id="rId3"/>
    <p:sldId id="267" r:id="rId4"/>
    <p:sldId id="293" r:id="rId5"/>
    <p:sldId id="294" r:id="rId6"/>
    <p:sldId id="295" r:id="rId7"/>
    <p:sldId id="264" r:id="rId8"/>
    <p:sldId id="268" r:id="rId9"/>
    <p:sldId id="270" r:id="rId10"/>
    <p:sldId id="271" r:id="rId11"/>
    <p:sldId id="263" r:id="rId12"/>
    <p:sldId id="272" r:id="rId13"/>
    <p:sldId id="282" r:id="rId14"/>
    <p:sldId id="283" r:id="rId15"/>
    <p:sldId id="284" r:id="rId16"/>
    <p:sldId id="285" r:id="rId17"/>
    <p:sldId id="280" r:id="rId18"/>
    <p:sldId id="286" r:id="rId19"/>
    <p:sldId id="287" r:id="rId20"/>
    <p:sldId id="288" r:id="rId21"/>
    <p:sldId id="289" r:id="rId22"/>
    <p:sldId id="290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30" autoAdjust="0"/>
  </p:normalViewPr>
  <p:slideViewPr>
    <p:cSldViewPr snapToGrid="0">
      <p:cViewPr varScale="1">
        <p:scale>
          <a:sx n="46" d="100"/>
          <a:sy n="46" d="100"/>
        </p:scale>
        <p:origin x="893" y="48"/>
      </p:cViewPr>
      <p:guideLst/>
    </p:cSldViewPr>
  </p:slideViewPr>
  <p:outlineViewPr>
    <p:cViewPr>
      <p:scale>
        <a:sx n="33" d="100"/>
        <a:sy n="33" d="100"/>
      </p:scale>
      <p:origin x="0" y="-1096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9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56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2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4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6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0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3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1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5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1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5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9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48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UML Introductions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89561" y="982132"/>
            <a:ext cx="4266456" cy="5042748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The </a:t>
            </a:r>
            <a:r>
              <a:rPr lang="en-US" sz="2000" b="1" dirty="0"/>
              <a:t>Class diagram </a:t>
            </a:r>
            <a:r>
              <a:rPr lang="en-US" sz="2000" dirty="0"/>
              <a:t>is the primary static diagram. It is the foundation for </a:t>
            </a:r>
            <a:r>
              <a:rPr lang="en-US" sz="2000" dirty="0" smtClean="0"/>
              <a:t>modeling the </a:t>
            </a:r>
            <a:r>
              <a:rPr lang="en-US" sz="2000" dirty="0"/>
              <a:t>rules about types of objects (classes), the source for code generation, and </a:t>
            </a:r>
            <a:r>
              <a:rPr lang="en-US" sz="2000" dirty="0" smtClean="0"/>
              <a:t>the target </a:t>
            </a:r>
            <a:r>
              <a:rPr lang="en-US" sz="2000" dirty="0"/>
              <a:t>for reverse engineering.</a:t>
            </a:r>
          </a:p>
          <a:p>
            <a:pPr algn="just"/>
            <a:r>
              <a:rPr lang="en-US" sz="2000" dirty="0"/>
              <a:t> The </a:t>
            </a:r>
            <a:r>
              <a:rPr lang="en-US" sz="2000" b="1" dirty="0"/>
              <a:t>Object diagram </a:t>
            </a:r>
            <a:r>
              <a:rPr lang="en-US" sz="2000" dirty="0"/>
              <a:t>illustrates facts in the form of objects to model examples </a:t>
            </a:r>
            <a:r>
              <a:rPr lang="en-US" sz="2000" dirty="0" smtClean="0"/>
              <a:t>and test </a:t>
            </a:r>
            <a:r>
              <a:rPr lang="en-US" sz="2000" dirty="0"/>
              <a:t>data. The Object diagram can be used to test or simply to understand a </a:t>
            </a:r>
            <a:r>
              <a:rPr lang="en-US" sz="2000" dirty="0" smtClean="0"/>
              <a:t>Class diagram</a:t>
            </a:r>
            <a:r>
              <a:rPr lang="en-US" sz="2000" dirty="0"/>
              <a:t>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6410" t="20297" r="34102" b="16533"/>
          <a:stretch/>
        </p:blipFill>
        <p:spPr bwMode="auto">
          <a:xfrm>
            <a:off x="5418668" y="982131"/>
            <a:ext cx="6297082" cy="4487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41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Dynamic </a:t>
            </a:r>
            <a:r>
              <a:rPr lang="en-US" dirty="0"/>
              <a:t>View includes the diagrams that reveal how objects interact with one another </a:t>
            </a:r>
            <a:r>
              <a:rPr lang="en-US" dirty="0" smtClean="0"/>
              <a:t>in response </a:t>
            </a:r>
            <a:r>
              <a:rPr lang="en-US" dirty="0"/>
              <a:t>to the environment. It includes the </a:t>
            </a:r>
            <a:r>
              <a:rPr lang="en-US" i="1" dirty="0"/>
              <a:t>Sequence and Collaboration diagrams, </a:t>
            </a:r>
            <a:r>
              <a:rPr lang="en-US" dirty="0" smtClean="0"/>
              <a:t>which collectively </a:t>
            </a:r>
            <a:r>
              <a:rPr lang="en-US" dirty="0"/>
              <a:t>are referred to as interaction diagrams</a:t>
            </a:r>
            <a:r>
              <a:rPr lang="en-US" i="1" dirty="0"/>
              <a:t>. </a:t>
            </a:r>
            <a:r>
              <a:rPr lang="en-US" dirty="0"/>
              <a:t>They are specifically designed </a:t>
            </a:r>
            <a:r>
              <a:rPr lang="en-US" dirty="0" smtClean="0"/>
              <a:t>to describe </a:t>
            </a:r>
            <a:r>
              <a:rPr lang="en-US" dirty="0"/>
              <a:t>how objects talk to each other. It also includes the </a:t>
            </a:r>
            <a:r>
              <a:rPr lang="en-US" i="1" dirty="0" err="1"/>
              <a:t>Statechart</a:t>
            </a:r>
            <a:r>
              <a:rPr lang="en-US" i="1" dirty="0"/>
              <a:t> diagram, </a:t>
            </a:r>
            <a:r>
              <a:rPr lang="en-US" dirty="0" smtClean="0"/>
              <a:t>which shows </a:t>
            </a:r>
            <a:r>
              <a:rPr lang="en-US" dirty="0"/>
              <a:t>how and why an object changes over time in response to the environment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3" y="1158240"/>
            <a:ext cx="3401063" cy="4866639"/>
          </a:xfrm>
        </p:spPr>
        <p:txBody>
          <a:bodyPr/>
          <a:lstStyle/>
          <a:p>
            <a:pPr algn="just"/>
            <a:r>
              <a:rPr lang="en-US" dirty="0"/>
              <a:t> </a:t>
            </a:r>
            <a:r>
              <a:rPr lang="en-US" sz="1800" dirty="0"/>
              <a:t>For modeling object interactions, the Dynamic View includes the </a:t>
            </a:r>
            <a:r>
              <a:rPr lang="en-US" sz="1800" b="1" dirty="0"/>
              <a:t>Sequence </a:t>
            </a:r>
            <a:r>
              <a:rPr lang="en-US" sz="1800" b="1" dirty="0" err="1" smtClean="0"/>
              <a:t>andCollaboration</a:t>
            </a:r>
            <a:r>
              <a:rPr lang="en-US" sz="1800" b="1" dirty="0" smtClean="0"/>
              <a:t> </a:t>
            </a:r>
            <a:r>
              <a:rPr lang="en-US" sz="1800" b="1" dirty="0"/>
              <a:t>diagrams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pPr algn="just"/>
            <a:r>
              <a:rPr lang="en-US" sz="1800" dirty="0"/>
              <a:t> The </a:t>
            </a:r>
            <a:r>
              <a:rPr lang="en-US" sz="1800" b="1" dirty="0" err="1"/>
              <a:t>Statechart</a:t>
            </a:r>
            <a:r>
              <a:rPr lang="en-US" sz="1800" b="1" dirty="0"/>
              <a:t> diagram </a:t>
            </a:r>
            <a:r>
              <a:rPr lang="en-US" sz="1800" dirty="0"/>
              <a:t>provides a look at how an object reacts to external </a:t>
            </a:r>
            <a:r>
              <a:rPr lang="en-US" sz="1800" dirty="0" smtClean="0"/>
              <a:t>stimuli and </a:t>
            </a:r>
            <a:r>
              <a:rPr lang="en-US" sz="1800" dirty="0"/>
              <a:t>manages internal changes.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7052" t="29875" r="24872" b="9236"/>
          <a:stretch/>
        </p:blipFill>
        <p:spPr bwMode="auto">
          <a:xfrm>
            <a:off x="4952254" y="1447800"/>
            <a:ext cx="6995905" cy="4336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28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B</a:t>
            </a:r>
            <a:r>
              <a:rPr lang="en-US" dirty="0" smtClean="0"/>
              <a:t>usiness </a:t>
            </a:r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/>
              <a:t>describe your relationship with the system in </a:t>
            </a:r>
            <a:r>
              <a:rPr lang="en-US" dirty="0" smtClean="0"/>
              <a:t>terms of </a:t>
            </a:r>
            <a:r>
              <a:rPr lang="en-US" dirty="0"/>
              <a:t>interactions.</a:t>
            </a:r>
            <a:endParaRPr lang="en-US" dirty="0" smtClean="0"/>
          </a:p>
          <a:p>
            <a:pPr algn="just"/>
            <a:r>
              <a:rPr lang="en-US" dirty="0"/>
              <a:t>C</a:t>
            </a:r>
            <a:r>
              <a:rPr lang="en-US" dirty="0" smtClean="0"/>
              <a:t>onstraints, </a:t>
            </a:r>
            <a:r>
              <a:rPr lang="en-US" i="1" dirty="0"/>
              <a:t>Constraints </a:t>
            </a:r>
            <a:r>
              <a:rPr lang="en-US" dirty="0"/>
              <a:t>are limitations on or boundaries around what you can do when you develop a solution for the system</a:t>
            </a:r>
            <a:endParaRPr lang="en-US" dirty="0" smtClean="0"/>
          </a:p>
          <a:p>
            <a:pPr algn="just"/>
            <a:r>
              <a:rPr lang="en-US" dirty="0" smtClean="0"/>
              <a:t>rules</a:t>
            </a:r>
            <a:r>
              <a:rPr lang="en-US" dirty="0"/>
              <a:t>, Rules are more like agreements, Rules need to be </a:t>
            </a:r>
            <a:r>
              <a:rPr lang="en-US" dirty="0" smtClean="0"/>
              <a:t>enforced.</a:t>
            </a:r>
            <a:endParaRPr lang="en-US" dirty="0"/>
          </a:p>
          <a:p>
            <a:pPr algn="just"/>
            <a:r>
              <a:rPr lang="en-US" dirty="0" smtClean="0"/>
              <a:t>Performance, </a:t>
            </a:r>
            <a:r>
              <a:rPr lang="en-US" dirty="0"/>
              <a:t>Performance requirements define how well the system solution should perform when you use </a:t>
            </a:r>
            <a:r>
              <a:rPr lang="en-US" dirty="0" smtClean="0"/>
              <a:t>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Business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84961"/>
            <a:ext cx="10936288" cy="453281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First, gathering </a:t>
            </a:r>
            <a:r>
              <a:rPr lang="en-US" dirty="0"/>
              <a:t>business </a:t>
            </a:r>
            <a:r>
              <a:rPr lang="en-US" dirty="0" smtClean="0"/>
              <a:t>processes, it </a:t>
            </a:r>
            <a:r>
              <a:rPr lang="en-US" dirty="0"/>
              <a:t>is difficult to </a:t>
            </a:r>
            <a:r>
              <a:rPr lang="en-US" dirty="0" smtClean="0"/>
              <a:t>distinguish personal </a:t>
            </a:r>
            <a:r>
              <a:rPr lang="en-US" dirty="0"/>
              <a:t>preference or legacy practice from actual current need. So </a:t>
            </a:r>
            <a:r>
              <a:rPr lang="en-US" dirty="0" smtClean="0"/>
              <a:t>we need to know the </a:t>
            </a:r>
            <a:r>
              <a:rPr lang="en-US" i="1" dirty="0"/>
              <a:t>reason for the process. </a:t>
            </a:r>
            <a:endParaRPr lang="en-US" i="1" dirty="0" smtClean="0"/>
          </a:p>
          <a:p>
            <a:pPr algn="just"/>
            <a:r>
              <a:rPr lang="en-US" dirty="0"/>
              <a:t>Next, evaluate each process, both on its own and in its role in the system. Identify </a:t>
            </a:r>
            <a:r>
              <a:rPr lang="en-US" dirty="0" smtClean="0"/>
              <a:t>those processes </a:t>
            </a:r>
            <a:r>
              <a:rPr lang="en-US" dirty="0"/>
              <a:t>that no longer produce valuable outcomes. Keep only those that are essential </a:t>
            </a:r>
            <a:r>
              <a:rPr lang="en-US" dirty="0" smtClean="0"/>
              <a:t>to the </a:t>
            </a:r>
            <a:r>
              <a:rPr lang="en-US" dirty="0"/>
              <a:t>successful operation of the system. </a:t>
            </a:r>
            <a:endParaRPr lang="en-US" dirty="0" smtClean="0"/>
          </a:p>
          <a:p>
            <a:pPr algn="just"/>
            <a:r>
              <a:rPr lang="en-US" dirty="0"/>
              <a:t>Then come back and evaluate those processes that, even though they aren’t essential</a:t>
            </a:r>
            <a:r>
              <a:rPr lang="en-US" dirty="0" smtClean="0"/>
              <a:t>, may </a:t>
            </a:r>
            <a:r>
              <a:rPr lang="en-US" dirty="0"/>
              <a:t>add value. Prioritize these contributions and allocate resources proportional to </a:t>
            </a:r>
            <a:r>
              <a:rPr lang="en-US" dirty="0" smtClean="0"/>
              <a:t>their value </a:t>
            </a:r>
            <a:r>
              <a:rPr lang="en-US" dirty="0"/>
              <a:t>to the system and add them to the project plan. </a:t>
            </a:r>
            <a:endParaRPr lang="en-US" dirty="0" smtClean="0"/>
          </a:p>
          <a:p>
            <a:r>
              <a:rPr lang="en-US" dirty="0"/>
              <a:t>The goal in this evaluation process is to make conscious choices about how to spend </a:t>
            </a:r>
            <a:r>
              <a:rPr lang="en-US" dirty="0" smtClean="0"/>
              <a:t>the finite </a:t>
            </a:r>
            <a:r>
              <a:rPr lang="en-US" dirty="0"/>
              <a:t>time and money available to the project to deliver the best possible system. </a:t>
            </a:r>
          </a:p>
          <a:p>
            <a:r>
              <a:rPr lang="en-US" dirty="0" smtClean="0"/>
              <a:t>Focus </a:t>
            </a:r>
            <a:r>
              <a:rPr lang="en-US" dirty="0"/>
              <a:t>on results rather than processes; quantify the value of the results; </a:t>
            </a:r>
            <a:r>
              <a:rPr lang="en-US" dirty="0" smtClean="0"/>
              <a:t>allocate resources </a:t>
            </a:r>
            <a:r>
              <a:rPr lang="en-US" dirty="0"/>
              <a:t>proportional to the value of the results.</a:t>
            </a:r>
          </a:p>
        </p:txBody>
      </p:sp>
    </p:spTree>
    <p:extLst>
      <p:ext uri="{BB962C8B-B14F-4D97-AF65-F5344CB8AC3E}">
        <p14:creationId xmlns:p14="http://schemas.microsoft.com/office/powerpoint/2010/main" val="7550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67608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Constraints </a:t>
            </a:r>
            <a:r>
              <a:rPr lang="en-US" dirty="0"/>
              <a:t>can apply to virtually any aspect of your project and the resulting system.</a:t>
            </a:r>
          </a:p>
          <a:p>
            <a:r>
              <a:rPr lang="en-US" dirty="0"/>
              <a:t>Why do you care about constraints? Because constraints limit the options you have </a:t>
            </a:r>
            <a:r>
              <a:rPr lang="en-US" dirty="0" smtClean="0"/>
              <a:t>at virtually </a:t>
            </a:r>
            <a:r>
              <a:rPr lang="en-US" dirty="0"/>
              <a:t>every phase of the development life </a:t>
            </a:r>
            <a:r>
              <a:rPr lang="en-US" dirty="0" smtClean="0"/>
              <a:t>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</a:t>
            </a:r>
            <a:r>
              <a:rPr lang="en-US" dirty="0"/>
              <a:t>the constraints on each of these four development phases: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2918"/>
            <a:ext cx="11033760" cy="4393602"/>
          </a:xfrm>
        </p:spPr>
        <p:txBody>
          <a:bodyPr>
            <a:normAutofit/>
          </a:bodyPr>
          <a:lstStyle/>
          <a:p>
            <a:r>
              <a:rPr lang="en-US" b="1" dirty="0"/>
              <a:t>Requirements gathering: </a:t>
            </a:r>
            <a:r>
              <a:rPr lang="en-US" dirty="0"/>
              <a:t>Limitations on client skills and experience drive the </a:t>
            </a:r>
            <a:r>
              <a:rPr lang="en-US" dirty="0" smtClean="0"/>
              <a:t>type of </a:t>
            </a:r>
            <a:r>
              <a:rPr lang="en-US" dirty="0"/>
              <a:t>solutions that you can offer. </a:t>
            </a:r>
            <a:endParaRPr lang="en-US" dirty="0" smtClean="0"/>
          </a:p>
          <a:p>
            <a:r>
              <a:rPr lang="en-US" b="1" dirty="0" smtClean="0"/>
              <a:t>Analysis</a:t>
            </a:r>
            <a:r>
              <a:rPr lang="en-US" b="1" dirty="0"/>
              <a:t>: </a:t>
            </a:r>
            <a:r>
              <a:rPr lang="en-US" dirty="0"/>
              <a:t>Limitations imposed by policies and procedures, laws, contracts, </a:t>
            </a:r>
            <a:r>
              <a:rPr lang="en-US" dirty="0" smtClean="0"/>
              <a:t>and industry </a:t>
            </a:r>
            <a:r>
              <a:rPr lang="en-US" dirty="0"/>
              <a:t>standards restrict the models that you develop to document the </a:t>
            </a:r>
            <a:r>
              <a:rPr lang="en-US" i="1" dirty="0" smtClean="0"/>
              <a:t>problem domain</a:t>
            </a:r>
            <a:r>
              <a:rPr lang="en-US" i="1" dirty="0"/>
              <a:t>. </a:t>
            </a:r>
            <a:endParaRPr lang="en-US" i="1" dirty="0" smtClean="0"/>
          </a:p>
          <a:p>
            <a:r>
              <a:rPr lang="en-US" b="1" dirty="0" smtClean="0"/>
              <a:t>Design</a:t>
            </a:r>
            <a:r>
              <a:rPr lang="en-US" b="1" dirty="0"/>
              <a:t>: </a:t>
            </a:r>
            <a:r>
              <a:rPr lang="en-US" dirty="0"/>
              <a:t>Programming languages, databases, middleware, and just about every </a:t>
            </a:r>
            <a:r>
              <a:rPr lang="en-US" dirty="0" smtClean="0"/>
              <a:t>technology impose </a:t>
            </a:r>
            <a:r>
              <a:rPr lang="en-US" dirty="0"/>
              <a:t>specific limitations. These technologies often dictate field data </a:t>
            </a:r>
            <a:r>
              <a:rPr lang="en-US" dirty="0" smtClean="0"/>
              <a:t>types and </a:t>
            </a:r>
            <a:r>
              <a:rPr lang="en-US" dirty="0"/>
              <a:t>sizes, data conversions, communication protocols, and more. </a:t>
            </a:r>
            <a:endParaRPr lang="en-US" dirty="0" smtClean="0"/>
          </a:p>
          <a:p>
            <a:r>
              <a:rPr lang="fr-FR" b="1" dirty="0" err="1" smtClean="0"/>
              <a:t>Implementation</a:t>
            </a:r>
            <a:r>
              <a:rPr lang="fr-FR" b="1" dirty="0"/>
              <a:t>: </a:t>
            </a:r>
            <a:r>
              <a:rPr lang="fr-FR" dirty="0" err="1"/>
              <a:t>Implementation</a:t>
            </a:r>
            <a:r>
              <a:rPr lang="fr-FR" dirty="0"/>
              <a:t> technologies impose performance </a:t>
            </a:r>
            <a:r>
              <a:rPr lang="fr-FR" dirty="0" smtClean="0"/>
              <a:t>limitations </a:t>
            </a:r>
            <a:r>
              <a:rPr lang="en-US" dirty="0" smtClean="0"/>
              <a:t>that </a:t>
            </a:r>
            <a:r>
              <a:rPr lang="en-US" dirty="0"/>
              <a:t>often conflict directly with the performance requirements for the business. </a:t>
            </a:r>
          </a:p>
        </p:txBody>
      </p:sp>
    </p:spTree>
    <p:extLst>
      <p:ext uri="{BB962C8B-B14F-4D97-AF65-F5344CB8AC3E}">
        <p14:creationId xmlns:p14="http://schemas.microsoft.com/office/powerpoint/2010/main" val="32031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2918"/>
            <a:ext cx="10835640" cy="419548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Rules are more like </a:t>
            </a:r>
            <a:r>
              <a:rPr lang="en-US" dirty="0" smtClean="0"/>
              <a:t>agreements, Rules </a:t>
            </a:r>
            <a:r>
              <a:rPr lang="en-US" dirty="0"/>
              <a:t>need to be enforced, but if you find a better way to do it you </a:t>
            </a:r>
            <a:r>
              <a:rPr lang="en-US" dirty="0" smtClean="0"/>
              <a:t>can always </a:t>
            </a:r>
            <a:r>
              <a:rPr lang="en-US" dirty="0"/>
              <a:t>talk about it again and choose to change it. In the meantime, you agree to </a:t>
            </a:r>
            <a:r>
              <a:rPr lang="en-US" dirty="0" smtClean="0"/>
              <a:t>implement and </a:t>
            </a:r>
            <a:r>
              <a:rPr lang="en-US" dirty="0"/>
              <a:t>follow the decision consistently. Rules can be anything from the look of a form </a:t>
            </a:r>
            <a:r>
              <a:rPr lang="en-US" dirty="0" smtClean="0"/>
              <a:t>or screen</a:t>
            </a:r>
            <a:r>
              <a:rPr lang="en-US" dirty="0"/>
              <a:t>, to a business process with checks and approvals, number of copies, and waiting periods.</a:t>
            </a:r>
          </a:p>
          <a:p>
            <a:pPr algn="just"/>
            <a:r>
              <a:rPr lang="en-US" dirty="0"/>
              <a:t>Constraining policies are typically upper-management decisions or directives from </a:t>
            </a:r>
            <a:r>
              <a:rPr lang="en-US" dirty="0" smtClean="0"/>
              <a:t>the business </a:t>
            </a:r>
            <a:r>
              <a:rPr lang="en-US" dirty="0"/>
              <a:t>environment (legislation, regulations, and so on) and tend to be separate from </a:t>
            </a:r>
            <a:r>
              <a:rPr lang="en-US" dirty="0" smtClean="0"/>
              <a:t>the processes </a:t>
            </a:r>
            <a:r>
              <a:rPr lang="en-US" dirty="0"/>
              <a:t>that implement them</a:t>
            </a:r>
            <a:r>
              <a:rPr lang="en-US" dirty="0" smtClean="0"/>
              <a:t>. </a:t>
            </a:r>
          </a:p>
          <a:p>
            <a:pPr algn="just"/>
            <a:r>
              <a:rPr lang="en-US" dirty="0"/>
              <a:t>The UML diagrams provide places for you to capture these rules</a:t>
            </a:r>
          </a:p>
        </p:txBody>
      </p:sp>
    </p:spTree>
    <p:extLst>
      <p:ext uri="{BB962C8B-B14F-4D97-AF65-F5344CB8AC3E}">
        <p14:creationId xmlns:p14="http://schemas.microsoft.com/office/powerpoint/2010/main" val="17083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41928" cy="4195481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challenge </a:t>
            </a:r>
            <a:r>
              <a:rPr lang="en-US" dirty="0" smtClean="0"/>
              <a:t>of performance is </a:t>
            </a:r>
            <a:r>
              <a:rPr lang="en-US" dirty="0"/>
              <a:t>that the means to achieve the required performance </a:t>
            </a:r>
            <a:r>
              <a:rPr lang="en-US" dirty="0" smtClean="0"/>
              <a:t>may require </a:t>
            </a:r>
            <a:r>
              <a:rPr lang="en-US" dirty="0"/>
              <a:t>choices at any or all the project phases. </a:t>
            </a:r>
            <a:endParaRPr lang="en-US" dirty="0" smtClean="0"/>
          </a:p>
          <a:p>
            <a:pPr algn="just"/>
            <a:r>
              <a:rPr lang="en-US" dirty="0" smtClean="0"/>
              <a:t>If </a:t>
            </a:r>
            <a:r>
              <a:rPr lang="en-US" dirty="0"/>
              <a:t>you can </a:t>
            </a:r>
            <a:r>
              <a:rPr lang="en-US" dirty="0" smtClean="0"/>
              <a:t>identify the </a:t>
            </a:r>
            <a:r>
              <a:rPr lang="en-US" dirty="0"/>
              <a:t>performance requirements, then you can use them at each phase of the project </a:t>
            </a:r>
            <a:r>
              <a:rPr lang="en-US" dirty="0" smtClean="0"/>
              <a:t>to evaluate </a:t>
            </a:r>
            <a:r>
              <a:rPr lang="en-US" dirty="0"/>
              <a:t>how what you’re deciding in that phase could affect the ultimate outcome.</a:t>
            </a:r>
          </a:p>
        </p:txBody>
      </p:sp>
    </p:spTree>
    <p:extLst>
      <p:ext uri="{BB962C8B-B14F-4D97-AF65-F5344CB8AC3E}">
        <p14:creationId xmlns:p14="http://schemas.microsoft.com/office/powerpoint/2010/main" val="26190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1447800"/>
            <a:ext cx="4849607" cy="1051560"/>
          </a:xfrm>
        </p:spPr>
        <p:txBody>
          <a:bodyPr/>
          <a:lstStyle/>
          <a:p>
            <a:r>
              <a:rPr lang="en-US" dirty="0" err="1" smtClean="0"/>
              <a:t>Metamodel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72324" y="928688"/>
            <a:ext cx="4791076" cy="538638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Behavioral Elements,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model behavioral, </a:t>
            </a:r>
            <a:r>
              <a:rPr lang="en-US" dirty="0" err="1" smtClean="0"/>
              <a:t>seperti</a:t>
            </a:r>
            <a:r>
              <a:rPr lang="en-US" dirty="0" smtClean="0"/>
              <a:t> use case, diagram collaboration, </a:t>
            </a:r>
            <a:r>
              <a:rPr lang="en-US" dirty="0" err="1" smtClean="0"/>
              <a:t>statechart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Model Management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memodelkan</a:t>
            </a:r>
            <a:r>
              <a:rPr lang="en-US" dirty="0"/>
              <a:t> package, </a:t>
            </a:r>
            <a:r>
              <a:rPr lang="en-US" dirty="0" err="1"/>
              <a:t>subsistem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algn="just"/>
            <a:r>
              <a:rPr lang="en-US" dirty="0" smtClean="0"/>
              <a:t>Foundation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package </a:t>
            </a:r>
            <a:r>
              <a:rPr lang="en-US" dirty="0" err="1" smtClean="0"/>
              <a:t>tambahan</a:t>
            </a:r>
            <a:r>
              <a:rPr lang="en-US" dirty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CORE, Aux, Data types, Ext. </a:t>
            </a:r>
            <a:r>
              <a:rPr lang="en-US" dirty="0" err="1" smtClean="0"/>
              <a:t>Mechanisme</a:t>
            </a:r>
            <a:r>
              <a:rPr lang="en-US" dirty="0" smtClean="0"/>
              <a:t> package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5592764" cy="2438404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6795" t="55644" r="24487" b="23603"/>
          <a:stretch/>
        </p:blipFill>
        <p:spPr bwMode="auto">
          <a:xfrm>
            <a:off x="-15240" y="3031064"/>
            <a:ext cx="7243761" cy="1617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37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dirty="0" err="1" smtClean="0"/>
              <a:t>Kasus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94328" cy="419548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One approach to gathering requirements is to look for them by examining the </a:t>
            </a:r>
            <a:r>
              <a:rPr lang="en-US" dirty="0" smtClean="0"/>
              <a:t>problem statement </a:t>
            </a:r>
            <a:r>
              <a:rPr lang="en-US" dirty="0"/>
              <a:t>and the supporting documents and interviews from different perspectives. </a:t>
            </a:r>
            <a:r>
              <a:rPr lang="en-US" dirty="0" smtClean="0"/>
              <a:t>Using these </a:t>
            </a:r>
            <a:r>
              <a:rPr lang="en-US" dirty="0"/>
              <a:t>different perspectives also helps to validate the requirements by giving you </a:t>
            </a:r>
            <a:r>
              <a:rPr lang="en-US" dirty="0" smtClean="0"/>
              <a:t>the opportunity </a:t>
            </a:r>
            <a:r>
              <a:rPr lang="en-US" dirty="0"/>
              <a:t>to compare and contrast what you find from three overlapping sources:</a:t>
            </a:r>
          </a:p>
          <a:p>
            <a:pPr algn="just"/>
            <a:r>
              <a:rPr lang="en-US" dirty="0"/>
              <a:t> </a:t>
            </a:r>
            <a:r>
              <a:rPr lang="en-US" b="1" dirty="0"/>
              <a:t>Users: </a:t>
            </a:r>
            <a:r>
              <a:rPr lang="en-US" dirty="0"/>
              <a:t>Users have expectations for the use of the system.</a:t>
            </a:r>
          </a:p>
          <a:p>
            <a:pPr algn="just"/>
            <a:r>
              <a:rPr lang="en-US" dirty="0"/>
              <a:t> </a:t>
            </a:r>
            <a:r>
              <a:rPr lang="en-US" b="1" dirty="0"/>
              <a:t>Resources: </a:t>
            </a:r>
            <a:r>
              <a:rPr lang="en-US" dirty="0"/>
              <a:t>Resources are represented as information that is created, used, </a:t>
            </a:r>
            <a:r>
              <a:rPr lang="en-US" dirty="0" smtClean="0"/>
              <a:t>and deleted </a:t>
            </a:r>
            <a:r>
              <a:rPr lang="en-US" dirty="0"/>
              <a:t>by the system to support the system behavior.</a:t>
            </a:r>
          </a:p>
          <a:p>
            <a:pPr algn="just"/>
            <a:r>
              <a:rPr lang="en-US" dirty="0"/>
              <a:t> </a:t>
            </a:r>
            <a:r>
              <a:rPr lang="en-US" b="1" dirty="0"/>
              <a:t>Functionality: </a:t>
            </a:r>
            <a:r>
              <a:rPr lang="en-US" dirty="0"/>
              <a:t>Functionality refers to the behavior supported by the system.</a:t>
            </a:r>
          </a:p>
        </p:txBody>
      </p:sp>
    </p:spTree>
    <p:extLst>
      <p:ext uri="{BB962C8B-B14F-4D97-AF65-F5344CB8AC3E}">
        <p14:creationId xmlns:p14="http://schemas.microsoft.com/office/powerpoint/2010/main" val="20421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93520"/>
            <a:ext cx="11088688" cy="499300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Business process requirements</a:t>
            </a:r>
          </a:p>
          <a:p>
            <a:pPr lvl="1"/>
            <a:r>
              <a:rPr lang="en-US" dirty="0"/>
              <a:t> What are your job responsibilities? Do many people share the same set of responsibilities</a:t>
            </a:r>
            <a:r>
              <a:rPr lang="en-US" dirty="0" smtClean="0"/>
              <a:t>? If </a:t>
            </a:r>
            <a:r>
              <a:rPr lang="en-US" dirty="0"/>
              <a:t>their jobs are different, then explain how and why.</a:t>
            </a:r>
          </a:p>
          <a:p>
            <a:pPr lvl="1"/>
            <a:r>
              <a:rPr lang="en-US" dirty="0"/>
              <a:t> What does </a:t>
            </a:r>
            <a:r>
              <a:rPr lang="en-US" dirty="0" smtClean="0"/>
              <a:t>system </a:t>
            </a:r>
            <a:r>
              <a:rPr lang="en-US" dirty="0"/>
              <a:t>provide </a:t>
            </a:r>
            <a:r>
              <a:rPr lang="en-US" dirty="0" smtClean="0"/>
              <a:t>to </a:t>
            </a:r>
            <a:r>
              <a:rPr lang="en-US" dirty="0"/>
              <a:t>ensures the success </a:t>
            </a:r>
            <a:r>
              <a:rPr lang="en-US" dirty="0" smtClean="0"/>
              <a:t>task</a:t>
            </a:r>
            <a:r>
              <a:rPr lang="en-US" dirty="0"/>
              <a:t>? Is </a:t>
            </a:r>
            <a:r>
              <a:rPr lang="en-US" dirty="0" smtClean="0"/>
              <a:t>it information</a:t>
            </a:r>
            <a:r>
              <a:rPr lang="en-US" dirty="0"/>
              <a:t>? Is it approval? Is it a specific </a:t>
            </a:r>
            <a:r>
              <a:rPr lang="en-US" dirty="0" smtClean="0"/>
              <a:t>output ? What happens </a:t>
            </a:r>
            <a:r>
              <a:rPr lang="en-US" dirty="0"/>
              <a:t>if you can’t </a:t>
            </a:r>
            <a:r>
              <a:rPr lang="en-US" dirty="0" smtClean="0"/>
              <a:t>get information</a:t>
            </a:r>
            <a:r>
              <a:rPr lang="en-US" dirty="0"/>
              <a:t>?</a:t>
            </a:r>
          </a:p>
          <a:p>
            <a:r>
              <a:rPr lang="en-US" b="1" dirty="0"/>
              <a:t>Constraints</a:t>
            </a:r>
          </a:p>
          <a:p>
            <a:pPr lvl="1"/>
            <a:r>
              <a:rPr lang="en-US" dirty="0"/>
              <a:t> Are there any regulations, contracts, or laws that dictate how you do your job?</a:t>
            </a:r>
          </a:p>
          <a:p>
            <a:pPr lvl="1"/>
            <a:r>
              <a:rPr lang="en-US" dirty="0"/>
              <a:t> What authority, if any, do you need to access the features you use?</a:t>
            </a:r>
          </a:p>
          <a:p>
            <a:r>
              <a:rPr lang="en-US" b="1" dirty="0"/>
              <a:t>Rules</a:t>
            </a:r>
          </a:p>
          <a:p>
            <a:pPr lvl="1"/>
            <a:r>
              <a:rPr lang="en-US" dirty="0"/>
              <a:t> What policies and procedures determine how you have to do your job?</a:t>
            </a:r>
          </a:p>
          <a:p>
            <a:r>
              <a:rPr lang="en-US" b="1" dirty="0"/>
              <a:t>Performance</a:t>
            </a:r>
          </a:p>
          <a:p>
            <a:pPr lvl="1"/>
            <a:r>
              <a:rPr lang="en-US" dirty="0"/>
              <a:t> How many people will need to use the system? How many will use it concurrently?</a:t>
            </a:r>
          </a:p>
          <a:p>
            <a:pPr lvl="1"/>
            <a:r>
              <a:rPr lang="en-US" dirty="0"/>
              <a:t> How slow can the system be before it interferes with your job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249680"/>
            <a:ext cx="11027729" cy="5093970"/>
          </a:xfrm>
        </p:spPr>
        <p:txBody>
          <a:bodyPr>
            <a:normAutofit/>
          </a:bodyPr>
          <a:lstStyle/>
          <a:p>
            <a:r>
              <a:rPr lang="en-US" b="1" dirty="0"/>
              <a:t>Business process requirements</a:t>
            </a:r>
          </a:p>
          <a:p>
            <a:pPr lvl="1"/>
            <a:r>
              <a:rPr lang="en-US" dirty="0"/>
              <a:t> What resources do you acquire or dispose of? What resources/information do </a:t>
            </a:r>
            <a:r>
              <a:rPr lang="en-US" dirty="0" smtClean="0"/>
              <a:t>you rely to your </a:t>
            </a:r>
            <a:r>
              <a:rPr lang="en-US" dirty="0"/>
              <a:t>job? What information are you responsible for (that is, </a:t>
            </a:r>
            <a:r>
              <a:rPr lang="en-US" dirty="0" smtClean="0"/>
              <a:t>what resources </a:t>
            </a:r>
            <a:r>
              <a:rPr lang="en-US" dirty="0"/>
              <a:t>do you approve or requisition)?</a:t>
            </a:r>
          </a:p>
          <a:p>
            <a:r>
              <a:rPr lang="en-US" b="1" dirty="0"/>
              <a:t>Constraints</a:t>
            </a:r>
          </a:p>
          <a:p>
            <a:pPr lvl="1"/>
            <a:r>
              <a:rPr lang="en-US" dirty="0"/>
              <a:t> What restrictions influence the acquisition, use, and disposal of each resource? </a:t>
            </a:r>
            <a:r>
              <a:rPr lang="en-US" dirty="0" smtClean="0"/>
              <a:t>Are there </a:t>
            </a:r>
            <a:r>
              <a:rPr lang="en-US" dirty="0"/>
              <a:t>any legal or government regulations that dictate your use of this resource?</a:t>
            </a:r>
          </a:p>
          <a:p>
            <a:r>
              <a:rPr lang="en-US" b="1" dirty="0"/>
              <a:t>Rules</a:t>
            </a:r>
          </a:p>
          <a:p>
            <a:pPr lvl="1"/>
            <a:r>
              <a:rPr lang="en-US" dirty="0"/>
              <a:t> What authority level is required to approve the acquisition, use, and disposal </a:t>
            </a:r>
            <a:r>
              <a:rPr lang="en-US" dirty="0" smtClean="0"/>
              <a:t>of each </a:t>
            </a:r>
            <a:r>
              <a:rPr lang="en-US" dirty="0"/>
              <a:t>resource (that is, how do you determine who is and is not allowed to use it)?</a:t>
            </a:r>
          </a:p>
          <a:p>
            <a:pPr lvl="1"/>
            <a:r>
              <a:rPr lang="en-US" dirty="0"/>
              <a:t>What policies govern the use of this resource within the company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/>
              <a:t>Performance</a:t>
            </a:r>
          </a:p>
          <a:p>
            <a:pPr lvl="1"/>
            <a:r>
              <a:rPr lang="en-US" dirty="0"/>
              <a:t> How much time is allowed for each transaction involving this resource? Does </a:t>
            </a:r>
            <a:r>
              <a:rPr lang="en-US" dirty="0" smtClean="0"/>
              <a:t>the volume </a:t>
            </a:r>
            <a:r>
              <a:rPr lang="en-US" dirty="0"/>
              <a:t>of resources affect your ability to process them effectively?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26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70468"/>
          </a:xfrm>
        </p:spPr>
        <p:txBody>
          <a:bodyPr/>
          <a:lstStyle/>
          <a:p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52601"/>
            <a:ext cx="11109960" cy="4998719"/>
          </a:xfrm>
        </p:spPr>
        <p:txBody>
          <a:bodyPr>
            <a:normAutofit/>
          </a:bodyPr>
          <a:lstStyle/>
          <a:p>
            <a:r>
              <a:rPr lang="en-US" b="1" dirty="0"/>
              <a:t>Business Process Requirements</a:t>
            </a:r>
          </a:p>
          <a:p>
            <a:pPr lvl="1"/>
            <a:r>
              <a:rPr lang="en-US" dirty="0"/>
              <a:t> Why do you do that? What do you expect to happen when you do that?</a:t>
            </a:r>
          </a:p>
          <a:p>
            <a:pPr lvl="1"/>
            <a:r>
              <a:rPr lang="en-US" dirty="0"/>
              <a:t> What happens when it doesn’t work? Is there more than one possible outcome?</a:t>
            </a:r>
          </a:p>
          <a:p>
            <a:pPr lvl="1"/>
            <a:r>
              <a:rPr lang="en-US" dirty="0"/>
              <a:t> Do people with different jobs perform this same task? Do they do it for the </a:t>
            </a:r>
            <a:r>
              <a:rPr lang="en-US" dirty="0" smtClean="0"/>
              <a:t>same reason</a:t>
            </a:r>
            <a:r>
              <a:rPr lang="en-US" dirty="0"/>
              <a:t>?</a:t>
            </a:r>
          </a:p>
          <a:p>
            <a:r>
              <a:rPr lang="en-US" b="1" dirty="0"/>
              <a:t>Constraints</a:t>
            </a:r>
          </a:p>
          <a:p>
            <a:r>
              <a:rPr lang="en-US" dirty="0"/>
              <a:t> </a:t>
            </a:r>
            <a:r>
              <a:rPr lang="en-US" dirty="0" smtClean="0"/>
              <a:t>		What </a:t>
            </a:r>
            <a:r>
              <a:rPr lang="en-US" dirty="0"/>
              <a:t>regulations or laws govern how you are allowed to perform the task?</a:t>
            </a:r>
          </a:p>
          <a:p>
            <a:r>
              <a:rPr lang="en-US" b="1" dirty="0"/>
              <a:t>Rules</a:t>
            </a:r>
          </a:p>
          <a:p>
            <a:pPr lvl="1"/>
            <a:r>
              <a:rPr lang="en-US" dirty="0"/>
              <a:t> What guidelines or policies dictate the way you perform the task?</a:t>
            </a:r>
          </a:p>
          <a:p>
            <a:pPr lvl="1"/>
            <a:r>
              <a:rPr lang="en-US" dirty="0"/>
              <a:t> Does this task depend on other tasks?</a:t>
            </a:r>
          </a:p>
          <a:p>
            <a:r>
              <a:rPr lang="en-US" b="1" dirty="0"/>
              <a:t>Performance</a:t>
            </a:r>
          </a:p>
          <a:p>
            <a:pPr lvl="1"/>
            <a:r>
              <a:rPr lang="en-US" dirty="0"/>
              <a:t> What factors influence or even determine how quickly you can complete the task?</a:t>
            </a:r>
          </a:p>
          <a:p>
            <a:pPr lvl="1"/>
            <a:r>
              <a:rPr lang="en-US" dirty="0"/>
              <a:t> How quickly does the task have to be performed?</a:t>
            </a:r>
          </a:p>
        </p:txBody>
      </p:sp>
    </p:spTree>
    <p:extLst>
      <p:ext uri="{BB962C8B-B14F-4D97-AF65-F5344CB8AC3E}">
        <p14:creationId xmlns:p14="http://schemas.microsoft.com/office/powerpoint/2010/main" val="12665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00924" y="982131"/>
            <a:ext cx="4135756" cy="4893735"/>
          </a:xfrm>
        </p:spPr>
        <p:txBody>
          <a:bodyPr/>
          <a:lstStyle/>
          <a:p>
            <a:pPr algn="just"/>
            <a:r>
              <a:rPr lang="en-US" dirty="0" smtClean="0"/>
              <a:t>Core,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fundamental (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abstrak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Extention</a:t>
            </a:r>
            <a:r>
              <a:rPr lang="en-US" dirty="0" smtClean="0"/>
              <a:t> mechanisms, </a:t>
            </a:r>
            <a:r>
              <a:rPr lang="en-US" dirty="0" err="1" smtClean="0"/>
              <a:t>mendefinisikan</a:t>
            </a:r>
            <a:r>
              <a:rPr lang="en-US" dirty="0" smtClean="0"/>
              <a:t> stereotype, comment </a:t>
            </a:r>
            <a:r>
              <a:rPr lang="en-US" dirty="0" err="1" smtClean="0"/>
              <a:t>dann</a:t>
            </a:r>
            <a:r>
              <a:rPr lang="en-US" dirty="0" smtClean="0"/>
              <a:t> constraint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7051" t="43557" r="25256" b="11517"/>
          <a:stretch/>
        </p:blipFill>
        <p:spPr bwMode="auto">
          <a:xfrm>
            <a:off x="729289" y="2945337"/>
            <a:ext cx="6400169" cy="3308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45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is </a:t>
            </a:r>
            <a:r>
              <a:rPr lang="en-US" dirty="0" smtClean="0"/>
              <a:t>has three </a:t>
            </a:r>
            <a:r>
              <a:rPr lang="en-US" dirty="0"/>
              <a:t>families </a:t>
            </a:r>
            <a:r>
              <a:rPr lang="en-US" dirty="0" smtClean="0"/>
              <a:t>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Structure diagrams: Includes package, class, objects, composite structure, component, profile, </a:t>
            </a:r>
            <a:r>
              <a:rPr lang="en-US" dirty="0" smtClean="0"/>
              <a:t>and deployment </a:t>
            </a:r>
            <a:r>
              <a:rPr lang="en-US" dirty="0"/>
              <a:t>diagrams. They are used to define what must be implemented in the system in terms </a:t>
            </a:r>
            <a:r>
              <a:rPr lang="en-US" dirty="0" smtClean="0"/>
              <a:t>of components</a:t>
            </a:r>
            <a:r>
              <a:rPr lang="en-US" dirty="0"/>
              <a:t>. They are useful to specify the part of the system architecture that is time independent.</a:t>
            </a:r>
          </a:p>
          <a:p>
            <a:pPr algn="just"/>
            <a:r>
              <a:rPr lang="en-US" dirty="0" smtClean="0"/>
              <a:t>Behavior </a:t>
            </a:r>
            <a:r>
              <a:rPr lang="en-US" dirty="0"/>
              <a:t>diagrams: Includes use case, activity, and state machine diagrams. They </a:t>
            </a:r>
            <a:r>
              <a:rPr lang="en-US" dirty="0" smtClean="0"/>
              <a:t>emphasize what </a:t>
            </a:r>
            <a:r>
              <a:rPr lang="en-US" dirty="0"/>
              <a:t>must happen in the system or business process. They are used to describe the </a:t>
            </a:r>
            <a:r>
              <a:rPr lang="en-US" dirty="0" smtClean="0"/>
              <a:t>functionality of </a:t>
            </a:r>
            <a:r>
              <a:rPr lang="en-US" dirty="0"/>
              <a:t>the system.</a:t>
            </a:r>
          </a:p>
          <a:p>
            <a:pPr algn="just"/>
            <a:r>
              <a:rPr lang="en-US" dirty="0" smtClean="0"/>
              <a:t>Interaction </a:t>
            </a:r>
            <a:r>
              <a:rPr lang="en-US" dirty="0"/>
              <a:t>diagrams: Includes communication, sequence, timing, and interaction </a:t>
            </a:r>
            <a:r>
              <a:rPr lang="en-US" dirty="0" smtClean="0"/>
              <a:t>overview diagrams</a:t>
            </a:r>
            <a:r>
              <a:rPr lang="en-US" dirty="0"/>
              <a:t>. These are a subset of behavior diagrams and describe the control flow </a:t>
            </a:r>
            <a:r>
              <a:rPr lang="en-US" dirty="0" smtClean="0"/>
              <a:t>between different </a:t>
            </a:r>
            <a:r>
              <a:rPr lang="en-US" dirty="0"/>
              <a:t>components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249402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1448" t="19881" r="68224" b="5155"/>
          <a:stretch/>
        </p:blipFill>
        <p:spPr bwMode="auto">
          <a:xfrm>
            <a:off x="449580" y="180657"/>
            <a:ext cx="8115300" cy="6616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326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 diagram</a:t>
            </a:r>
          </a:p>
          <a:p>
            <a:r>
              <a:rPr lang="en-US" dirty="0" smtClean="0"/>
              <a:t>Activity </a:t>
            </a:r>
            <a:r>
              <a:rPr lang="en-US" dirty="0"/>
              <a:t>diagram</a:t>
            </a:r>
          </a:p>
          <a:p>
            <a:r>
              <a:rPr lang="en-US" dirty="0" smtClean="0"/>
              <a:t>State </a:t>
            </a:r>
            <a:r>
              <a:rPr lang="en-US" dirty="0"/>
              <a:t>machine diagram</a:t>
            </a:r>
          </a:p>
          <a:p>
            <a:r>
              <a:rPr lang="en-US" dirty="0" smtClean="0"/>
              <a:t>Interaction </a:t>
            </a:r>
            <a:r>
              <a:rPr lang="en-US" dirty="0"/>
              <a:t>diagrams</a:t>
            </a:r>
          </a:p>
          <a:p>
            <a:pPr lvl="1"/>
            <a:r>
              <a:rPr lang="en-US" sz="2000" dirty="0" smtClean="0"/>
              <a:t>Sequence </a:t>
            </a:r>
            <a:r>
              <a:rPr lang="en-US" sz="2000" dirty="0"/>
              <a:t>diagram</a:t>
            </a:r>
          </a:p>
          <a:p>
            <a:pPr lvl="1"/>
            <a:r>
              <a:rPr lang="en-US" sz="2000" dirty="0" smtClean="0"/>
              <a:t>Communication </a:t>
            </a:r>
            <a:r>
              <a:rPr lang="en-US" sz="2000" dirty="0"/>
              <a:t>diagram</a:t>
            </a:r>
          </a:p>
          <a:p>
            <a:pPr lvl="1"/>
            <a:r>
              <a:rPr lang="en-US" sz="2000" dirty="0" smtClean="0"/>
              <a:t>Interaction </a:t>
            </a:r>
            <a:r>
              <a:rPr lang="en-US" sz="2000" dirty="0"/>
              <a:t>overview diagram</a:t>
            </a:r>
          </a:p>
          <a:p>
            <a:pPr lvl="1"/>
            <a:r>
              <a:rPr lang="en-US" sz="2000" dirty="0" smtClean="0"/>
              <a:t>Timing </a:t>
            </a:r>
            <a:r>
              <a:rPr lang="en-US" sz="2000" dirty="0"/>
              <a:t>diagram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319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762000"/>
          </a:xfrm>
        </p:spPr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776" y="1557338"/>
            <a:ext cx="5522544" cy="4572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 </a:t>
            </a:r>
            <a:r>
              <a:rPr lang="en-US" i="1" dirty="0"/>
              <a:t>view </a:t>
            </a:r>
            <a:r>
              <a:rPr lang="en-US" dirty="0"/>
              <a:t>is a collection of </a:t>
            </a:r>
            <a:r>
              <a:rPr lang="en-US" dirty="0" smtClean="0"/>
              <a:t>diagrams that </a:t>
            </a:r>
            <a:r>
              <a:rPr lang="en-US" dirty="0"/>
              <a:t>describe a similar aspect of the project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There are </a:t>
            </a:r>
            <a:r>
              <a:rPr lang="en-US" dirty="0"/>
              <a:t>three </a:t>
            </a:r>
            <a:r>
              <a:rPr lang="en-US" dirty="0" smtClean="0"/>
              <a:t>common view that usual use to distinct complementary </a:t>
            </a:r>
            <a:r>
              <a:rPr lang="en-US" dirty="0"/>
              <a:t>views that are called the Static View, Dynamic View, and Functional View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Static </a:t>
            </a:r>
            <a:r>
              <a:rPr lang="en-US" dirty="0" smtClean="0">
                <a:sym typeface="Wingdings" panose="05000000000000000000" pitchFamily="2" charset="2"/>
              </a:rPr>
              <a:t> Structural</a:t>
            </a:r>
          </a:p>
          <a:p>
            <a:pPr algn="just"/>
            <a:r>
              <a:rPr lang="en-US" dirty="0" smtClean="0">
                <a:sym typeface="Wingdings" panose="05000000000000000000" pitchFamily="2" charset="2"/>
              </a:rPr>
              <a:t>Dynamic  Behavioral</a:t>
            </a:r>
          </a:p>
          <a:p>
            <a:pPr algn="just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975" t="20753" r="30897" b="22463"/>
          <a:stretch/>
        </p:blipFill>
        <p:spPr bwMode="auto">
          <a:xfrm>
            <a:off x="152400" y="2346960"/>
            <a:ext cx="6029376" cy="4267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23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975360"/>
          </a:xfrm>
        </p:spPr>
        <p:txBody>
          <a:bodyPr/>
          <a:lstStyle/>
          <a:p>
            <a:r>
              <a:rPr lang="en-US" dirty="0" smtClean="0"/>
              <a:t>Functional view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757988" y="982131"/>
            <a:ext cx="4130146" cy="4893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72440" y="2957513"/>
            <a:ext cx="5529369" cy="318611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Use case diagram and Activity diagram model </a:t>
            </a:r>
            <a:r>
              <a:rPr lang="en-US" sz="2000" dirty="0"/>
              <a:t>how </a:t>
            </a:r>
            <a:r>
              <a:rPr lang="en-US" sz="2000" dirty="0" smtClean="0"/>
              <a:t>the system </a:t>
            </a:r>
            <a:r>
              <a:rPr lang="en-US" sz="2000" dirty="0"/>
              <a:t>is supposed to </a:t>
            </a:r>
            <a:r>
              <a:rPr lang="en-US" sz="2000" dirty="0" smtClean="0"/>
              <a:t>work.</a:t>
            </a:r>
          </a:p>
          <a:p>
            <a:pPr algn="just"/>
            <a:r>
              <a:rPr lang="en-US" sz="2000" dirty="0"/>
              <a:t> The </a:t>
            </a:r>
            <a:r>
              <a:rPr lang="en-US" sz="2000" b="1" dirty="0"/>
              <a:t>Use Case diagram </a:t>
            </a:r>
            <a:r>
              <a:rPr lang="en-US" sz="2000" dirty="0"/>
              <a:t>describes the features that the users expect the system </a:t>
            </a:r>
            <a:r>
              <a:rPr lang="en-US" sz="2000" dirty="0" smtClean="0"/>
              <a:t>to provide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 The </a:t>
            </a:r>
            <a:r>
              <a:rPr lang="en-US" sz="2000" b="1" dirty="0"/>
              <a:t>Activity diagram </a:t>
            </a:r>
            <a:r>
              <a:rPr lang="en-US" sz="2000" dirty="0"/>
              <a:t>describes processes including sequential tasks, </a:t>
            </a:r>
            <a:r>
              <a:rPr lang="en-US" sz="2000" dirty="0" smtClean="0"/>
              <a:t>conditional logic</a:t>
            </a:r>
            <a:r>
              <a:rPr lang="en-US" sz="2000" dirty="0"/>
              <a:t>, and concurrency. This diagram is like a flowchart, but it has been </a:t>
            </a:r>
            <a:r>
              <a:rPr lang="en-US" sz="2000" dirty="0" smtClean="0"/>
              <a:t>enhanced for </a:t>
            </a:r>
            <a:r>
              <a:rPr lang="en-US" sz="2000" dirty="0"/>
              <a:t>use with object modeling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7307" t="27138" r="27821" b="10376"/>
          <a:stretch/>
        </p:blipFill>
        <p:spPr bwMode="auto">
          <a:xfrm>
            <a:off x="6572250" y="1388533"/>
            <a:ext cx="5375910" cy="3701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81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6111" y="2052918"/>
            <a:ext cx="10860089" cy="419548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Static View includes those diagrams that provide a snapshot of the elements of </a:t>
            </a:r>
            <a:r>
              <a:rPr lang="en-US" dirty="0" smtClean="0"/>
              <a:t>the system </a:t>
            </a:r>
            <a:r>
              <a:rPr lang="en-US" dirty="0"/>
              <a:t>but don’t tell you how the elements will behave. It is very much like a blueprint</a:t>
            </a:r>
            <a:r>
              <a:rPr lang="en-US" dirty="0" smtClean="0"/>
              <a:t>. Blueprints </a:t>
            </a:r>
            <a:r>
              <a:rPr lang="en-US" dirty="0"/>
              <a:t>are comprehensive, but they only show what remains </a:t>
            </a:r>
            <a:r>
              <a:rPr lang="en-US" dirty="0" smtClean="0"/>
              <a:t>stationary.</a:t>
            </a:r>
          </a:p>
          <a:p>
            <a:pPr algn="just"/>
            <a:r>
              <a:rPr lang="en-US" dirty="0" smtClean="0"/>
              <a:t>The </a:t>
            </a:r>
            <a:r>
              <a:rPr lang="en-US" i="1" dirty="0"/>
              <a:t>Class diagram </a:t>
            </a:r>
            <a:r>
              <a:rPr lang="en-US" dirty="0"/>
              <a:t>is the primary tool of the Static View. </a:t>
            </a:r>
            <a:r>
              <a:rPr lang="en-US" dirty="0" smtClean="0"/>
              <a:t>It provides </a:t>
            </a:r>
            <a:r>
              <a:rPr lang="en-US" dirty="0"/>
              <a:t>a fixed look at every resource (class) and its features. It is the one diagram </a:t>
            </a:r>
            <a:r>
              <a:rPr lang="en-US" dirty="0" smtClean="0"/>
              <a:t>nearly always </a:t>
            </a:r>
            <a:r>
              <a:rPr lang="en-US" dirty="0"/>
              <a:t>used for code generation and reverse engineering.</a:t>
            </a:r>
          </a:p>
        </p:txBody>
      </p:sp>
    </p:spTree>
    <p:extLst>
      <p:ext uri="{BB962C8B-B14F-4D97-AF65-F5344CB8AC3E}">
        <p14:creationId xmlns:p14="http://schemas.microsoft.com/office/powerpoint/2010/main" val="24490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2514</TotalTime>
  <Words>1653</Words>
  <Application>Microsoft Office PowerPoint</Application>
  <PresentationFormat>Widescreen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Wingdings</vt:lpstr>
      <vt:lpstr>Wingdings 3</vt:lpstr>
      <vt:lpstr>Ion</vt:lpstr>
      <vt:lpstr>UML Introductions</vt:lpstr>
      <vt:lpstr>Metamodel</vt:lpstr>
      <vt:lpstr>PowerPoint Presentation</vt:lpstr>
      <vt:lpstr>UML is has three families diagrams</vt:lpstr>
      <vt:lpstr>PowerPoint Presentation</vt:lpstr>
      <vt:lpstr>Behavior Diagram</vt:lpstr>
      <vt:lpstr>View</vt:lpstr>
      <vt:lpstr>Functional view</vt:lpstr>
      <vt:lpstr>Static View</vt:lpstr>
      <vt:lpstr>PowerPoint Presentation</vt:lpstr>
      <vt:lpstr>Dynamic View</vt:lpstr>
      <vt:lpstr>PowerPoint Presentation</vt:lpstr>
      <vt:lpstr>Requirements</vt:lpstr>
      <vt:lpstr>Problem statements</vt:lpstr>
      <vt:lpstr>Business Process</vt:lpstr>
      <vt:lpstr>Constraints</vt:lpstr>
      <vt:lpstr>Consider the constraints on each of these four development phases:</vt:lpstr>
      <vt:lpstr>Rules</vt:lpstr>
      <vt:lpstr>Performance</vt:lpstr>
      <vt:lpstr>Study Kasus</vt:lpstr>
      <vt:lpstr>Identifying Requirements</vt:lpstr>
      <vt:lpstr>User</vt:lpstr>
      <vt:lpstr>Resource</vt:lpstr>
      <vt:lpstr>Functionality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OOP</dc:title>
  <dc:creator>Citra</dc:creator>
  <cp:lastModifiedBy>Citra</cp:lastModifiedBy>
  <cp:revision>111</cp:revision>
  <dcterms:created xsi:type="dcterms:W3CDTF">2017-02-16T02:46:44Z</dcterms:created>
  <dcterms:modified xsi:type="dcterms:W3CDTF">2017-03-15T07:14:19Z</dcterms:modified>
</cp:coreProperties>
</file>