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8" r:id="rId2"/>
    <p:sldId id="286" r:id="rId3"/>
    <p:sldId id="299" r:id="rId4"/>
    <p:sldId id="301" r:id="rId5"/>
    <p:sldId id="298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3" r:id="rId15"/>
    <p:sldId id="310" r:id="rId16"/>
    <p:sldId id="311" r:id="rId17"/>
    <p:sldId id="300" r:id="rId18"/>
    <p:sldId id="287" r:id="rId19"/>
    <p:sldId id="295" r:id="rId20"/>
    <p:sldId id="296" r:id="rId21"/>
    <p:sldId id="297" r:id="rId22"/>
    <p:sldId id="312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0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43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02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63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20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95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368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210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13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926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772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36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29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435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213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223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86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13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1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11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1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99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71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64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smtClean="0"/>
              <a:t>4</a:t>
            </a:r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ANALISIS SINTAKSIS / Parser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990600" y="1752600"/>
            <a:ext cx="38862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&lt;S&gt;  ::= a &lt;A&gt; &lt;B&gt;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2.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&lt;A&gt;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3.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&lt;B&gt;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4.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b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5.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c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6.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7.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3200400"/>
            <a:ext cx="396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&lt;S&gt;   </a:t>
            </a:r>
            <a:r>
              <a:rPr lang="en-US" sz="2800" b="1" baseline="6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1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a&lt;A&gt;&lt;B&gt;d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2800" b="1" baseline="6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5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ac&lt;B&gt;d</a:t>
            </a:r>
          </a:p>
          <a:p>
            <a:pPr>
              <a:lnSpc>
                <a:spcPct val="150000"/>
              </a:lnSpc>
            </a:pPr>
            <a:r>
              <a:rPr lang="en-US" sz="2800" b="1" baseline="5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2800" b="1" baseline="6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</a:t>
            </a:r>
            <a:r>
              <a:rPr lang="en-US" sz="2800" b="1" baseline="6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7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acddcd</a:t>
            </a:r>
            <a:endParaRPr lang="en-US" sz="28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	 </a:t>
            </a:r>
            <a:endParaRPr lang="en-US" sz="24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96000" y="3657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96000" y="4267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96000" y="495141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257800" y="2057401"/>
            <a:ext cx="396240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acddcd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diterima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 </a:t>
            </a:r>
            <a:endParaRPr lang="en-US" sz="24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BNF 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(Backus-Naur Form)</a:t>
            </a:r>
            <a:endParaRPr lang="en-US" sz="3200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Left Most Derivation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00200"/>
            <a:ext cx="777240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Mengutamakan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penurunan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nonterminal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di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sebelah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 KIRI.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&lt;program&gt; 	::=  begin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end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.</a:t>
            </a:r>
            <a:endParaRPr lang="en-US" sz="2400" b="1" dirty="0" smtClean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2.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	::=  &lt;stmt&gt; | &lt;stmt&gt; ;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3.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&lt;stmt&gt; 		::= 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:= &lt;expression&gt;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4.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	::=  A | B | C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5.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&lt;expression&gt; 	::= 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+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			     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-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Left Most Derivation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G = ( {program,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, stmt,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, expression},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        {begin, end., ;, :=, A, B, C, +, -},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        P, program ) </a:t>
            </a:r>
          </a:p>
          <a:p>
            <a:endParaRPr lang="en-US" sz="2400" b="1" dirty="0" smtClean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Left Most Derivation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67818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&lt;program&gt; 	::=  begin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end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.</a:t>
            </a:r>
            <a:endParaRPr lang="en-US" sz="2000" b="1" dirty="0" smtClean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2. 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	::=  &lt;stmt&gt; | &lt;stmt&gt; ;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3. 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&lt;stmt&gt; 	::= 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:= &lt;expression&gt;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4. 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::=  A | B | C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5. 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&lt;expression&gt; ::= 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+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		       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-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44196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400" b="1" dirty="0" smtClean="0">
                <a:latin typeface="Century Gothic" pitchFamily="34" charset="0"/>
                <a:ea typeface="Cambria Math" pitchFamily="18" charset="0"/>
              </a:rPr>
              <a:t> begin A := B + C; B := C end.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diterima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endParaRPr lang="en-US" sz="2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Pohon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64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Merupakan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graf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terhubung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tidak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sirkuler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yang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memiliki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simpul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(node /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akar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)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memiliki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lintasan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ke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setiap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simpul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akhir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daun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).</a:t>
            </a:r>
            <a:endParaRPr lang="en-US" sz="2800" u="sng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Pohon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6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Simbol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awal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akar</a:t>
            </a:r>
            <a:endParaRPr lang="en-US" sz="24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Simbol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terminal 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daun</a:t>
            </a:r>
            <a:endParaRPr lang="en-US" sz="24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endParaRPr lang="en-US" sz="2400" u="sng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2667000"/>
            <a:ext cx="7772400" cy="409342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&lt;program&gt;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Begin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stmt_list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            end.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&lt;stmt&gt;                     ;              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stmt_list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:= 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&lt;expression&gt;         &lt;stmt&gt;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:=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&lt;expression&gt;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B                C            B                  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C</a:t>
            </a:r>
            <a:endParaRPr lang="en-US" sz="2000" b="1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76600" y="3048000"/>
            <a:ext cx="1676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276600" y="3657600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95600" y="426720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4953000" y="3048000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800600" y="3200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4953794" y="3656806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4801394" y="3809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3352800" y="4267200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3353594" y="4267994"/>
            <a:ext cx="380206" cy="3040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6706394" y="44188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019800" y="4877594"/>
            <a:ext cx="837406" cy="3040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6858000" y="4876800"/>
            <a:ext cx="838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6705600" y="50292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657600" y="4876800"/>
            <a:ext cx="1295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V="1">
            <a:off x="4914900" y="4914900"/>
            <a:ext cx="305594" cy="227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495800" y="4876800"/>
            <a:ext cx="458788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2743994" y="50284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3658394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5028406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6019006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7695405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7696994" y="62476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Ambigous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64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Kondisi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ketika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string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dieksekusi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grammar yang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sama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menghasilkan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pohon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sintaks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berbeda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hasil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eksekusi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berbeda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.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Berdasarkan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rule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4 (Noam Chomsky) :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3 –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Reguler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 – Context-Free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1 – Context-Sensitive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0 – Unrestricted 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Diagram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293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 		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non terminal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		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terminal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 		: Diagram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pertama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dibuat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  		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Arah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52392" y="30480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Bookman Old Style" pitchFamily="18" charset="0"/>
              </a:rPr>
              <a:t>b</a:t>
            </a:r>
            <a:endParaRPr lang="en-US" sz="3200" b="1" dirty="0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5192" y="2286000"/>
            <a:ext cx="12954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42792" y="3810000"/>
            <a:ext cx="1733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Simbol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awal</a:t>
            </a:r>
            <a:endParaRPr lang="en-US" sz="24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95192" y="47244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0" y="3200400"/>
            <a:ext cx="5029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676400" y="4343400"/>
            <a:ext cx="61722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Grammar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ke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Diagram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RUAS KIRI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JUDUL diagram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RUAS KANAN 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diagram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143071"/>
            <a:ext cx="7620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&lt;A&gt; ::= a &lt;B&gt; c | &lt;D&gt; &lt;C&gt; d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menjadi</a:t>
            </a:r>
            <a:endParaRPr lang="en-US" sz="24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       </a:t>
            </a:r>
            <a:r>
              <a:rPr lang="en-US" sz="2800" b="1" u="sng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7" name="Straight Arrow Connector 6"/>
          <p:cNvCxnSpPr>
            <a:endCxn id="8" idx="2"/>
          </p:cNvCxnSpPr>
          <p:nvPr/>
        </p:nvCxnSpPr>
        <p:spPr>
          <a:xfrm>
            <a:off x="1828800" y="5410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8" name="Oval 7"/>
          <p:cNvSpPr/>
          <p:nvPr/>
        </p:nvSpPr>
        <p:spPr>
          <a:xfrm>
            <a:off x="2895600" y="5181600"/>
            <a:ext cx="4572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a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12" name="Straight Arrow Connector 11"/>
          <p:cNvCxnSpPr>
            <a:stCxn id="8" idx="6"/>
            <a:endCxn id="14" idx="1"/>
          </p:cNvCxnSpPr>
          <p:nvPr/>
        </p:nvCxnSpPr>
        <p:spPr>
          <a:xfrm>
            <a:off x="3352800" y="5410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>
          <a:xfrm>
            <a:off x="4343400" y="5181600"/>
            <a:ext cx="9144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B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43400" y="5943600"/>
            <a:ext cx="9144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C</a:t>
            </a:r>
            <a:endParaRPr lang="en-US" sz="3200" b="1" dirty="0">
              <a:solidFill>
                <a:schemeClr val="tx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257800" y="5410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7" name="Oval 16"/>
          <p:cNvSpPr/>
          <p:nvPr/>
        </p:nvSpPr>
        <p:spPr>
          <a:xfrm>
            <a:off x="6096000" y="5181600"/>
            <a:ext cx="4572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c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553200" y="54102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257800" y="6172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2" name="Oval 21"/>
          <p:cNvSpPr/>
          <p:nvPr/>
        </p:nvSpPr>
        <p:spPr>
          <a:xfrm>
            <a:off x="6096000" y="5943600"/>
            <a:ext cx="4572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d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25" name="Shape 24"/>
          <p:cNvCxnSpPr>
            <a:endCxn id="23" idx="1"/>
          </p:cNvCxnSpPr>
          <p:nvPr/>
        </p:nvCxnSpPr>
        <p:spPr>
          <a:xfrm rot="16200000" flipH="1">
            <a:off x="2171700" y="5600700"/>
            <a:ext cx="762000" cy="381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7" name="Shape 26"/>
          <p:cNvCxnSpPr>
            <a:stCxn id="22" idx="6"/>
          </p:cNvCxnSpPr>
          <p:nvPr/>
        </p:nvCxnSpPr>
        <p:spPr>
          <a:xfrm flipV="1">
            <a:off x="6553200" y="5410200"/>
            <a:ext cx="457200" cy="762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30" name="Straight Arrow Connector 29"/>
          <p:cNvCxnSpPr>
            <a:stCxn id="23" idx="3"/>
            <a:endCxn id="15" idx="1"/>
          </p:cNvCxnSpPr>
          <p:nvPr/>
        </p:nvCxnSpPr>
        <p:spPr>
          <a:xfrm>
            <a:off x="3581400" y="6172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3" name="Rectangle 22"/>
          <p:cNvSpPr/>
          <p:nvPr/>
        </p:nvSpPr>
        <p:spPr>
          <a:xfrm>
            <a:off x="2743200" y="5943600"/>
            <a:ext cx="8382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D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Analisis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Sintaksis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/ Parsing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Tahapan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kompilasi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memeriksa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urutan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kemunculan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token.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0" y="1828800"/>
            <a:ext cx="4800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038600"/>
            <a:ext cx="48006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Grammar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ke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Diagram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828801"/>
            <a:ext cx="762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&lt;B&gt; ::=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ab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| a &lt;B&gt;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		                      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			     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menjadi</a:t>
            </a:r>
            <a:endParaRPr lang="en-US" sz="24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       		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		</a:t>
            </a:r>
            <a:r>
              <a:rPr lang="en-US" sz="2800" b="1" u="sng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5105400"/>
            <a:ext cx="685800" cy="1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8" name="Oval 7"/>
          <p:cNvSpPr/>
          <p:nvPr/>
        </p:nvSpPr>
        <p:spPr>
          <a:xfrm>
            <a:off x="3399503" y="4876800"/>
            <a:ext cx="486697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a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847303" y="4876800"/>
            <a:ext cx="486697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b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12" name="Straight Arrow Connector 11"/>
          <p:cNvCxnSpPr>
            <a:endCxn id="10" idx="2"/>
          </p:cNvCxnSpPr>
          <p:nvPr/>
        </p:nvCxnSpPr>
        <p:spPr>
          <a:xfrm>
            <a:off x="3886200" y="5105400"/>
            <a:ext cx="96110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5" name="Rectangle 14"/>
          <p:cNvSpPr/>
          <p:nvPr/>
        </p:nvSpPr>
        <p:spPr>
          <a:xfrm>
            <a:off x="4412226" y="5638800"/>
            <a:ext cx="1378974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B</a:t>
            </a:r>
            <a:endParaRPr lang="en-US" sz="3200" b="1" dirty="0">
              <a:solidFill>
                <a:schemeClr val="tx2"/>
              </a:solidFill>
            </a:endParaRPr>
          </a:p>
        </p:txBody>
      </p:sp>
      <p:cxnSp>
        <p:nvCxnSpPr>
          <p:cNvPr id="19" name="Straight Arrow Connector 18"/>
          <p:cNvCxnSpPr>
            <a:stCxn id="10" idx="6"/>
          </p:cNvCxnSpPr>
          <p:nvPr/>
        </p:nvCxnSpPr>
        <p:spPr>
          <a:xfrm>
            <a:off x="5334000" y="5105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5" name="Shape 24"/>
          <p:cNvCxnSpPr>
            <a:endCxn id="15" idx="1"/>
          </p:cNvCxnSpPr>
          <p:nvPr/>
        </p:nvCxnSpPr>
        <p:spPr>
          <a:xfrm rot="16200000" flipH="1">
            <a:off x="3882513" y="5337687"/>
            <a:ext cx="762000" cy="2974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7" name="Shape 26"/>
          <p:cNvCxnSpPr/>
          <p:nvPr/>
        </p:nvCxnSpPr>
        <p:spPr>
          <a:xfrm rot="5400000" flipH="1" flipV="1">
            <a:off x="5638800" y="5257800"/>
            <a:ext cx="762000" cy="457200"/>
          </a:xfrm>
          <a:prstGeom prst="bentConnector3">
            <a:avLst>
              <a:gd name="adj1" fmla="val -1148"/>
            </a:avLst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LATIHAN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752600"/>
            <a:ext cx="7620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DIAGRAM SINTAKS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grammar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berikut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!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&lt;program&gt; 		::= begin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end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	::= &lt;stmt&gt; | &lt;stmt&gt; ;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</a:b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	::=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:= &lt;expression&gt;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	::= A | B | C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expression&gt; 	::=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+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			    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 -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  <a:endParaRPr lang="en-US" sz="2400" b="1" dirty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Tugas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Perorangan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(print </a:t>
            </a:r>
            <a:r>
              <a:rPr lang="en-US" sz="2400" dirty="0" err="1" smtClean="0">
                <a:latin typeface="Segoe Print" pitchFamily="2" charset="0"/>
                <a:ea typeface="Cambria Math" pitchFamily="18" charset="0"/>
              </a:rPr>
              <a:t>di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 HVS A4)</a:t>
            </a:r>
            <a:endParaRPr lang="en-US" sz="3600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752600"/>
            <a:ext cx="7620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Grammar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C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atau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Pascal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notasi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BNF,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lengkap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Diagram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Sintaks-nya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!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(minimal 10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aturan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)</a:t>
            </a:r>
            <a:br>
              <a:rPr lang="en-US" sz="2800" dirty="0" smtClean="0">
                <a:latin typeface="Cambria Math" pitchFamily="18" charset="0"/>
                <a:ea typeface="Cambria Math" pitchFamily="18" charset="0"/>
              </a:rPr>
            </a:b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Catatan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: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Paling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lambat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dikumpulkan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via KM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pada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H-1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perkuliahan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selanjutnya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Berdasarkan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rule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4 (Noam Chomsky) :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3 –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Reguler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2 – Context-Free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1 – Context-Sensitive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0 – Unrestricted 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G = {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3200" b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32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3200" b="1" baseline="-25000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32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,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}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dimana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S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∈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3200" b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endParaRPr lang="en-US" sz="3200" b="1" baseline="-250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800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		= non terminal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800" baseline="-25000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		= terminal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P		=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aturan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/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produksi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S		=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awal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Sebuah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string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diterima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oleh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grammar,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jika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awal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dapat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diturunkan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menggunakan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atau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rule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sehingga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menghasilkan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string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tersebut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dimana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string ⊆ (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800" b="1" baseline="-25000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28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)*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700" i="1" dirty="0" err="1" smtClean="0">
                <a:latin typeface="Cambria Math" pitchFamily="18" charset="0"/>
                <a:ea typeface="Cambria Math" pitchFamily="18" charset="0"/>
              </a:rPr>
              <a:t>Ruas</a:t>
            </a:r>
            <a:r>
              <a:rPr lang="en-US" sz="27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i="1" dirty="0" err="1" smtClean="0">
                <a:latin typeface="Cambria Math" pitchFamily="18" charset="0"/>
                <a:ea typeface="Cambria Math" pitchFamily="18" charset="0"/>
              </a:rPr>
              <a:t>kiri</a:t>
            </a:r>
            <a:r>
              <a:rPr lang="en-US" sz="27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diturunkan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menjadi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i="1" dirty="0" err="1" smtClean="0">
                <a:latin typeface="Cambria Math" pitchFamily="18" charset="0"/>
                <a:ea typeface="Cambria Math" pitchFamily="18" charset="0"/>
              </a:rPr>
              <a:t>ruas</a:t>
            </a:r>
            <a:r>
              <a:rPr lang="en-US" sz="27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i="1" dirty="0" err="1" smtClean="0">
                <a:latin typeface="Cambria Math" pitchFamily="18" charset="0"/>
                <a:ea typeface="Cambria Math" pitchFamily="18" charset="0"/>
              </a:rPr>
              <a:t>kanan</a:t>
            </a:r>
            <a:r>
              <a:rPr lang="en-US" sz="27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NOTASI  BIASA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(             ) 	          :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tepat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1 rule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NOTASI CLOSER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   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*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  ) 	          : 0/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rule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NOTASI POSITIVE CLOSER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   </a:t>
            </a:r>
            <a:r>
              <a:rPr lang="en-US" sz="2800" b="1" baseline="42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  )  : 1/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rule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33800" y="3200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62400" y="41894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0200" y="50276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BNF 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(Backus-Naur Form)</a:t>
            </a:r>
            <a:endParaRPr lang="en-US" sz="3200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90600" y="1752600"/>
            <a:ext cx="38862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&lt;S&gt;  ::= a &lt;A&gt; &lt;B&gt;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2.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&lt;A&gt;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3.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&lt;B&gt;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4.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b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5.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c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6.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7.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14800" y="3995172"/>
            <a:ext cx="4724400" cy="13388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700" u="sng" dirty="0" err="1" smtClean="0">
                <a:latin typeface="Century Gothic" pitchFamily="34" charset="0"/>
                <a:ea typeface="Cambria Math" pitchFamily="18" charset="0"/>
              </a:rPr>
              <a:t>Notasi</a:t>
            </a:r>
            <a:endParaRPr lang="en-US" sz="2700" u="sng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G = (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Vn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,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Vt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, P, S )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G = ({S,A,B}, {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a,b,c,d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}, P, S)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5334000" y="1752600"/>
            <a:ext cx="3505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benar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endParaRPr lang="en-US" sz="27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&lt;S&gt;        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a&lt;A&gt;d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&lt;S&gt;        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abd</a:t>
            </a:r>
            <a:endParaRPr lang="en-US" sz="27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*     &lt;S&gt;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*    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abd</a:t>
            </a:r>
            <a:endParaRPr lang="en-US" sz="27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*     a&lt;A&gt;d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</a:t>
            </a:r>
            <a:r>
              <a:rPr lang="en-US" sz="2700" baseline="400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+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  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abd</a:t>
            </a:r>
            <a:endParaRPr lang="en-US" sz="27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pPr marL="514350" indent="-514350">
              <a:buAutoNum type="arabicPeriod"/>
            </a:pPr>
            <a:endParaRPr lang="en-US" sz="2700" dirty="0" smtClean="0">
              <a:latin typeface="Century Gothic" pitchFamily="34" charset="0"/>
              <a:ea typeface="Cambria Math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629400" y="2816224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629400" y="3425824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629400" y="40370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629400" y="4648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29400" y="52562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29400" y="5867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90600" y="1752600"/>
            <a:ext cx="38862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&lt;S&gt;  ::= a &lt;A&gt; &lt;B&gt;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2.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&lt;A&gt;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3.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&lt;B&gt;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4.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b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5.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c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6.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7.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BNF 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(Backus-Naur Form)</a:t>
            </a:r>
            <a:endParaRPr lang="en-US" sz="3200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5105400" y="1905000"/>
            <a:ext cx="396240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accd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diterima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  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YA</a:t>
            </a:r>
          </a:p>
          <a:p>
            <a:endParaRPr lang="en-US" sz="32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&lt;S&gt;   </a:t>
            </a:r>
            <a:r>
              <a:rPr lang="en-US" sz="3200" b="1" baseline="5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3</a:t>
            </a: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a&lt;B&gt;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 </a:t>
            </a:r>
            <a:r>
              <a:rPr lang="en-US" sz="3200" b="1" baseline="5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6</a:t>
            </a: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accd</a:t>
            </a:r>
            <a:endParaRPr lang="en-US" sz="27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96000" y="373221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096000" y="449421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rot="10800000" flipV="1">
            <a:off x="5867400" y="3962400"/>
            <a:ext cx="1905000" cy="533400"/>
          </a:xfrm>
          <a:prstGeom prst="curvedConnector3">
            <a:avLst>
              <a:gd name="adj1" fmla="val 12790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90600" y="1752600"/>
            <a:ext cx="38862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&lt;S&gt;  ::= a &lt;A&gt; &lt;B&gt;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2.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&lt;A&gt;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3.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&lt;B&gt;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4.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b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5.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c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6.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7.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BNF 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(Backus-Naur Form)</a:t>
            </a:r>
            <a:endParaRPr lang="en-US" sz="3200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3298</TotalTime>
  <Words>843</Words>
  <Application>Microsoft Office PowerPoint</Application>
  <PresentationFormat>On-screen Show (4:3)</PresentationFormat>
  <Paragraphs>225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Bookman Old Style</vt:lpstr>
      <vt:lpstr>Calibri</vt:lpstr>
      <vt:lpstr>Cambria Math</vt:lpstr>
      <vt:lpstr>Century Gothic</vt:lpstr>
      <vt:lpstr>Kozuka Gothic Pro H</vt:lpstr>
      <vt:lpstr>Segoe Print</vt:lpstr>
      <vt:lpstr>Segoe Script</vt:lpstr>
      <vt:lpstr>Times New Roman</vt:lpstr>
      <vt:lpstr>Wingdings</vt:lpstr>
      <vt:lpstr>Office Theme</vt:lpstr>
      <vt:lpstr>MATERI PERKULIAHAN TEKNIK KOMPILASI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402</cp:revision>
  <dcterms:created xsi:type="dcterms:W3CDTF">2012-02-22T14:18:32Z</dcterms:created>
  <dcterms:modified xsi:type="dcterms:W3CDTF">2017-03-23T12:21:56Z</dcterms:modified>
</cp:coreProperties>
</file>