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2"/>
  </p:notesMasterIdLst>
  <p:sldIdLst>
    <p:sldId id="256" r:id="rId3"/>
    <p:sldId id="258" r:id="rId4"/>
    <p:sldId id="264" r:id="rId5"/>
    <p:sldId id="257" r:id="rId6"/>
    <p:sldId id="265" r:id="rId7"/>
    <p:sldId id="259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81E14-0D6C-4914-AE25-791509B4B384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088C6-C4F4-4926-B526-C2B5973702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98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E8F0-F88A-4C69-91E7-488113BF6DD5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4D62-B519-4189-B4C7-EF5F513D6E35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6B3C-1209-4CB5-AA26-10FC1168F699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E8F0-F88A-4C69-91E7-488113BF6DD5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7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D7D8-7257-4E84-8899-B30BA86C6F96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06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25CC-13CD-42E5-B46B-F127F5094AC4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41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30D2-2DA7-4793-858F-7A77CB567B07}" type="datetime1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98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51E2-D0B7-4740-812F-988D7DF9979F}" type="datetime1">
              <a:rPr lang="en-US" smtClean="0"/>
              <a:t>3/26/2017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45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310F-C217-4818-A3F5-1A8A96032F69}" type="datetime1">
              <a:rPr lang="en-US" smtClean="0"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799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0429-4C7C-49C9-ADF1-7C7D603EE1A6}" type="datetime1">
              <a:rPr lang="en-US" smtClean="0"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211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3B7F-0E39-4100-B50F-C9604E0B3484}" type="datetime1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0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D7D8-7257-4E84-8899-B30BA86C6F96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D2B2-9247-43F7-B53F-8BEFB1C592EA}" type="datetime1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91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8C59-2E47-4443-ACCE-8E09B89AB6F1}" type="datetime1">
              <a:rPr lang="en-US" smtClean="0"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56133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8C59-2E47-4443-ACCE-8E09B89AB6F1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14546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8C59-2E47-4443-ACCE-8E09B89AB6F1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76523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8C59-2E47-4443-ACCE-8E09B89AB6F1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11672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8C59-2E47-4443-ACCE-8E09B89AB6F1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2553539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8C59-2E47-4443-ACCE-8E09B89AB6F1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23747"/>
      </p:ext>
    </p:extLst>
  </p:cSld>
  <p:clrMapOvr>
    <a:masterClrMapping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4D62-B519-4189-B4C7-EF5F513D6E35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851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6B3C-1209-4CB5-AA26-10FC1168F699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25CC-13CD-42E5-B46B-F127F5094AC4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30D2-2DA7-4793-858F-7A77CB567B07}" type="datetime1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51E2-D0B7-4740-812F-988D7DF9979F}" type="datetime1">
              <a:rPr lang="en-US" smtClean="0"/>
              <a:t>3/26/2017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310F-C217-4818-A3F5-1A8A96032F69}" type="datetime1">
              <a:rPr lang="en-US" smtClean="0"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0429-4C7C-49C9-ADF1-7C7D603EE1A6}" type="datetime1">
              <a:rPr lang="en-US" smtClean="0"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3B7F-0E39-4100-B50F-C9604E0B3484}" type="datetime1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D2B2-9247-43F7-B53F-8BEFB1C592EA}" type="datetime1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8C59-2E47-4443-ACCE-8E09B89AB6F1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9BA8C59-2E47-4443-ACCE-8E09B89AB6F1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BF664CE-1BC8-42EF-B994-8ECE2CDC3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543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Disampaikan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Pada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Perkuliahan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Proses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Legislatif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err="1" smtClean="0">
                <a:solidFill>
                  <a:srgbClr val="FF0000"/>
                </a:solidFill>
              </a:rPr>
              <a:t>Dosen</a:t>
            </a:r>
            <a:r>
              <a:rPr lang="en-US" b="1" dirty="0" smtClean="0">
                <a:solidFill>
                  <a:srgbClr val="FF0000"/>
                </a:solidFill>
              </a:rPr>
              <a:t> 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TATIK  ROHMAWATI, </a:t>
            </a:r>
            <a:r>
              <a:rPr lang="en-US" b="1" dirty="0" err="1" smtClean="0">
                <a:solidFill>
                  <a:srgbClr val="FF0000"/>
                </a:solidFill>
              </a:rPr>
              <a:t>S.IP.,M.Si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685801" y="1157645"/>
            <a:ext cx="7620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DEMOKRASI PROSES LEGISLATIF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0255-CCC3-41DD-BBDD-F304895DDC86}" type="datetime1">
              <a:rPr lang="en-US" smtClean="0">
                <a:solidFill>
                  <a:srgbClr val="FF0000"/>
                </a:solidFill>
              </a:rPr>
              <a:t>3/26/2017</a:t>
            </a:fld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>
                <a:solidFill>
                  <a:srgbClr val="FF0000"/>
                </a:solidFill>
              </a:rPr>
              <a:pPr/>
              <a:t>1</a:t>
            </a:fld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HandOut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Proleg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By : </a:t>
            </a:r>
            <a:r>
              <a:rPr lang="en-US" dirty="0" err="1" smtClean="0">
                <a:solidFill>
                  <a:srgbClr val="FF0000"/>
                </a:solidFill>
              </a:rPr>
              <a:t>Tatik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Rohmawati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S.IP.,M.Si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48311"/>
            <a:ext cx="7772400" cy="457199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MAKNA DEMOKRASI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14400"/>
            <a:ext cx="7924800" cy="5410200"/>
          </a:xfrm>
        </p:spPr>
        <p:txBody>
          <a:bodyPr>
            <a:noAutofit/>
          </a:bodyPr>
          <a:lstStyle/>
          <a:p>
            <a:pPr algn="just"/>
            <a:r>
              <a:rPr lang="id-ID" sz="2400" dirty="0">
                <a:solidFill>
                  <a:schemeClr val="tx1"/>
                </a:solidFill>
              </a:rPr>
              <a:t>Secara </a:t>
            </a:r>
            <a:r>
              <a:rPr lang="id-ID" sz="2400" b="1" dirty="0">
                <a:solidFill>
                  <a:schemeClr val="tx1"/>
                </a:solidFill>
              </a:rPr>
              <a:t>etimotogi</a:t>
            </a:r>
            <a:r>
              <a:rPr lang="id-ID" sz="2400" dirty="0">
                <a:solidFill>
                  <a:schemeClr val="tx1"/>
                </a:solidFill>
              </a:rPr>
              <a:t> demokrasi berasal dari kata </a:t>
            </a:r>
            <a:r>
              <a:rPr lang="id-ID" sz="2400" i="1" dirty="0">
                <a:solidFill>
                  <a:schemeClr val="tx1"/>
                </a:solidFill>
              </a:rPr>
              <a:t>demos </a:t>
            </a:r>
            <a:r>
              <a:rPr lang="id-ID" sz="2400" dirty="0">
                <a:solidFill>
                  <a:schemeClr val="tx1"/>
                </a:solidFill>
              </a:rPr>
              <a:t>yang berarti rakyat dan </a:t>
            </a:r>
            <a:r>
              <a:rPr lang="id-ID" sz="2400" i="1" dirty="0">
                <a:solidFill>
                  <a:schemeClr val="tx1"/>
                </a:solidFill>
              </a:rPr>
              <a:t>kratos </a:t>
            </a:r>
            <a:r>
              <a:rPr lang="id-ID" sz="2400" dirty="0">
                <a:solidFill>
                  <a:schemeClr val="tx1"/>
                </a:solidFill>
              </a:rPr>
              <a:t>atau </a:t>
            </a:r>
            <a:r>
              <a:rPr lang="id-ID" sz="2400" i="1" dirty="0">
                <a:solidFill>
                  <a:schemeClr val="tx1"/>
                </a:solidFill>
              </a:rPr>
              <a:t>kratein </a:t>
            </a:r>
            <a:r>
              <a:rPr lang="id-ID" sz="2400" dirty="0">
                <a:solidFill>
                  <a:schemeClr val="tx1"/>
                </a:solidFill>
              </a:rPr>
              <a:t>yang berarti kekuasaan. Jadi demokrasi adalah ‘kekuasaan rakyat”. </a:t>
            </a:r>
            <a:r>
              <a:rPr lang="en-US" sz="2400" dirty="0" err="1">
                <a:solidFill>
                  <a:schemeClr val="tx1"/>
                </a:solidFill>
              </a:rPr>
              <a:t>Berikut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definisi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beberapa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pakar</a:t>
            </a:r>
            <a:r>
              <a:rPr lang="en-US" sz="2400" dirty="0">
                <a:solidFill>
                  <a:schemeClr val="tx1"/>
                </a:solidFill>
              </a:rPr>
              <a:t> 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id-ID" sz="2400" b="1" dirty="0">
                <a:solidFill>
                  <a:schemeClr val="tx1"/>
                </a:solidFill>
              </a:rPr>
              <a:t>Abraham Lincoln</a:t>
            </a:r>
            <a:r>
              <a:rPr lang="id-ID" sz="2400" dirty="0">
                <a:solidFill>
                  <a:schemeClr val="tx1"/>
                </a:solidFill>
              </a:rPr>
              <a:t>, </a:t>
            </a:r>
            <a:r>
              <a:rPr lang="id-ID" sz="2400" i="1" dirty="0">
                <a:solidFill>
                  <a:schemeClr val="tx1"/>
                </a:solidFill>
              </a:rPr>
              <a:t>Democracy is government from the people by the people and for the people.</a:t>
            </a:r>
            <a:r>
              <a:rPr lang="id-ID" sz="2400" b="1" dirty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id-ID" sz="2400" b="1" dirty="0">
                <a:solidFill>
                  <a:schemeClr val="tx1"/>
                </a:solidFill>
              </a:rPr>
              <a:t>Kartini Kantono,</a:t>
            </a:r>
            <a:r>
              <a:rPr lang="id-ID" sz="2400" dirty="0">
                <a:solidFill>
                  <a:schemeClr val="tx1"/>
                </a:solidFill>
              </a:rPr>
              <a:t> “Demokrasi adalah kekuasaan rakyat yang berbentuk pemerintahan dengan semua tingkatan rakyat ikut mengambil alih bagian dalam pemerintahan”.</a:t>
            </a:r>
            <a:r>
              <a:rPr lang="id-ID" sz="2400" b="1" dirty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id-ID" sz="2400" b="1" dirty="0">
                <a:solidFill>
                  <a:schemeClr val="tx1"/>
                </a:solidFill>
              </a:rPr>
              <a:t>Sukarna</a:t>
            </a:r>
            <a:r>
              <a:rPr lang="id-ID" sz="2400" dirty="0">
                <a:solidFill>
                  <a:schemeClr val="tx1"/>
                </a:solidFill>
              </a:rPr>
              <a:t>, demokrasi adalah bentuk pemerintahan yang akan menjalankan pemerintahannya tanpa menyebabkan pelanggaran terhadap hak-hak asasi </a:t>
            </a:r>
            <a:r>
              <a:rPr lang="id-ID" sz="2400" dirty="0" smtClean="0">
                <a:solidFill>
                  <a:schemeClr val="tx1"/>
                </a:solidFill>
              </a:rPr>
              <a:t>manusia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663E-35A8-4E36-B727-A82C616C8ED7}" type="datetime1">
              <a:rPr lang="en-US" smtClean="0">
                <a:solidFill>
                  <a:schemeClr val="tx1"/>
                </a:solidFill>
              </a:rPr>
              <a:t>3/26/2017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06679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MAKNA </a:t>
            </a:r>
            <a:r>
              <a:rPr lang="en-US" b="1" dirty="0" smtClean="0"/>
              <a:t>DEMOKRASI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229600" cy="4876800"/>
          </a:xfrm>
        </p:spPr>
        <p:txBody>
          <a:bodyPr>
            <a:noAutofit/>
          </a:bodyPr>
          <a:lstStyle/>
          <a:p>
            <a:pPr marL="514350" lvl="0" indent="-514350" algn="just">
              <a:buFont typeface="+mj-lt"/>
              <a:buAutoNum type="arabicParenR" startAt="4"/>
            </a:pPr>
            <a:r>
              <a:rPr lang="id-ID" sz="2300" b="1" dirty="0">
                <a:solidFill>
                  <a:schemeClr val="tx1"/>
                </a:solidFill>
              </a:rPr>
              <a:t>Joseph A. Schmeter</a:t>
            </a:r>
            <a:r>
              <a:rPr lang="id-ID" sz="2300" dirty="0">
                <a:solidFill>
                  <a:schemeClr val="tx1"/>
                </a:solidFill>
              </a:rPr>
              <a:t>, demokrasi merupakan suatu perencanaan institusional untuk mencapai keputusan politik di mana individu-individu memperoleh kekuasaan untuk memutuskan cara perjuangan kompetitif atas suara rakyat.</a:t>
            </a:r>
            <a:r>
              <a:rPr lang="id-ID" sz="2300" b="1" dirty="0">
                <a:solidFill>
                  <a:schemeClr val="tx1"/>
                </a:solidFill>
              </a:rPr>
              <a:t> </a:t>
            </a:r>
            <a:endParaRPr lang="en-US" sz="2300" dirty="0">
              <a:solidFill>
                <a:schemeClr val="tx1"/>
              </a:solidFill>
            </a:endParaRPr>
          </a:p>
          <a:p>
            <a:pPr marL="514350" lvl="0" indent="-514350" algn="just">
              <a:buFont typeface="+mj-lt"/>
              <a:buAutoNum type="arabicParenR" startAt="4"/>
            </a:pPr>
            <a:r>
              <a:rPr lang="id-ID" sz="2300" b="1" dirty="0">
                <a:solidFill>
                  <a:schemeClr val="tx1"/>
                </a:solidFill>
              </a:rPr>
              <a:t>Sidney Hook</a:t>
            </a:r>
            <a:r>
              <a:rPr lang="id-ID" sz="2300" dirty="0">
                <a:solidFill>
                  <a:schemeClr val="tx1"/>
                </a:solidFill>
              </a:rPr>
              <a:t>, demokrasi adalah bentuk pemerintahan di mana keputusan-keputusan pemerintah yang penting yang secara langsung atau tidak langsung didasarkan pada kesepakatan mayoritas yang diberikan secara bebas dari rakyat dewasa.</a:t>
            </a:r>
            <a:r>
              <a:rPr lang="id-ID" sz="2300" b="1" dirty="0">
                <a:solidFill>
                  <a:schemeClr val="tx1"/>
                </a:solidFill>
              </a:rPr>
              <a:t> </a:t>
            </a:r>
            <a:endParaRPr lang="en-US" sz="2300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arenR" startAt="4"/>
            </a:pPr>
            <a:r>
              <a:rPr lang="id-ID" sz="2300" b="1" dirty="0">
                <a:solidFill>
                  <a:schemeClr val="tx1"/>
                </a:solidFill>
              </a:rPr>
              <a:t>Affan Gaffar (2000)</a:t>
            </a:r>
            <a:r>
              <a:rPr lang="id-ID" sz="2300" dirty="0">
                <a:solidFill>
                  <a:schemeClr val="tx1"/>
                </a:solidFill>
              </a:rPr>
              <a:t> memaknai demokrasi dalam dua bentuk yaitu pemaknaan secara </a:t>
            </a:r>
            <a:r>
              <a:rPr lang="id-ID" sz="2300" i="1" dirty="0">
                <a:solidFill>
                  <a:schemeClr val="tx1"/>
                </a:solidFill>
              </a:rPr>
              <a:t>normatif</a:t>
            </a:r>
            <a:r>
              <a:rPr lang="id-ID" sz="2300" dirty="0">
                <a:solidFill>
                  <a:schemeClr val="tx1"/>
                </a:solidFill>
              </a:rPr>
              <a:t> (demokrasi normatif) dan </a:t>
            </a:r>
            <a:r>
              <a:rPr lang="id-ID" sz="2300" i="1" dirty="0">
                <a:solidFill>
                  <a:schemeClr val="tx1"/>
                </a:solidFill>
              </a:rPr>
              <a:t>empirik</a:t>
            </a:r>
            <a:r>
              <a:rPr lang="id-ID" sz="2300" dirty="0">
                <a:solidFill>
                  <a:schemeClr val="tx1"/>
                </a:solidFill>
              </a:rPr>
              <a:t> (demokrasi empirik). Demokrasi normatif adalah demokrasi yang secara ideal hendak dilakukan oleh sebuah negara. Sedangkan demokrasi empirik adalah demokrasi yang dalam perwujudannya pada dunia politik</a:t>
            </a:r>
            <a:endParaRPr lang="en-US" sz="2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E8F0-F88A-4C69-91E7-488113BF6DD5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6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599"/>
            <a:ext cx="7772400" cy="838201"/>
          </a:xfrm>
        </p:spPr>
        <p:txBody>
          <a:bodyPr>
            <a:noAutofit/>
          </a:bodyPr>
          <a:lstStyle/>
          <a:p>
            <a:pPr lvl="0"/>
            <a:r>
              <a:rPr lang="en-US" sz="3600" b="1" dirty="0" smtClean="0">
                <a:solidFill>
                  <a:schemeClr val="bg2"/>
                </a:solidFill>
              </a:rPr>
              <a:t>KARAKTERISTIK PROLEG YANG DEMOKRATIS</a:t>
            </a:r>
            <a:r>
              <a:rPr lang="en-US" sz="3600" dirty="0" smtClean="0">
                <a:solidFill>
                  <a:schemeClr val="bg2"/>
                </a:solidFill>
              </a:rPr>
              <a:t/>
            </a:r>
            <a:br>
              <a:rPr lang="en-US" sz="3600" dirty="0" smtClean="0">
                <a:solidFill>
                  <a:schemeClr val="bg2"/>
                </a:solidFill>
              </a:rPr>
            </a:b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153400" cy="4343399"/>
          </a:xfrm>
        </p:spPr>
        <p:txBody>
          <a:bodyPr>
            <a:noAutofit/>
          </a:bodyPr>
          <a:lstStyle/>
          <a:p>
            <a:pPr algn="just"/>
            <a:r>
              <a:rPr lang="en-US" b="1" dirty="0" err="1">
                <a:solidFill>
                  <a:schemeClr val="bg2"/>
                </a:solidFill>
              </a:rPr>
              <a:t>Badan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legislatif</a:t>
            </a:r>
            <a:r>
              <a:rPr lang="en-US" b="1" dirty="0">
                <a:solidFill>
                  <a:schemeClr val="bg2"/>
                </a:solidFill>
              </a:rPr>
              <a:t> di Negara </a:t>
            </a:r>
            <a:r>
              <a:rPr lang="en-US" b="1" dirty="0" err="1">
                <a:solidFill>
                  <a:schemeClr val="bg2"/>
                </a:solidFill>
              </a:rPr>
              <a:t>kita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terdiri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 smtClean="0">
                <a:solidFill>
                  <a:schemeClr val="bg2"/>
                </a:solidFill>
              </a:rPr>
              <a:t>dari</a:t>
            </a:r>
            <a:r>
              <a:rPr lang="en-US" b="1" dirty="0" smtClean="0">
                <a:solidFill>
                  <a:schemeClr val="bg2"/>
                </a:solidFill>
              </a:rPr>
              <a:t>: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b="1" dirty="0" err="1" smtClean="0">
                <a:solidFill>
                  <a:schemeClr val="bg2"/>
                </a:solidFill>
              </a:rPr>
              <a:t>Dewan</a:t>
            </a:r>
            <a:r>
              <a:rPr lang="en-US" b="1" dirty="0" smtClean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Perwakilan</a:t>
            </a:r>
            <a:r>
              <a:rPr lang="en-US" b="1" dirty="0">
                <a:solidFill>
                  <a:schemeClr val="bg2"/>
                </a:solidFill>
              </a:rPr>
              <a:t> Rakyat (DPR) </a:t>
            </a:r>
            <a:r>
              <a:rPr lang="en-US" b="1" dirty="0" err="1">
                <a:solidFill>
                  <a:schemeClr val="bg2"/>
                </a:solidFill>
              </a:rPr>
              <a:t>dan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endParaRPr lang="en-US" b="1" dirty="0" smtClean="0">
              <a:solidFill>
                <a:schemeClr val="bg2"/>
              </a:solidFill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en-US" b="1" dirty="0" err="1" smtClean="0">
                <a:solidFill>
                  <a:schemeClr val="bg2"/>
                </a:solidFill>
              </a:rPr>
              <a:t>Dewan</a:t>
            </a:r>
            <a:r>
              <a:rPr lang="en-US" b="1" dirty="0" smtClean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Perwakilan</a:t>
            </a:r>
            <a:r>
              <a:rPr lang="en-US" b="1" dirty="0">
                <a:solidFill>
                  <a:schemeClr val="bg2"/>
                </a:solidFill>
              </a:rPr>
              <a:t> Daerah (DPD). </a:t>
            </a:r>
            <a:endParaRPr lang="en-US" b="1" dirty="0" smtClean="0">
              <a:solidFill>
                <a:schemeClr val="bg2"/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bg2"/>
                </a:solidFill>
              </a:rPr>
              <a:t>Fungsi</a:t>
            </a:r>
            <a:r>
              <a:rPr lang="en-US" b="1" dirty="0" smtClean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dari</a:t>
            </a:r>
            <a:r>
              <a:rPr lang="en-US" b="1" dirty="0">
                <a:solidFill>
                  <a:schemeClr val="bg2"/>
                </a:solidFill>
              </a:rPr>
              <a:t> DPR </a:t>
            </a:r>
            <a:r>
              <a:rPr lang="en-US" b="1" dirty="0" err="1">
                <a:solidFill>
                  <a:schemeClr val="bg2"/>
                </a:solidFill>
              </a:rPr>
              <a:t>mewakili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masyarakat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seluruh</a:t>
            </a:r>
            <a:r>
              <a:rPr lang="en-US" b="1" dirty="0">
                <a:solidFill>
                  <a:schemeClr val="bg2"/>
                </a:solidFill>
              </a:rPr>
              <a:t> Indonesia, </a:t>
            </a:r>
            <a:r>
              <a:rPr lang="en-US" b="1" dirty="0" err="1">
                <a:solidFill>
                  <a:schemeClr val="bg2"/>
                </a:solidFill>
              </a:rPr>
              <a:t>sedangkan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smtClean="0">
                <a:solidFill>
                  <a:schemeClr val="bg2"/>
                </a:solidFill>
              </a:rPr>
              <a:t>DPD </a:t>
            </a:r>
            <a:r>
              <a:rPr lang="en-US" b="1" dirty="0" err="1">
                <a:solidFill>
                  <a:schemeClr val="bg2"/>
                </a:solidFill>
              </a:rPr>
              <a:t>hanya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mewakili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daerah-daerah</a:t>
            </a:r>
            <a:r>
              <a:rPr lang="en-US" b="1" dirty="0">
                <a:solidFill>
                  <a:schemeClr val="bg2"/>
                </a:solidFill>
              </a:rPr>
              <a:t> yang </a:t>
            </a:r>
            <a:r>
              <a:rPr lang="en-US" b="1" dirty="0" err="1">
                <a:solidFill>
                  <a:schemeClr val="bg2"/>
                </a:solidFill>
              </a:rPr>
              <a:t>diwakilinya</a:t>
            </a:r>
            <a:r>
              <a:rPr lang="en-US" b="1" dirty="0">
                <a:solidFill>
                  <a:schemeClr val="bg2"/>
                </a:solidFill>
              </a:rPr>
              <a:t>. </a:t>
            </a:r>
            <a:r>
              <a:rPr lang="en-US" b="1" dirty="0" err="1">
                <a:solidFill>
                  <a:schemeClr val="bg2"/>
                </a:solidFill>
              </a:rPr>
              <a:t>Kedua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lembaga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tersebut</a:t>
            </a:r>
            <a:r>
              <a:rPr lang="en-US" b="1" dirty="0">
                <a:solidFill>
                  <a:schemeClr val="bg2"/>
                </a:solidFill>
              </a:rPr>
              <a:t>, </a:t>
            </a:r>
            <a:r>
              <a:rPr lang="en-US" b="1" dirty="0" err="1">
                <a:solidFill>
                  <a:schemeClr val="bg2"/>
                </a:solidFill>
              </a:rPr>
              <a:t>mempunyai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hak</a:t>
            </a:r>
            <a:r>
              <a:rPr lang="en-US" b="1" dirty="0">
                <a:solidFill>
                  <a:schemeClr val="bg2"/>
                </a:solidFill>
              </a:rPr>
              <a:t> yang </a:t>
            </a:r>
            <a:r>
              <a:rPr lang="en-US" b="1" dirty="0" err="1">
                <a:solidFill>
                  <a:schemeClr val="bg2"/>
                </a:solidFill>
              </a:rPr>
              <a:t>sama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yaitu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membuat</a:t>
            </a:r>
            <a:r>
              <a:rPr lang="en-US" b="1" dirty="0">
                <a:solidFill>
                  <a:schemeClr val="bg2"/>
                </a:solidFill>
              </a:rPr>
              <a:t> RUU </a:t>
            </a:r>
            <a:r>
              <a:rPr lang="en-US" b="1" dirty="0" err="1">
                <a:solidFill>
                  <a:schemeClr val="bg2"/>
                </a:solidFill>
              </a:rPr>
              <a:t>bersama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eksekutif</a:t>
            </a:r>
            <a:r>
              <a:rPr lang="en-US" b="1" dirty="0">
                <a:solidFill>
                  <a:schemeClr val="bg2"/>
                </a:solidFill>
              </a:rPr>
              <a:t>.</a:t>
            </a:r>
          </a:p>
          <a:p>
            <a:pPr algn="just"/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4502-5808-43D1-9AC2-AE66D8A211F0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124200" cy="320675"/>
          </a:xfrm>
        </p:spPr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Proleg</a:t>
            </a:r>
            <a:r>
              <a:rPr lang="en-US" dirty="0" smtClean="0"/>
              <a:t>,</a:t>
            </a:r>
          </a:p>
          <a:p>
            <a:r>
              <a:rPr lang="en-US" dirty="0" smtClean="0"/>
              <a:t> 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914399"/>
          </a:xfrm>
        </p:spPr>
        <p:txBody>
          <a:bodyPr>
            <a:noAutofit/>
          </a:bodyPr>
          <a:lstStyle/>
          <a:p>
            <a:pPr lvl="0" algn="ctr"/>
            <a:r>
              <a:rPr lang="en-US" sz="3600" b="1" dirty="0" smtClean="0"/>
              <a:t>PROSES PEMBUATAN UNDANG-UNDANG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686800" cy="5029200"/>
          </a:xfrm>
        </p:spPr>
        <p:txBody>
          <a:bodyPr>
            <a:noAutofit/>
          </a:bodyPr>
          <a:lstStyle/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DPR </a:t>
            </a:r>
            <a:r>
              <a:rPr lang="en-US" sz="1800" dirty="0" err="1">
                <a:solidFill>
                  <a:schemeClr val="tx1"/>
                </a:solidFill>
              </a:rPr>
              <a:t>memegang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kekuasaan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membentuk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unadang-undang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  <a:r>
              <a:rPr lang="en-US" sz="1800" dirty="0" err="1">
                <a:solidFill>
                  <a:schemeClr val="tx1"/>
                </a:solidFill>
              </a:rPr>
              <a:t>Setiap</a:t>
            </a:r>
            <a:r>
              <a:rPr lang="en-US" sz="1800" dirty="0">
                <a:solidFill>
                  <a:schemeClr val="tx1"/>
                </a:solidFill>
              </a:rPr>
              <a:t> RUU </a:t>
            </a:r>
            <a:r>
              <a:rPr lang="en-US" sz="1800" dirty="0" err="1">
                <a:solidFill>
                  <a:schemeClr val="tx1"/>
                </a:solidFill>
              </a:rPr>
              <a:t>dibahas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oleh</a:t>
            </a:r>
            <a:r>
              <a:rPr lang="en-US" sz="1800" dirty="0">
                <a:solidFill>
                  <a:schemeClr val="tx1"/>
                </a:solidFill>
              </a:rPr>
              <a:t> DPR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Presiden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untuk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mendapat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persetujuan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bersama</a:t>
            </a:r>
            <a:r>
              <a:rPr lang="en-US" sz="1800" dirty="0">
                <a:solidFill>
                  <a:schemeClr val="tx1"/>
                </a:solidFill>
              </a:rPr>
              <a:t>. RUU </a:t>
            </a:r>
            <a:r>
              <a:rPr lang="en-US" sz="1800" dirty="0" err="1">
                <a:solidFill>
                  <a:schemeClr val="tx1"/>
                </a:solidFill>
              </a:rPr>
              <a:t>dapat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berasal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dari</a:t>
            </a:r>
            <a:r>
              <a:rPr lang="en-US" sz="1800" dirty="0">
                <a:solidFill>
                  <a:schemeClr val="tx1"/>
                </a:solidFill>
              </a:rPr>
              <a:t> DPR, </a:t>
            </a:r>
            <a:r>
              <a:rPr lang="en-US" sz="1800" dirty="0" err="1">
                <a:solidFill>
                  <a:schemeClr val="tx1"/>
                </a:solidFill>
              </a:rPr>
              <a:t>Presiden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atau</a:t>
            </a:r>
            <a:r>
              <a:rPr lang="en-US" sz="1800" dirty="0">
                <a:solidFill>
                  <a:schemeClr val="tx1"/>
                </a:solidFill>
              </a:rPr>
              <a:t> DPD. DPD </a:t>
            </a:r>
            <a:r>
              <a:rPr lang="en-US" sz="1800" dirty="0" err="1">
                <a:solidFill>
                  <a:schemeClr val="tx1"/>
                </a:solidFill>
              </a:rPr>
              <a:t>dapat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mengajukan</a:t>
            </a:r>
            <a:r>
              <a:rPr lang="en-US" sz="1800" dirty="0">
                <a:solidFill>
                  <a:schemeClr val="tx1"/>
                </a:solidFill>
              </a:rPr>
              <a:t> RUU </a:t>
            </a:r>
            <a:r>
              <a:rPr lang="en-US" sz="1800" dirty="0" err="1">
                <a:solidFill>
                  <a:schemeClr val="tx1"/>
                </a:solidFill>
              </a:rPr>
              <a:t>kepada</a:t>
            </a:r>
            <a:r>
              <a:rPr lang="en-US" sz="1800" dirty="0">
                <a:solidFill>
                  <a:schemeClr val="tx1"/>
                </a:solidFill>
              </a:rPr>
              <a:t> DPR, </a:t>
            </a:r>
            <a:r>
              <a:rPr lang="en-US" sz="1800" dirty="0" err="1">
                <a:solidFill>
                  <a:schemeClr val="tx1"/>
                </a:solidFill>
              </a:rPr>
              <a:t>yaitu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tentang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otonomi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daerah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hubungan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pusat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daerah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pembentukan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pemekaran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penggabungan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daerah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pengelolaan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sumber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alam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sumber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ekonomi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lainnya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serta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berkaitan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dengan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perimbangan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keuangan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pusat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daerah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  <a:r>
              <a:rPr lang="en-US" sz="1800" dirty="0" err="1">
                <a:solidFill>
                  <a:schemeClr val="tx1"/>
                </a:solidFill>
              </a:rPr>
              <a:t>Apabila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ada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dua</a:t>
            </a:r>
            <a:r>
              <a:rPr lang="en-US" sz="1800" dirty="0">
                <a:solidFill>
                  <a:schemeClr val="tx1"/>
                </a:solidFill>
              </a:rPr>
              <a:t> RUU yang </a:t>
            </a:r>
            <a:r>
              <a:rPr lang="en-US" sz="1800" dirty="0" err="1">
                <a:solidFill>
                  <a:schemeClr val="tx1"/>
                </a:solidFill>
              </a:rPr>
              <a:t>diajukan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mengenai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hal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sama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dalam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satu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masa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sidang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yang </a:t>
            </a:r>
            <a:r>
              <a:rPr lang="en-US" sz="1800" dirty="0" err="1">
                <a:solidFill>
                  <a:schemeClr val="tx1"/>
                </a:solidFill>
              </a:rPr>
              <a:t>dibicarakan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adalah</a:t>
            </a:r>
            <a:r>
              <a:rPr lang="en-US" sz="1800" dirty="0">
                <a:solidFill>
                  <a:schemeClr val="tx1"/>
                </a:solidFill>
              </a:rPr>
              <a:t> RUU </a:t>
            </a:r>
            <a:r>
              <a:rPr lang="en-US" sz="1800" dirty="0" err="1">
                <a:solidFill>
                  <a:schemeClr val="tx1"/>
                </a:solidFill>
              </a:rPr>
              <a:t>dari</a:t>
            </a:r>
            <a:r>
              <a:rPr lang="en-US" sz="1800" dirty="0">
                <a:solidFill>
                  <a:schemeClr val="tx1"/>
                </a:solidFill>
              </a:rPr>
              <a:t> DPR, </a:t>
            </a:r>
            <a:r>
              <a:rPr lang="en-US" sz="1800" dirty="0" err="1">
                <a:solidFill>
                  <a:schemeClr val="tx1"/>
                </a:solidFill>
              </a:rPr>
              <a:t>sedangkan</a:t>
            </a:r>
            <a:r>
              <a:rPr lang="en-US" sz="1800" dirty="0">
                <a:solidFill>
                  <a:schemeClr val="tx1"/>
                </a:solidFill>
              </a:rPr>
              <a:t> RUU yang </a:t>
            </a:r>
            <a:r>
              <a:rPr lang="en-US" sz="1800" dirty="0" err="1">
                <a:solidFill>
                  <a:schemeClr val="tx1"/>
                </a:solidFill>
              </a:rPr>
              <a:t>disampaikan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oleh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Presiden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digunakan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sebagai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bahan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untuk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dipersandingkan</a:t>
            </a:r>
            <a:r>
              <a:rPr lang="en-US" sz="1800" dirty="0">
                <a:solidFill>
                  <a:schemeClr val="tx1"/>
                </a:solidFill>
              </a:rPr>
              <a:t>. RUU yang </a:t>
            </a:r>
            <a:r>
              <a:rPr lang="en-US" sz="1800" dirty="0" err="1">
                <a:solidFill>
                  <a:schemeClr val="tx1"/>
                </a:solidFill>
              </a:rPr>
              <a:t>sudah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disetujui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bersama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antara</a:t>
            </a:r>
            <a:r>
              <a:rPr lang="en-US" sz="1800" dirty="0">
                <a:solidFill>
                  <a:schemeClr val="tx1"/>
                </a:solidFill>
              </a:rPr>
              <a:t> DPR </a:t>
            </a:r>
            <a:r>
              <a:rPr lang="en-US" sz="1800" dirty="0" err="1">
                <a:solidFill>
                  <a:schemeClr val="tx1"/>
                </a:solidFill>
              </a:rPr>
              <a:t>dengan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Presiden</a:t>
            </a:r>
            <a:r>
              <a:rPr lang="en-US" sz="1800" dirty="0">
                <a:solidFill>
                  <a:schemeClr val="tx1"/>
                </a:solidFill>
              </a:rPr>
              <a:t>, paling </a:t>
            </a:r>
            <a:r>
              <a:rPr lang="en-US" sz="1800" dirty="0" err="1">
                <a:solidFill>
                  <a:schemeClr val="tx1"/>
                </a:solidFill>
              </a:rPr>
              <a:t>lambat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tujuh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hari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kerja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disampaikan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oleh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Pimpinan</a:t>
            </a:r>
            <a:r>
              <a:rPr lang="en-US" sz="1800" dirty="0">
                <a:solidFill>
                  <a:schemeClr val="tx1"/>
                </a:solidFill>
              </a:rPr>
              <a:t> DPR </a:t>
            </a:r>
            <a:r>
              <a:rPr lang="en-US" sz="1800" dirty="0" err="1">
                <a:solidFill>
                  <a:schemeClr val="tx1"/>
                </a:solidFill>
              </a:rPr>
              <a:t>kepada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Presiden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untuk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disahkan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menjadi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undang-undang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  <a:r>
              <a:rPr lang="en-US" sz="1800" dirty="0" err="1">
                <a:solidFill>
                  <a:schemeClr val="tx1"/>
                </a:solidFill>
              </a:rPr>
              <a:t>Apabila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setelah</a:t>
            </a:r>
            <a:r>
              <a:rPr lang="en-US" sz="1800" dirty="0">
                <a:solidFill>
                  <a:schemeClr val="tx1"/>
                </a:solidFill>
              </a:rPr>
              <a:t> 15 </a:t>
            </a:r>
            <a:r>
              <a:rPr lang="en-US" sz="1800" dirty="0" err="1">
                <a:solidFill>
                  <a:schemeClr val="tx1"/>
                </a:solidFill>
              </a:rPr>
              <a:t>hari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kerja</a:t>
            </a:r>
            <a:r>
              <a:rPr lang="en-US" sz="1800" dirty="0">
                <a:solidFill>
                  <a:schemeClr val="tx1"/>
                </a:solidFill>
              </a:rPr>
              <a:t>, RUU yang </a:t>
            </a:r>
            <a:r>
              <a:rPr lang="en-US" sz="1800" dirty="0" err="1">
                <a:solidFill>
                  <a:schemeClr val="tx1"/>
                </a:solidFill>
              </a:rPr>
              <a:t>sudah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disampaikan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kepada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Presiden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belum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disahkan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menjadi</a:t>
            </a:r>
            <a:r>
              <a:rPr lang="en-US" sz="1800" dirty="0">
                <a:solidFill>
                  <a:schemeClr val="tx1"/>
                </a:solidFill>
              </a:rPr>
              <a:t> UU. </a:t>
            </a:r>
            <a:r>
              <a:rPr lang="en-US" sz="1800" dirty="0" err="1">
                <a:solidFill>
                  <a:schemeClr val="tx1"/>
                </a:solidFill>
              </a:rPr>
              <a:t>Pimpinan</a:t>
            </a:r>
            <a:r>
              <a:rPr lang="en-US" sz="1800" dirty="0">
                <a:solidFill>
                  <a:schemeClr val="tx1"/>
                </a:solidFill>
              </a:rPr>
              <a:t> DPR </a:t>
            </a:r>
            <a:r>
              <a:rPr lang="en-US" sz="1800" dirty="0" err="1">
                <a:solidFill>
                  <a:schemeClr val="tx1"/>
                </a:solidFill>
              </a:rPr>
              <a:t>mengirim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surat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kepada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Presiden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untuk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meminta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penjelasan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  <a:r>
              <a:rPr lang="en-US" sz="1800" dirty="0" err="1">
                <a:solidFill>
                  <a:schemeClr val="tx1"/>
                </a:solidFill>
              </a:rPr>
              <a:t>Apabla</a:t>
            </a:r>
            <a:r>
              <a:rPr lang="en-US" sz="1800" dirty="0">
                <a:solidFill>
                  <a:schemeClr val="tx1"/>
                </a:solidFill>
              </a:rPr>
              <a:t> RUU yang </a:t>
            </a:r>
            <a:r>
              <a:rPr lang="en-US" sz="1800" dirty="0" err="1">
                <a:solidFill>
                  <a:schemeClr val="tx1"/>
                </a:solidFill>
              </a:rPr>
              <a:t>sudah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disetujui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bersama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tidak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disahkan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oleh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Presiden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dalam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waktu</a:t>
            </a:r>
            <a:r>
              <a:rPr lang="en-US" sz="1800" dirty="0">
                <a:solidFill>
                  <a:schemeClr val="tx1"/>
                </a:solidFill>
              </a:rPr>
              <a:t> paling </a:t>
            </a:r>
            <a:r>
              <a:rPr lang="en-US" sz="1800" dirty="0" err="1">
                <a:solidFill>
                  <a:schemeClr val="tx1"/>
                </a:solidFill>
              </a:rPr>
              <a:t>lambat</a:t>
            </a:r>
            <a:r>
              <a:rPr lang="en-US" sz="1800" dirty="0">
                <a:solidFill>
                  <a:schemeClr val="tx1"/>
                </a:solidFill>
              </a:rPr>
              <a:t> 30 </a:t>
            </a:r>
            <a:r>
              <a:rPr lang="en-US" sz="1800" dirty="0" err="1">
                <a:solidFill>
                  <a:schemeClr val="tx1"/>
                </a:solidFill>
              </a:rPr>
              <a:t>hari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sejak</a:t>
            </a:r>
            <a:r>
              <a:rPr lang="en-US" sz="1800" dirty="0">
                <a:solidFill>
                  <a:schemeClr val="tx1"/>
                </a:solidFill>
              </a:rPr>
              <a:t> RUU </a:t>
            </a:r>
            <a:r>
              <a:rPr lang="en-US" sz="1800" dirty="0" err="1">
                <a:solidFill>
                  <a:schemeClr val="tx1"/>
                </a:solidFill>
              </a:rPr>
              <a:t>tersebut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disetujui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bersama</a:t>
            </a:r>
            <a:r>
              <a:rPr lang="en-US" sz="1800" dirty="0">
                <a:solidFill>
                  <a:schemeClr val="tx1"/>
                </a:solidFill>
              </a:rPr>
              <a:t>, RUU </a:t>
            </a:r>
            <a:r>
              <a:rPr lang="en-US" sz="1800" dirty="0" err="1">
                <a:solidFill>
                  <a:schemeClr val="tx1"/>
                </a:solidFill>
              </a:rPr>
              <a:t>tersebut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menjadi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undang-undang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wajib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diundangkan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E8F0-F88A-4C69-91E7-488113BF6DD5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15286" y="6142037"/>
            <a:ext cx="856907" cy="669925"/>
          </a:xfrm>
        </p:spPr>
        <p:txBody>
          <a:bodyPr/>
          <a:lstStyle/>
          <a:p>
            <a:fld id="{2BF664CE-1BC8-42EF-B994-8ECE2CDC36FF}" type="slidenum">
              <a:rPr lang="en-US" sz="800" smtClean="0"/>
              <a:pPr/>
              <a:t>5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77924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b="1" dirty="0" smtClean="0"/>
              <a:t>PROSES PEMBAHASAN RUU DARI PEMERINTAH DI DPR RI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1"/>
            <a:ext cx="7772400" cy="4648199"/>
          </a:xfrm>
        </p:spPr>
        <p:txBody>
          <a:bodyPr>
            <a:noAutofit/>
          </a:bodyPr>
          <a:lstStyle/>
          <a:p>
            <a:pPr algn="just"/>
            <a:r>
              <a:rPr lang="en-US" sz="2300" dirty="0">
                <a:solidFill>
                  <a:schemeClr val="tx1"/>
                </a:solidFill>
              </a:rPr>
              <a:t>RUU </a:t>
            </a:r>
            <a:r>
              <a:rPr lang="en-US" sz="2300" dirty="0" err="1">
                <a:solidFill>
                  <a:schemeClr val="tx1"/>
                </a:solidFill>
              </a:rPr>
              <a:t>beserta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penjelasan</a:t>
            </a:r>
            <a:r>
              <a:rPr lang="en-US" sz="2300" dirty="0">
                <a:solidFill>
                  <a:schemeClr val="tx1"/>
                </a:solidFill>
              </a:rPr>
              <a:t>/</a:t>
            </a:r>
            <a:r>
              <a:rPr lang="en-US" sz="2300" dirty="0" err="1">
                <a:solidFill>
                  <a:schemeClr val="tx1"/>
                </a:solidFill>
              </a:rPr>
              <a:t>keterangan</a:t>
            </a:r>
            <a:r>
              <a:rPr lang="en-US" sz="2300" dirty="0">
                <a:solidFill>
                  <a:schemeClr val="tx1"/>
                </a:solidFill>
              </a:rPr>
              <a:t>, </a:t>
            </a:r>
            <a:r>
              <a:rPr lang="en-US" sz="2300" dirty="0" err="1">
                <a:solidFill>
                  <a:schemeClr val="tx1"/>
                </a:solidFill>
              </a:rPr>
              <a:t>dan</a:t>
            </a:r>
            <a:r>
              <a:rPr lang="en-US" sz="2300" dirty="0">
                <a:solidFill>
                  <a:schemeClr val="tx1"/>
                </a:solidFill>
              </a:rPr>
              <a:t>/</a:t>
            </a:r>
            <a:r>
              <a:rPr lang="en-US" sz="2300" dirty="0" err="1">
                <a:solidFill>
                  <a:schemeClr val="tx1"/>
                </a:solidFill>
              </a:rPr>
              <a:t>atau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naskah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akademis</a:t>
            </a:r>
            <a:r>
              <a:rPr lang="en-US" sz="2300" dirty="0">
                <a:solidFill>
                  <a:schemeClr val="tx1"/>
                </a:solidFill>
              </a:rPr>
              <a:t> yang </a:t>
            </a:r>
            <a:r>
              <a:rPr lang="en-US" sz="2300" dirty="0" err="1">
                <a:solidFill>
                  <a:schemeClr val="tx1"/>
                </a:solidFill>
              </a:rPr>
              <a:t>berasal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dari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Presiden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disampaikan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secara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tertulis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kepada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Pimpinan</a:t>
            </a:r>
            <a:r>
              <a:rPr lang="en-US" sz="2300" dirty="0">
                <a:solidFill>
                  <a:schemeClr val="tx1"/>
                </a:solidFill>
              </a:rPr>
              <a:t> DPR </a:t>
            </a:r>
            <a:r>
              <a:rPr lang="en-US" sz="2300" dirty="0" err="1">
                <a:solidFill>
                  <a:schemeClr val="tx1"/>
                </a:solidFill>
              </a:rPr>
              <a:t>dengan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surat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Pengantar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Presiden</a:t>
            </a:r>
            <a:r>
              <a:rPr lang="en-US" sz="2300" dirty="0">
                <a:solidFill>
                  <a:schemeClr val="tx1"/>
                </a:solidFill>
              </a:rPr>
              <a:t> yang </a:t>
            </a:r>
            <a:r>
              <a:rPr lang="en-US" sz="2300" dirty="0" err="1">
                <a:solidFill>
                  <a:schemeClr val="tx1"/>
                </a:solidFill>
              </a:rPr>
              <a:t>disebut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juga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Menteri</a:t>
            </a:r>
            <a:r>
              <a:rPr lang="en-US" sz="2300" dirty="0">
                <a:solidFill>
                  <a:schemeClr val="tx1"/>
                </a:solidFill>
              </a:rPr>
              <a:t> yang </a:t>
            </a:r>
            <a:r>
              <a:rPr lang="en-US" sz="2300" dirty="0" err="1">
                <a:solidFill>
                  <a:schemeClr val="tx1"/>
                </a:solidFill>
              </a:rPr>
              <a:t>mewakili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Presiden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dalam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melakukan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pembahasan</a:t>
            </a:r>
            <a:r>
              <a:rPr lang="en-US" sz="2300" dirty="0">
                <a:solidFill>
                  <a:schemeClr val="tx1"/>
                </a:solidFill>
              </a:rPr>
              <a:t> RUU </a:t>
            </a:r>
            <a:r>
              <a:rPr lang="en-US" sz="2300" dirty="0" err="1">
                <a:solidFill>
                  <a:schemeClr val="tx1"/>
                </a:solidFill>
              </a:rPr>
              <a:t>tersebut</a:t>
            </a:r>
            <a:r>
              <a:rPr lang="en-US" sz="2300" dirty="0">
                <a:solidFill>
                  <a:schemeClr val="tx1"/>
                </a:solidFill>
              </a:rPr>
              <a:t>. </a:t>
            </a:r>
            <a:r>
              <a:rPr lang="en-US" sz="2300" dirty="0" err="1">
                <a:solidFill>
                  <a:schemeClr val="tx1"/>
                </a:solidFill>
              </a:rPr>
              <a:t>Dalam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rapat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paripurna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berikutnya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setelah</a:t>
            </a:r>
            <a:r>
              <a:rPr lang="en-US" sz="2300" dirty="0">
                <a:solidFill>
                  <a:schemeClr val="tx1"/>
                </a:solidFill>
              </a:rPr>
              <a:t> RUU </a:t>
            </a:r>
            <a:r>
              <a:rPr lang="en-US" sz="2300" dirty="0" err="1">
                <a:solidFill>
                  <a:schemeClr val="tx1"/>
                </a:solidFill>
              </a:rPr>
              <a:t>diterima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oleh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Pimpinan</a:t>
            </a:r>
            <a:r>
              <a:rPr lang="en-US" sz="2300" dirty="0">
                <a:solidFill>
                  <a:schemeClr val="tx1"/>
                </a:solidFill>
              </a:rPr>
              <a:t> DPR, </a:t>
            </a:r>
            <a:r>
              <a:rPr lang="en-US" sz="2300" dirty="0" err="1">
                <a:solidFill>
                  <a:schemeClr val="tx1"/>
                </a:solidFill>
              </a:rPr>
              <a:t>kemudian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Pimpinan</a:t>
            </a:r>
            <a:r>
              <a:rPr lang="en-US" sz="2300" dirty="0">
                <a:solidFill>
                  <a:schemeClr val="tx1"/>
                </a:solidFill>
              </a:rPr>
              <a:t> DPR </a:t>
            </a:r>
            <a:r>
              <a:rPr lang="en-US" sz="2300" dirty="0" err="1" smtClean="0">
                <a:solidFill>
                  <a:schemeClr val="tx1"/>
                </a:solidFill>
              </a:rPr>
              <a:t>memberitahukan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kepada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anggota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masuknya</a:t>
            </a:r>
            <a:r>
              <a:rPr lang="en-US" sz="2300" dirty="0">
                <a:solidFill>
                  <a:schemeClr val="tx1"/>
                </a:solidFill>
              </a:rPr>
              <a:t> RUU </a:t>
            </a:r>
            <a:r>
              <a:rPr lang="en-US" sz="2300" dirty="0" err="1">
                <a:solidFill>
                  <a:schemeClr val="tx1"/>
                </a:solidFill>
              </a:rPr>
              <a:t>tersebut</a:t>
            </a:r>
            <a:r>
              <a:rPr lang="en-US" sz="2300" dirty="0">
                <a:solidFill>
                  <a:schemeClr val="tx1"/>
                </a:solidFill>
              </a:rPr>
              <a:t>, </a:t>
            </a:r>
            <a:r>
              <a:rPr lang="en-US" sz="2300" dirty="0" err="1">
                <a:solidFill>
                  <a:schemeClr val="tx1"/>
                </a:solidFill>
              </a:rPr>
              <a:t>kemudian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membagikannya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kepada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seluruh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anggota</a:t>
            </a:r>
            <a:r>
              <a:rPr lang="en-US" sz="2300" dirty="0">
                <a:solidFill>
                  <a:schemeClr val="tx1"/>
                </a:solidFill>
              </a:rPr>
              <a:t>. </a:t>
            </a:r>
            <a:r>
              <a:rPr lang="en-US" sz="2300" dirty="0" err="1">
                <a:solidFill>
                  <a:schemeClr val="tx1"/>
                </a:solidFill>
              </a:rPr>
              <a:t>Terhadap</a:t>
            </a:r>
            <a:r>
              <a:rPr lang="en-US" sz="2300" dirty="0">
                <a:solidFill>
                  <a:schemeClr val="tx1"/>
                </a:solidFill>
              </a:rPr>
              <a:t> RUU yang </a:t>
            </a:r>
            <a:r>
              <a:rPr lang="en-US" sz="2300" dirty="0" err="1">
                <a:solidFill>
                  <a:schemeClr val="tx1"/>
                </a:solidFill>
              </a:rPr>
              <a:t>terkait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dengan</a:t>
            </a:r>
            <a:r>
              <a:rPr lang="en-US" sz="2300" dirty="0">
                <a:solidFill>
                  <a:schemeClr val="tx1"/>
                </a:solidFill>
              </a:rPr>
              <a:t> DPD </a:t>
            </a:r>
            <a:r>
              <a:rPr lang="en-US" sz="2300" dirty="0" err="1">
                <a:solidFill>
                  <a:schemeClr val="tx1"/>
                </a:solidFill>
              </a:rPr>
              <a:t>disampaikan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kepada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Pimpinan</a:t>
            </a:r>
            <a:r>
              <a:rPr lang="en-US" sz="2300" dirty="0">
                <a:solidFill>
                  <a:schemeClr val="tx1"/>
                </a:solidFill>
              </a:rPr>
              <a:t> DPD. </a:t>
            </a:r>
            <a:r>
              <a:rPr lang="en-US" sz="2300" dirty="0" err="1">
                <a:solidFill>
                  <a:schemeClr val="tx1"/>
                </a:solidFill>
              </a:rPr>
              <a:t>Penyebarluasan</a:t>
            </a:r>
            <a:r>
              <a:rPr lang="en-US" sz="2300" dirty="0">
                <a:solidFill>
                  <a:schemeClr val="tx1"/>
                </a:solidFill>
              </a:rPr>
              <a:t> RUU </a:t>
            </a:r>
            <a:r>
              <a:rPr lang="en-US" sz="2300" dirty="0" err="1">
                <a:solidFill>
                  <a:schemeClr val="tx1"/>
                </a:solidFill>
              </a:rPr>
              <a:t>dilaksanakan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oleh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instansi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pemrakarsa</a:t>
            </a:r>
            <a:r>
              <a:rPr lang="en-US" sz="2300" dirty="0">
                <a:solidFill>
                  <a:schemeClr val="tx1"/>
                </a:solidFill>
              </a:rPr>
              <a:t>. </a:t>
            </a:r>
            <a:r>
              <a:rPr lang="en-US" sz="2300" dirty="0" err="1">
                <a:solidFill>
                  <a:schemeClr val="tx1"/>
                </a:solidFill>
              </a:rPr>
              <a:t>Kemudian</a:t>
            </a:r>
            <a:r>
              <a:rPr lang="en-US" sz="2300" dirty="0">
                <a:solidFill>
                  <a:schemeClr val="tx1"/>
                </a:solidFill>
              </a:rPr>
              <a:t> RUU </a:t>
            </a:r>
            <a:r>
              <a:rPr lang="en-US" sz="2300" dirty="0" err="1">
                <a:solidFill>
                  <a:schemeClr val="tx1"/>
                </a:solidFill>
              </a:rPr>
              <a:t>dibahas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dalam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dua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tingkat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pembicaraan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di</a:t>
            </a:r>
            <a:r>
              <a:rPr lang="en-US" sz="2300" dirty="0">
                <a:solidFill>
                  <a:schemeClr val="tx1"/>
                </a:solidFill>
              </a:rPr>
              <a:t> DPR </a:t>
            </a:r>
            <a:r>
              <a:rPr lang="en-US" sz="2300" dirty="0" err="1">
                <a:solidFill>
                  <a:schemeClr val="tx1"/>
                </a:solidFill>
              </a:rPr>
              <a:t>bersama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dengan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menteri</a:t>
            </a:r>
            <a:r>
              <a:rPr lang="en-US" sz="2300" dirty="0">
                <a:solidFill>
                  <a:schemeClr val="tx1"/>
                </a:solidFill>
              </a:rPr>
              <a:t> yang </a:t>
            </a:r>
            <a:r>
              <a:rPr lang="en-US" sz="2300" dirty="0" err="1">
                <a:solidFill>
                  <a:schemeClr val="tx1"/>
                </a:solidFill>
              </a:rPr>
              <a:t>mewakili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presiden</a:t>
            </a:r>
            <a:r>
              <a:rPr lang="en-US" sz="23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BC44-ED80-4E78-8D5B-3FA7512A042A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HandOut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Proleg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By : </a:t>
            </a:r>
            <a:r>
              <a:rPr lang="en-US" b="1" dirty="0" err="1" smtClean="0">
                <a:solidFill>
                  <a:schemeClr val="tx1"/>
                </a:solidFill>
              </a:rPr>
              <a:t>Tatik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Rohmawati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S.IP.,M.Si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95400"/>
          </a:xfrm>
        </p:spPr>
        <p:txBody>
          <a:bodyPr>
            <a:noAutofit/>
          </a:bodyPr>
          <a:lstStyle/>
          <a:p>
            <a:pPr lvl="0"/>
            <a:r>
              <a:rPr lang="en-US" sz="3600" b="1" dirty="0" smtClean="0"/>
              <a:t>PROSES PEMBAHASAN RUU DARI DPD DI DPR RI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371600"/>
            <a:ext cx="7620000" cy="4876800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</a:rPr>
              <a:t>RUU </a:t>
            </a:r>
            <a:r>
              <a:rPr lang="en-US" sz="2400" dirty="0" err="1">
                <a:solidFill>
                  <a:schemeClr val="tx1"/>
                </a:solidFill>
              </a:rPr>
              <a:t>beserta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penjelasan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 err="1">
                <a:solidFill>
                  <a:schemeClr val="tx1"/>
                </a:solidFill>
              </a:rPr>
              <a:t>keterangan</a:t>
            </a:r>
            <a:r>
              <a:rPr lang="en-US" sz="2400" dirty="0">
                <a:solidFill>
                  <a:schemeClr val="tx1"/>
                </a:solidFill>
              </a:rPr>
              <a:t>, 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naskah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akademis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berasa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DPD </a:t>
            </a:r>
            <a:r>
              <a:rPr lang="en-US" sz="2400" dirty="0" err="1">
                <a:solidFill>
                  <a:schemeClr val="tx1"/>
                </a:solidFill>
              </a:rPr>
              <a:t>disampaikan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secara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tertulis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oleh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Pimpinan</a:t>
            </a:r>
            <a:r>
              <a:rPr lang="en-US" sz="2400" dirty="0">
                <a:solidFill>
                  <a:schemeClr val="tx1"/>
                </a:solidFill>
              </a:rPr>
              <a:t> DPD </a:t>
            </a:r>
            <a:r>
              <a:rPr lang="en-US" sz="2400" dirty="0" err="1">
                <a:solidFill>
                  <a:schemeClr val="tx1"/>
                </a:solidFill>
              </a:rPr>
              <a:t>kepada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Pimpinan</a:t>
            </a:r>
            <a:r>
              <a:rPr lang="en-US" sz="2400" dirty="0">
                <a:solidFill>
                  <a:schemeClr val="tx1"/>
                </a:solidFill>
              </a:rPr>
              <a:t> DPR, </a:t>
            </a:r>
            <a:r>
              <a:rPr lang="en-US" sz="2400" dirty="0" err="1">
                <a:solidFill>
                  <a:schemeClr val="tx1"/>
                </a:solidFill>
              </a:rPr>
              <a:t>kemudian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paripurna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berikutnya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setelah</a:t>
            </a:r>
            <a:r>
              <a:rPr lang="en-US" sz="2400" dirty="0">
                <a:solidFill>
                  <a:schemeClr val="tx1"/>
                </a:solidFill>
              </a:rPr>
              <a:t> RUU </a:t>
            </a:r>
            <a:r>
              <a:rPr lang="en-US" sz="2400" dirty="0" err="1">
                <a:solidFill>
                  <a:schemeClr val="tx1"/>
                </a:solidFill>
              </a:rPr>
              <a:t>diterima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oleh</a:t>
            </a:r>
            <a:r>
              <a:rPr lang="en-US" sz="2400" dirty="0">
                <a:solidFill>
                  <a:schemeClr val="tx1"/>
                </a:solidFill>
              </a:rPr>
              <a:t> DPR, </a:t>
            </a:r>
            <a:r>
              <a:rPr lang="en-US" sz="2400" dirty="0" err="1">
                <a:solidFill>
                  <a:schemeClr val="tx1"/>
                </a:solidFill>
              </a:rPr>
              <a:t>Pimpinan</a:t>
            </a:r>
            <a:r>
              <a:rPr lang="en-US" sz="2400" dirty="0">
                <a:solidFill>
                  <a:schemeClr val="tx1"/>
                </a:solidFill>
              </a:rPr>
              <a:t> DPR </a:t>
            </a:r>
            <a:r>
              <a:rPr lang="en-US" sz="2400" dirty="0" err="1">
                <a:solidFill>
                  <a:schemeClr val="tx1"/>
                </a:solidFill>
              </a:rPr>
              <a:t>memberitahukan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anggota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masuknya</a:t>
            </a:r>
            <a:r>
              <a:rPr lang="en-US" sz="2400" dirty="0">
                <a:solidFill>
                  <a:schemeClr val="tx1"/>
                </a:solidFill>
              </a:rPr>
              <a:t> RUU </a:t>
            </a:r>
            <a:r>
              <a:rPr lang="en-US" sz="2400" dirty="0" err="1">
                <a:solidFill>
                  <a:schemeClr val="tx1"/>
                </a:solidFill>
              </a:rPr>
              <a:t>tersebut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kemudian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membagikannya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seluruh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anggota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Selanjutnya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Pimpinan</a:t>
            </a:r>
            <a:r>
              <a:rPr lang="en-US" sz="2400" dirty="0">
                <a:solidFill>
                  <a:schemeClr val="tx1"/>
                </a:solidFill>
              </a:rPr>
              <a:t> DPR </a:t>
            </a:r>
            <a:r>
              <a:rPr lang="en-US" sz="2400" dirty="0" err="1">
                <a:solidFill>
                  <a:schemeClr val="tx1"/>
                </a:solidFill>
              </a:rPr>
              <a:t>menyampaikan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surat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pemberitahuan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pimpinan</a:t>
            </a:r>
            <a:r>
              <a:rPr lang="en-US" sz="2400" dirty="0">
                <a:solidFill>
                  <a:schemeClr val="tx1"/>
                </a:solidFill>
              </a:rPr>
              <a:t> DPD </a:t>
            </a:r>
            <a:r>
              <a:rPr lang="en-US" sz="2400" dirty="0" err="1">
                <a:solidFill>
                  <a:schemeClr val="tx1"/>
                </a:solidFill>
              </a:rPr>
              <a:t>mengenai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tanggal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pengumuman</a:t>
            </a:r>
            <a:r>
              <a:rPr lang="en-US" sz="2400" dirty="0">
                <a:solidFill>
                  <a:schemeClr val="tx1"/>
                </a:solidFill>
              </a:rPr>
              <a:t> RUU yang </a:t>
            </a:r>
            <a:r>
              <a:rPr lang="en-US" sz="2400" dirty="0" err="1">
                <a:solidFill>
                  <a:schemeClr val="tx1"/>
                </a:solidFill>
              </a:rPr>
              <a:t>berasal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DPD </a:t>
            </a:r>
            <a:r>
              <a:rPr lang="en-US" sz="2400" dirty="0" err="1">
                <a:solidFill>
                  <a:schemeClr val="tx1"/>
                </a:solidFill>
              </a:rPr>
              <a:t>tersebut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anggota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paripurna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Bamus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selanjutnya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menunjuk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komisi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Baleg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membahas</a:t>
            </a:r>
            <a:r>
              <a:rPr lang="en-US" sz="2400" dirty="0">
                <a:solidFill>
                  <a:schemeClr val="tx1"/>
                </a:solidFill>
              </a:rPr>
              <a:t> RUU </a:t>
            </a:r>
            <a:r>
              <a:rPr lang="en-US" sz="2400" dirty="0" err="1">
                <a:solidFill>
                  <a:schemeClr val="tx1"/>
                </a:solidFill>
              </a:rPr>
              <a:t>tersebut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mengagendakan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pembahasannya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1150-5A12-4448-B904-F614161E6894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HandOut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Proleg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, By : </a:t>
            </a:r>
            <a:r>
              <a:rPr lang="en-US" b="1" dirty="0" err="1" smtClean="0">
                <a:solidFill>
                  <a:schemeClr val="tx1"/>
                </a:solidFill>
              </a:rPr>
              <a:t>Tatik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Rohmawati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S.IP.,M.Si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7351"/>
            <a:ext cx="7772400" cy="990600"/>
          </a:xfrm>
        </p:spPr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19201"/>
            <a:ext cx="7543800" cy="47244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waktu</a:t>
            </a:r>
            <a:r>
              <a:rPr lang="en-US" sz="2400" dirty="0" smtClean="0">
                <a:solidFill>
                  <a:schemeClr val="tx1"/>
                </a:solidFill>
              </a:rPr>
              <a:t> 30 </a:t>
            </a:r>
            <a:r>
              <a:rPr lang="en-US" sz="2400" dirty="0" err="1" smtClean="0">
                <a:solidFill>
                  <a:schemeClr val="tx1"/>
                </a:solidFill>
              </a:rPr>
              <a:t>hari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kerja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komisi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legislasi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mengundang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anggota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alat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kelengkapan</a:t>
            </a:r>
            <a:r>
              <a:rPr lang="en-US" sz="2400" dirty="0" smtClean="0">
                <a:solidFill>
                  <a:schemeClr val="tx1"/>
                </a:solidFill>
              </a:rPr>
              <a:t> DPD </a:t>
            </a:r>
            <a:r>
              <a:rPr lang="en-US" sz="2400" dirty="0" err="1" smtClean="0">
                <a:solidFill>
                  <a:schemeClr val="tx1"/>
                </a:solidFill>
              </a:rPr>
              <a:t>sebanyak-banyaknya</a:t>
            </a:r>
            <a:r>
              <a:rPr lang="en-US" sz="2400" dirty="0" smtClean="0">
                <a:solidFill>
                  <a:schemeClr val="tx1"/>
                </a:solidFill>
              </a:rPr>
              <a:t> 1/3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jumlah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anggota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alat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kelengkapan</a:t>
            </a:r>
            <a:r>
              <a:rPr lang="en-US" sz="2400" dirty="0" smtClean="0">
                <a:solidFill>
                  <a:schemeClr val="tx1"/>
                </a:solidFill>
              </a:rPr>
              <a:t> DPR,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membahas</a:t>
            </a:r>
            <a:r>
              <a:rPr lang="en-US" sz="2400" dirty="0" smtClean="0">
                <a:solidFill>
                  <a:schemeClr val="tx1"/>
                </a:solidFill>
              </a:rPr>
              <a:t> RUU </a:t>
            </a:r>
            <a:r>
              <a:rPr lang="en-US" sz="2400" dirty="0" err="1" smtClean="0">
                <a:solidFill>
                  <a:schemeClr val="tx1"/>
                </a:solidFill>
              </a:rPr>
              <a:t>hasil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pembahasannya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dilaporkan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Paripurna</a:t>
            </a:r>
            <a:r>
              <a:rPr lang="en-US" sz="2400" dirty="0" smtClean="0">
                <a:solidFill>
                  <a:schemeClr val="tx1"/>
                </a:solidFill>
              </a:rPr>
              <a:t>. RUU yang </a:t>
            </a:r>
            <a:r>
              <a:rPr lang="en-US" sz="2400" dirty="0" err="1" smtClean="0">
                <a:solidFill>
                  <a:schemeClr val="tx1"/>
                </a:solidFill>
              </a:rPr>
              <a:t>telah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dibahas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kemudian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disampaikan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oleh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Pimpinan</a:t>
            </a:r>
            <a:r>
              <a:rPr lang="en-US" sz="2400" dirty="0" smtClean="0">
                <a:solidFill>
                  <a:schemeClr val="tx1"/>
                </a:solidFill>
              </a:rPr>
              <a:t> DPR </a:t>
            </a:r>
            <a:r>
              <a:rPr lang="en-US" sz="2400" dirty="0" err="1" smtClean="0">
                <a:solidFill>
                  <a:schemeClr val="tx1"/>
                </a:solidFill>
              </a:rPr>
              <a:t>kepada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Presiden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permintaan</a:t>
            </a:r>
            <a:r>
              <a:rPr lang="en-US" sz="2400" dirty="0" smtClean="0">
                <a:solidFill>
                  <a:schemeClr val="tx1"/>
                </a:solidFill>
              </a:rPr>
              <a:t> agar </a:t>
            </a:r>
            <a:r>
              <a:rPr lang="en-US" sz="2400" dirty="0" err="1" smtClean="0">
                <a:solidFill>
                  <a:schemeClr val="tx1"/>
                </a:solidFill>
              </a:rPr>
              <a:t>Presiden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menunjuk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menteri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mewakili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presiden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melakukan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pembahasan</a:t>
            </a:r>
            <a:r>
              <a:rPr lang="en-US" sz="2400" dirty="0" smtClean="0">
                <a:solidFill>
                  <a:schemeClr val="tx1"/>
                </a:solidFill>
              </a:rPr>
              <a:t> RUU </a:t>
            </a:r>
            <a:r>
              <a:rPr lang="en-US" sz="2400" dirty="0" err="1" smtClean="0">
                <a:solidFill>
                  <a:schemeClr val="tx1"/>
                </a:solidFill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bersama</a:t>
            </a:r>
            <a:r>
              <a:rPr lang="en-US" sz="2400" dirty="0" smtClean="0">
                <a:solidFill>
                  <a:schemeClr val="tx1"/>
                </a:solidFill>
              </a:rPr>
              <a:t> DPR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Pimpinan</a:t>
            </a:r>
            <a:r>
              <a:rPr lang="en-US" sz="2400" dirty="0" smtClean="0">
                <a:solidFill>
                  <a:schemeClr val="tx1"/>
                </a:solidFill>
              </a:rPr>
              <a:t> DPD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ikut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membahas</a:t>
            </a:r>
            <a:r>
              <a:rPr lang="en-US" sz="2400" dirty="0" smtClean="0">
                <a:solidFill>
                  <a:schemeClr val="tx1"/>
                </a:solidFill>
              </a:rPr>
              <a:t> RUU </a:t>
            </a:r>
            <a:r>
              <a:rPr lang="en-US" sz="2400" dirty="0" err="1" smtClean="0">
                <a:solidFill>
                  <a:schemeClr val="tx1"/>
                </a:solidFill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waktu</a:t>
            </a:r>
            <a:r>
              <a:rPr lang="en-US" sz="2400" dirty="0" smtClean="0">
                <a:solidFill>
                  <a:schemeClr val="tx1"/>
                </a:solidFill>
              </a:rPr>
              <a:t> 60 </a:t>
            </a:r>
            <a:r>
              <a:rPr lang="en-US" sz="2400" dirty="0" err="1" smtClean="0">
                <a:solidFill>
                  <a:schemeClr val="tx1"/>
                </a:solidFill>
              </a:rPr>
              <a:t>hari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sejak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diterimanya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surat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tentang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penyampaian</a:t>
            </a:r>
            <a:r>
              <a:rPr lang="en-US" sz="2400" dirty="0" smtClean="0">
                <a:solidFill>
                  <a:schemeClr val="tx1"/>
                </a:solidFill>
              </a:rPr>
              <a:t> RUU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DPR, </a:t>
            </a:r>
            <a:r>
              <a:rPr lang="en-US" sz="2400" dirty="0" err="1" smtClean="0">
                <a:solidFill>
                  <a:schemeClr val="tx1"/>
                </a:solidFill>
              </a:rPr>
              <a:t>Presiden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menunjuk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menteri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ditugasi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mewakili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Presiden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pembahasan</a:t>
            </a:r>
            <a:r>
              <a:rPr lang="en-US" sz="2400" dirty="0" smtClean="0">
                <a:solidFill>
                  <a:schemeClr val="tx1"/>
                </a:solidFill>
              </a:rPr>
              <a:t> RUU </a:t>
            </a:r>
            <a:r>
              <a:rPr lang="en-US" sz="2400" dirty="0" err="1" smtClean="0">
                <a:solidFill>
                  <a:schemeClr val="tx1"/>
                </a:solidFill>
              </a:rPr>
              <a:t>bersama</a:t>
            </a:r>
            <a:r>
              <a:rPr lang="en-US" sz="2400" dirty="0" smtClean="0">
                <a:solidFill>
                  <a:schemeClr val="tx1"/>
                </a:solidFill>
              </a:rPr>
              <a:t> DPR. </a:t>
            </a:r>
            <a:r>
              <a:rPr lang="en-US" sz="2400" dirty="0" err="1" smtClean="0">
                <a:solidFill>
                  <a:schemeClr val="tx1"/>
                </a:solidFill>
              </a:rPr>
              <a:t>Kemudian</a:t>
            </a:r>
            <a:r>
              <a:rPr lang="en-US" sz="2400" dirty="0" smtClean="0">
                <a:solidFill>
                  <a:schemeClr val="tx1"/>
                </a:solidFill>
              </a:rPr>
              <a:t> RUU </a:t>
            </a:r>
            <a:r>
              <a:rPr lang="en-US" sz="2400" dirty="0" err="1" smtClean="0">
                <a:solidFill>
                  <a:schemeClr val="tx1"/>
                </a:solidFill>
              </a:rPr>
              <a:t>dibahas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dua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tingkat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pembicaraan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</a:t>
            </a:r>
            <a:r>
              <a:rPr lang="en-US" sz="2400" dirty="0" smtClean="0">
                <a:solidFill>
                  <a:schemeClr val="tx1"/>
                </a:solidFill>
              </a:rPr>
              <a:t> DPR.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B11D-966B-45B0-916F-A257C823E6DE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HandOut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Proleg</a:t>
            </a:r>
            <a:r>
              <a:rPr lang="en-US" b="1" dirty="0" smtClean="0">
                <a:solidFill>
                  <a:schemeClr val="tx1"/>
                </a:solidFill>
              </a:rPr>
              <a:t>, By : </a:t>
            </a:r>
            <a:r>
              <a:rPr lang="en-US" b="1" dirty="0" err="1" smtClean="0">
                <a:solidFill>
                  <a:schemeClr val="tx1"/>
                </a:solidFill>
              </a:rPr>
              <a:t>Tatik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Rohmawati</a:t>
            </a:r>
            <a:r>
              <a:rPr lang="en-US" b="1" dirty="0" smtClean="0">
                <a:solidFill>
                  <a:schemeClr val="tx1"/>
                </a:solidFill>
              </a:rPr>
              <a:t>, S.I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P.,M.Si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ALHAMDULILLAH</a:t>
            </a:r>
            <a:br>
              <a:rPr lang="en-US" dirty="0" smtClean="0"/>
            </a:br>
            <a:r>
              <a:rPr lang="en-US" dirty="0" smtClean="0"/>
              <a:t>SEMOGA BERMANFAAT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3A84-4177-4A52-B0D1-5ABD84F1883C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HandOut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Proleg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By : </a:t>
            </a:r>
            <a:r>
              <a:rPr lang="en-US" b="1" dirty="0" err="1" smtClean="0">
                <a:solidFill>
                  <a:schemeClr val="tx1"/>
                </a:solidFill>
              </a:rPr>
              <a:t>Tatik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Rohmawati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S.IP.,M.Si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4CE-1BC8-42EF-B994-8ECE2CDC36F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908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Slice</vt:lpstr>
      <vt:lpstr>DEMOKRASI PROSES LEGISLATIF</vt:lpstr>
      <vt:lpstr>MAKNA DEMOKRASI </vt:lpstr>
      <vt:lpstr>MAKNA DEMOKRASI (lanjutan) </vt:lpstr>
      <vt:lpstr>KARAKTERISTIK PROLEG YANG DEMOKRATIS </vt:lpstr>
      <vt:lpstr>PROSES PEMBUATAN UNDANG-UNDANG </vt:lpstr>
      <vt:lpstr>PROSES PEMBAHASAN RUU DARI PEMERINTAH DI DPR RI </vt:lpstr>
      <vt:lpstr>PROSES PEMBAHASAN RUU DARI DPD DI DPR RI </vt:lpstr>
      <vt:lpstr>LANJUTAN</vt:lpstr>
      <vt:lpstr>ALHAMDULILLAH SEMOGA BERMANFAAT</vt:lpstr>
    </vt:vector>
  </TitlesOfParts>
  <Company>Lenovo (Beijing)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DEMOKRASI PROSES LEGISLATIF</dc:title>
  <dc:creator>Lenovo User</dc:creator>
  <cp:lastModifiedBy>user</cp:lastModifiedBy>
  <cp:revision>13</cp:revision>
  <dcterms:created xsi:type="dcterms:W3CDTF">2010-03-16T13:56:41Z</dcterms:created>
  <dcterms:modified xsi:type="dcterms:W3CDTF">2017-03-26T04:08:51Z</dcterms:modified>
</cp:coreProperties>
</file>