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43"/>
  </p:notesMasterIdLst>
  <p:sldIdLst>
    <p:sldId id="256" r:id="rId2"/>
    <p:sldId id="257" r:id="rId3"/>
    <p:sldId id="258" r:id="rId4"/>
    <p:sldId id="266" r:id="rId5"/>
    <p:sldId id="283" r:id="rId6"/>
    <p:sldId id="259" r:id="rId7"/>
    <p:sldId id="260" r:id="rId8"/>
    <p:sldId id="261" r:id="rId9"/>
    <p:sldId id="285" r:id="rId10"/>
    <p:sldId id="290" r:id="rId11"/>
    <p:sldId id="286" r:id="rId12"/>
    <p:sldId id="287" r:id="rId13"/>
    <p:sldId id="288" r:id="rId14"/>
    <p:sldId id="292" r:id="rId15"/>
    <p:sldId id="289" r:id="rId16"/>
    <p:sldId id="291" r:id="rId17"/>
    <p:sldId id="263" r:id="rId18"/>
    <p:sldId id="293" r:id="rId19"/>
    <p:sldId id="294" r:id="rId20"/>
    <p:sldId id="264" r:id="rId21"/>
    <p:sldId id="295" r:id="rId22"/>
    <p:sldId id="296" r:id="rId23"/>
    <p:sldId id="297" r:id="rId24"/>
    <p:sldId id="268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267" r:id="rId38"/>
    <p:sldId id="310" r:id="rId39"/>
    <p:sldId id="311" r:id="rId40"/>
    <p:sldId id="312" r:id="rId41"/>
    <p:sldId id="269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B5E024A-36CE-4269-9204-F099ED77DE37}">
  <a:tblStyle styleId="{EB5E024A-36CE-4269-9204-F099ED77DE3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0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3043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79974" y="2161800"/>
            <a:ext cx="55839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3593400" y="212049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‹#›</a:t>
            </a:fld>
            <a:endParaRPr lang="en" sz="6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486000" y="1504950"/>
            <a:ext cx="2229000" cy="885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FAKTOR MANUSIA</a:t>
            </a:r>
            <a:endParaRPr lang="en" dirty="0"/>
          </a:p>
        </p:txBody>
      </p:sp>
      <p:sp>
        <p:nvSpPr>
          <p:cNvPr id="3" name="Shape 49"/>
          <p:cNvSpPr txBox="1">
            <a:spLocks/>
          </p:cNvSpPr>
          <p:nvPr/>
        </p:nvSpPr>
        <p:spPr>
          <a:xfrm>
            <a:off x="3505200" y="2647950"/>
            <a:ext cx="2229000" cy="885900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 smtClean="0"/>
              <a:t>Anna Dara Andriana S.Kom.,M.Kom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Register </a:t>
            </a:r>
            <a:r>
              <a:rPr lang="en-US" dirty="0" err="1" smtClean="0"/>
              <a:t>sensori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2.2.2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pengolahan secara sad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9"/>
          <a:stretch/>
        </p:blipFill>
        <p:spPr bwMode="auto">
          <a:xfrm>
            <a:off x="5181600" y="1671637"/>
            <a:ext cx="3505200" cy="12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219200" y="1428750"/>
            <a:ext cx="6705600" cy="21625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dirty="0" smtClean="0"/>
              <a:t>R</a:t>
            </a:r>
            <a:r>
              <a:rPr lang="en" dirty="0" smtClean="0"/>
              <a:t>egister sensori,  yang menerima informasi dari luar dan akan memegang informasi untuk waktu singkat contohnya( mata, telinga, dsb)</a:t>
            </a: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dirty="0" smtClean="0"/>
              <a:t>M</a:t>
            </a:r>
            <a:r>
              <a:rPr lang="en" dirty="0" smtClean="0"/>
              <a:t>emori jangka pendek, yang menyimpan informasi terbatas untuk periode pendek (beberapa detik)</a:t>
            </a: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dirty="0" smtClean="0"/>
              <a:t>M</a:t>
            </a:r>
            <a:r>
              <a:rPr lang="en" dirty="0" smtClean="0"/>
              <a:t>emori jangka panjang, yang akan menyimpan informasio untuk jangna yang tidak ditentukan</a:t>
            </a:r>
          </a:p>
          <a:p>
            <a:pPr marL="342900" lvl="0" indent="-342900" algn="l">
              <a:spcBef>
                <a:spcPts val="0"/>
              </a:spcBef>
              <a:buAutoNum type="arabicPeriod"/>
            </a:pPr>
            <a:endParaRPr lang="en"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0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PENGINGAT JANGKA PENDEK (SHORT TERM MEMORY )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H</a:t>
            </a:r>
            <a:r>
              <a:rPr lang="en" dirty="0" smtClean="0"/>
              <a:t>anya penyimpanan sementara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T</a:t>
            </a:r>
            <a:r>
              <a:rPr lang="en" dirty="0" smtClean="0"/>
              <a:t>erbatas dengan durasi atau waktu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C</a:t>
            </a:r>
            <a:r>
              <a:rPr lang="en" dirty="0" smtClean="0"/>
              <a:t>ontoh : mengingat posisi benda dalam gambar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 err="1" smtClean="0"/>
              <a:t>Organisasikan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STM </a:t>
            </a:r>
            <a:r>
              <a:rPr lang="en-US" dirty="0" err="1"/>
              <a:t>terbatas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n-US" dirty="0" smtClean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r>
              <a:rPr lang="en-US" dirty="0"/>
              <a:t>1112222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68934762 </a:t>
            </a:r>
          </a:p>
          <a:p>
            <a:r>
              <a:rPr lang="pt-BR" dirty="0"/>
              <a:t>100 + 100 lebih mudah diproses daripada 147 + 732 </a:t>
            </a:r>
            <a:endParaRPr lang="en" dirty="0" smtClean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2.2.4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4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PENGINGAT JANGKA PANJANG (LONGTERM MEMORY )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285750"/>
            <a:r>
              <a:rPr lang="en-US" dirty="0" smtClean="0"/>
              <a:t>T</a:t>
            </a:r>
            <a:r>
              <a:rPr lang="en" dirty="0" smtClean="0"/>
              <a:t>idak terbatas dalam durasi dan kapasitas</a:t>
            </a:r>
            <a:endParaRPr lang="en" dirty="0"/>
          </a:p>
          <a:p>
            <a:pPr marL="514350" indent="-285750"/>
            <a:r>
              <a:rPr lang="en-US" dirty="0" smtClean="0"/>
              <a:t>B</a:t>
            </a:r>
            <a:r>
              <a:rPr lang="en" dirty="0" smtClean="0"/>
              <a:t>utuh usaha dan waktu untuk menyimpan informasi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2.2.5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4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PENGINGAT JANGKA PANJANG (LONGTERM MEMORY )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 err="1"/>
              <a:t>Strukturkan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user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i="1" dirty="0"/>
              <a:t>learn by doing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/>
            <a:r>
              <a:rPr lang="en-US" dirty="0" err="1" smtClean="0"/>
              <a:t>Rancang</a:t>
            </a:r>
            <a:r>
              <a:rPr lang="en-US" dirty="0" smtClean="0"/>
              <a:t> </a:t>
            </a:r>
            <a:r>
              <a:rPr lang="en-US" dirty="0" err="1"/>
              <a:t>penamaan</a:t>
            </a:r>
            <a:r>
              <a:rPr lang="en-US" dirty="0"/>
              <a:t>, label,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/>
            <a:r>
              <a:rPr lang="es-ES" dirty="0" err="1" smtClean="0"/>
              <a:t>Gunakan</a:t>
            </a:r>
            <a:r>
              <a:rPr lang="es-ES" dirty="0" smtClean="0"/>
              <a:t> </a:t>
            </a:r>
            <a:r>
              <a:rPr lang="es-ES" i="1" dirty="0" err="1"/>
              <a:t>icon</a:t>
            </a:r>
            <a:r>
              <a:rPr lang="es-ES" i="1" dirty="0"/>
              <a:t> </a:t>
            </a:r>
            <a:r>
              <a:rPr lang="es-ES" dirty="0"/>
              <a:t>&amp; </a:t>
            </a:r>
            <a:r>
              <a:rPr lang="es-ES" i="1" dirty="0"/>
              <a:t>visual </a:t>
            </a:r>
            <a:r>
              <a:rPr lang="es-ES" i="1" dirty="0" err="1"/>
              <a:t>cue</a:t>
            </a:r>
            <a:r>
              <a:rPr lang="es-ES" dirty="0"/>
              <a:t>, juga </a:t>
            </a:r>
            <a:r>
              <a:rPr lang="es-ES" i="1" dirty="0"/>
              <a:t>concrete </a:t>
            </a:r>
            <a:r>
              <a:rPr lang="es-ES" i="1" dirty="0" err="1"/>
              <a:t>word</a:t>
            </a:r>
            <a:r>
              <a:rPr lang="es-ES" i="1" dirty="0"/>
              <a:t> </a:t>
            </a:r>
            <a:endParaRPr lang="es-ES"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2.2.5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3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SIKAP DAN KECEMASAN PENGGUNA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285750"/>
            <a:r>
              <a:rPr lang="en" dirty="0" smtClean="0"/>
              <a:t>Sikap negatif pengguna dapat mempengaruhi unjuk kerja pengguna</a:t>
            </a:r>
          </a:p>
          <a:p>
            <a:pPr marL="228600">
              <a:buNone/>
            </a:pPr>
            <a:endParaRPr lang="en" dirty="0" smtClean="0"/>
          </a:p>
          <a:p>
            <a:pPr marL="514350" indent="-285750"/>
            <a:r>
              <a:rPr lang="en-US" dirty="0" smtClean="0"/>
              <a:t>K</a:t>
            </a:r>
            <a:r>
              <a:rPr lang="en" dirty="0" smtClean="0"/>
              <a:t>ecemasan seringkali timbul oleh adanya rasa takut untuk berbuat salah pada sistem yang belum mereka kenal</a:t>
            </a:r>
          </a:p>
          <a:p>
            <a:pPr marL="514350" indent="-285750"/>
            <a:endParaRPr lang="en" dirty="0"/>
          </a:p>
          <a:p>
            <a:pPr marL="514350" indent="-285750"/>
            <a:r>
              <a:rPr lang="en-US" dirty="0" smtClean="0"/>
              <a:t>S</a:t>
            </a:r>
            <a:r>
              <a:rPr lang="en" dirty="0" smtClean="0"/>
              <a:t>istem komputer harus dirancang agar memiliki sifat yang ramah dengan pengguna</a:t>
            </a:r>
            <a:endParaRPr lang="en" dirty="0" smtClean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2.2.6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6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PENGENDALI MOTORIK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51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create_0001_ung80sbsfmu-bench-accounting.jpg"/>
          <p:cNvPicPr preferRelativeResize="0"/>
          <p:nvPr/>
        </p:nvPicPr>
        <p:blipFill rotWithShape="1">
          <a:blip r:embed="rId3">
            <a:alphaModFix amt="71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953000" y="1428750"/>
            <a:ext cx="3706750" cy="260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/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. </a:t>
            </a:r>
            <a:endParaRPr lang="en-US" dirty="0" smtClean="0"/>
          </a:p>
          <a:p>
            <a:pPr marL="171450" indent="-171450"/>
            <a:endParaRPr lang="en-US" dirty="0" smtClean="0"/>
          </a:p>
          <a:p>
            <a:pPr marL="171450" indent="-171450"/>
            <a:r>
              <a:rPr lang="en-US" dirty="0" smtClean="0"/>
              <a:t>G</a:t>
            </a:r>
            <a:r>
              <a:rPr lang="sv-SE" dirty="0" smtClean="0"/>
              <a:t>erakan </a:t>
            </a:r>
            <a:r>
              <a:rPr lang="sv-SE" dirty="0"/>
              <a:t>motorik yang relevan dengan desain UI meliputi: gerakan kepala, mata, lengan, tangan dan jari. </a:t>
            </a:r>
            <a:endParaRPr lang="sv-SE" dirty="0" smtClean="0"/>
          </a:p>
          <a:p>
            <a:pPr marL="171450" indent="-171450"/>
            <a:endParaRPr lang="sv-SE" dirty="0"/>
          </a:p>
          <a:p>
            <a:pPr marL="171450" indent="-171450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/>
              <a:t>motoric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manusi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dilatih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mengetik</a:t>
            </a:r>
            <a:r>
              <a:rPr lang="en-US" dirty="0"/>
              <a:t> 10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1000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p.ermenit</a:t>
            </a:r>
            <a:r>
              <a:rPr lang="en-US" dirty="0"/>
              <a:t>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9448800" y="1504950"/>
            <a:ext cx="1799100" cy="26043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create_0001_ung80sbsfmu-bench-accounting.jpg"/>
          <p:cNvPicPr preferRelativeResize="0"/>
          <p:nvPr/>
        </p:nvPicPr>
        <p:blipFill rotWithShape="1">
          <a:blip r:embed="rId3">
            <a:alphaModFix amt="71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953000" y="1428750"/>
            <a:ext cx="3706750" cy="260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/>
            <a:r>
              <a:rPr lang="en-US" b="1" dirty="0" err="1"/>
              <a:t>Minimalisir</a:t>
            </a:r>
            <a:r>
              <a:rPr lang="en-US" b="1" dirty="0"/>
              <a:t> </a:t>
            </a:r>
            <a:r>
              <a:rPr lang="en-US" b="1" dirty="0" err="1"/>
              <a:t>gerakan</a:t>
            </a:r>
            <a:r>
              <a:rPr lang="en-US" b="1" dirty="0"/>
              <a:t> </a:t>
            </a:r>
            <a:r>
              <a:rPr lang="en-US" b="1" dirty="0" err="1"/>
              <a:t>motorik</a:t>
            </a:r>
            <a:r>
              <a:rPr lang="en-US" b="1" dirty="0"/>
              <a:t> </a:t>
            </a:r>
            <a:r>
              <a:rPr lang="en-US" b="1" dirty="0" err="1"/>
              <a:t>kasar</a:t>
            </a:r>
            <a:r>
              <a:rPr lang="en-US" b="1" dirty="0"/>
              <a:t> </a:t>
            </a:r>
            <a:endParaRPr lang="en-US" dirty="0"/>
          </a:p>
          <a:p>
            <a:pPr>
              <a:buNone/>
            </a:pP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&amp;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Keyboard &amp; Mouse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/>
              <a:t>umpan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persepsi</a:t>
            </a:r>
            <a:r>
              <a:rPr lang="en-US" b="1" dirty="0"/>
              <a:t> yang </a:t>
            </a:r>
            <a:r>
              <a:rPr lang="en-US" b="1" dirty="0" err="1"/>
              <a:t>memadai</a:t>
            </a:r>
            <a:r>
              <a:rPr lang="en-US" b="1" dirty="0"/>
              <a:t> 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misalnya</a:t>
            </a:r>
            <a:r>
              <a:rPr lang="en-US" dirty="0"/>
              <a:t>: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diketik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keyboard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fi-FI" b="1" dirty="0" smtClean="0"/>
              <a:t>Minimalisir </a:t>
            </a:r>
            <a:r>
              <a:rPr lang="fi-FI" b="1" dirty="0"/>
              <a:t>gerakan mata untuk meningkatkan kinerja &amp; meminilmalisir kelelahan </a:t>
            </a:r>
            <a:endParaRPr lang="fi-FI" dirty="0"/>
          </a:p>
          <a:p>
            <a:pPr>
              <a:buNone/>
            </a:pP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/>
              <a:t>scanning &amp; </a:t>
            </a:r>
            <a:r>
              <a:rPr lang="en-US" dirty="0" err="1"/>
              <a:t>pencarian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Keyboard-eye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9448800" y="1504950"/>
            <a:ext cx="1799100" cy="26043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PANCA INDERA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300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create_0002_ujcwvv_tj44-honey-fangs.jpg"/>
          <p:cNvPicPr preferRelativeResize="0"/>
          <p:nvPr/>
        </p:nvPicPr>
        <p:blipFill rotWithShape="1">
          <a:blip r:embed="rId3">
            <a:alphaModFix amt="8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F</a:t>
            </a:r>
            <a:r>
              <a:rPr lang="en" dirty="0" smtClean="0"/>
              <a:t>aktor manusia</a:t>
            </a:r>
            <a:endParaRPr lang="en"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60" name="Shape 60"/>
          <p:cNvSpPr txBox="1"/>
          <p:nvPr/>
        </p:nvSpPr>
        <p:spPr>
          <a:xfrm>
            <a:off x="4980050" y="1091336"/>
            <a:ext cx="37065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900" b="1" dirty="0" smtClean="0"/>
              <a:t>1</a:t>
            </a:r>
            <a:r>
              <a:rPr lang="en-US" sz="900" b="1" dirty="0"/>
              <a:t>. </a:t>
            </a:r>
            <a:r>
              <a:rPr lang="en-US" sz="900" b="1" dirty="0" err="1"/>
              <a:t>Pengantar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/>
              <a:t>2. </a:t>
            </a:r>
            <a:r>
              <a:rPr lang="en-US" sz="900" b="1" dirty="0" err="1"/>
              <a:t>Pemodelan</a:t>
            </a:r>
            <a:r>
              <a:rPr lang="en-US" sz="900" b="1" dirty="0"/>
              <a:t> </a:t>
            </a:r>
            <a:r>
              <a:rPr lang="en-US" sz="900" b="1" dirty="0" err="1"/>
              <a:t>Sistem</a:t>
            </a:r>
            <a:r>
              <a:rPr lang="en-US" sz="900" b="1" dirty="0"/>
              <a:t> </a:t>
            </a:r>
            <a:r>
              <a:rPr lang="en-US" sz="900" b="1" dirty="0" err="1"/>
              <a:t>Pengolah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2.1 </a:t>
            </a:r>
            <a:r>
              <a:rPr lang="en-US" sz="900" b="1" dirty="0" err="1"/>
              <a:t>Pengolahan</a:t>
            </a:r>
            <a:r>
              <a:rPr lang="en-US" sz="900" b="1" dirty="0"/>
              <a:t> </a:t>
            </a:r>
            <a:r>
              <a:rPr lang="en-US" sz="900" b="1" dirty="0" err="1"/>
              <a:t>sadar</a:t>
            </a:r>
            <a:r>
              <a:rPr lang="en-US" sz="900" b="1" dirty="0"/>
              <a:t> </a:t>
            </a:r>
            <a:r>
              <a:rPr lang="en-US" sz="900" b="1" dirty="0" err="1"/>
              <a:t>dan</a:t>
            </a:r>
            <a:r>
              <a:rPr lang="en-US" sz="900" b="1" dirty="0"/>
              <a:t> </a:t>
            </a:r>
            <a:r>
              <a:rPr lang="en-US" sz="900" b="1" dirty="0" err="1"/>
              <a:t>otomatis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2.2 </a:t>
            </a:r>
            <a:r>
              <a:rPr lang="en-US" sz="900" b="1" dirty="0"/>
              <a:t>Register </a:t>
            </a:r>
            <a:r>
              <a:rPr lang="en-US" sz="900" b="1" dirty="0" err="1"/>
              <a:t>Sensori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2.3 </a:t>
            </a:r>
            <a:r>
              <a:rPr lang="en-US" sz="900" b="1" dirty="0" err="1"/>
              <a:t>Kanal</a:t>
            </a:r>
            <a:r>
              <a:rPr lang="en-US" sz="900" b="1" dirty="0"/>
              <a:t> </a:t>
            </a:r>
            <a:r>
              <a:rPr lang="en-US" sz="900" b="1" dirty="0" err="1"/>
              <a:t>Kapasitas</a:t>
            </a:r>
            <a:r>
              <a:rPr lang="en-US" sz="900" b="1" dirty="0"/>
              <a:t> </a:t>
            </a:r>
            <a:r>
              <a:rPr lang="en-US" sz="900" b="1" dirty="0" err="1"/>
              <a:t>Rendah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2.4 </a:t>
            </a:r>
            <a:r>
              <a:rPr lang="en-US" sz="900" b="1" dirty="0" err="1"/>
              <a:t>Pengingat</a:t>
            </a:r>
            <a:r>
              <a:rPr lang="en-US" sz="900" b="1" dirty="0"/>
              <a:t> </a:t>
            </a:r>
            <a:r>
              <a:rPr lang="en-US" sz="900" b="1" dirty="0" err="1"/>
              <a:t>Jangka</a:t>
            </a:r>
            <a:r>
              <a:rPr lang="en-US" sz="900" b="1" dirty="0"/>
              <a:t> </a:t>
            </a:r>
            <a:r>
              <a:rPr lang="en-US" sz="900" b="1" dirty="0" err="1"/>
              <a:t>Pendek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2.5 </a:t>
            </a:r>
            <a:r>
              <a:rPr lang="en-US" sz="900" b="1" dirty="0" err="1"/>
              <a:t>Pengingat</a:t>
            </a:r>
            <a:r>
              <a:rPr lang="en-US" sz="900" b="1" dirty="0"/>
              <a:t> </a:t>
            </a:r>
            <a:r>
              <a:rPr lang="en-US" sz="900" b="1" dirty="0" err="1"/>
              <a:t>Jangka</a:t>
            </a:r>
            <a:r>
              <a:rPr lang="en-US" sz="900" b="1" dirty="0"/>
              <a:t> </a:t>
            </a:r>
            <a:r>
              <a:rPr lang="en-US" sz="900" b="1" dirty="0" err="1"/>
              <a:t>Panjang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2.6 </a:t>
            </a:r>
            <a:r>
              <a:rPr lang="en-US" sz="900" b="1" dirty="0" err="1"/>
              <a:t>Sikap</a:t>
            </a:r>
            <a:r>
              <a:rPr lang="en-US" sz="900" b="1" dirty="0"/>
              <a:t> </a:t>
            </a:r>
            <a:r>
              <a:rPr lang="en-US" sz="900" b="1" dirty="0" err="1"/>
              <a:t>dan</a:t>
            </a:r>
            <a:r>
              <a:rPr lang="en-US" sz="900" b="1" dirty="0"/>
              <a:t> </a:t>
            </a:r>
            <a:r>
              <a:rPr lang="en-US" sz="900" b="1" dirty="0" err="1"/>
              <a:t>Kecemasan</a:t>
            </a:r>
            <a:r>
              <a:rPr lang="en-US" sz="900" b="1" dirty="0"/>
              <a:t> </a:t>
            </a:r>
            <a:r>
              <a:rPr lang="en-US" sz="900" b="1" dirty="0" err="1"/>
              <a:t>Pengguna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/>
              <a:t>3.  </a:t>
            </a:r>
            <a:r>
              <a:rPr lang="en-US" sz="900" b="1" dirty="0" err="1"/>
              <a:t>Pengendali</a:t>
            </a:r>
            <a:r>
              <a:rPr lang="en-US" sz="900" b="1" dirty="0"/>
              <a:t> </a:t>
            </a:r>
            <a:r>
              <a:rPr lang="en-US" sz="900" b="1" dirty="0" err="1"/>
              <a:t>Motorik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/>
              <a:t>4.  </a:t>
            </a:r>
            <a:r>
              <a:rPr lang="en-US" sz="900" b="1" dirty="0" err="1"/>
              <a:t>Panca</a:t>
            </a:r>
            <a:r>
              <a:rPr lang="en-US" sz="900" b="1" dirty="0"/>
              <a:t> </a:t>
            </a:r>
            <a:r>
              <a:rPr lang="en-US" sz="900" b="1" dirty="0" err="1"/>
              <a:t>indera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5  </a:t>
            </a:r>
            <a:r>
              <a:rPr lang="en-US" sz="900" b="1" dirty="0" err="1"/>
              <a:t>Lingkungan</a:t>
            </a:r>
            <a:r>
              <a:rPr lang="en-US" sz="900" b="1" dirty="0"/>
              <a:t> </a:t>
            </a:r>
            <a:r>
              <a:rPr lang="en-US" sz="900" b="1" dirty="0" err="1"/>
              <a:t>Sekitar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5.1 </a:t>
            </a:r>
            <a:r>
              <a:rPr lang="en-US" sz="900" b="1" dirty="0" err="1"/>
              <a:t>Lingkungan</a:t>
            </a:r>
            <a:r>
              <a:rPr lang="en-US" sz="900" b="1" dirty="0"/>
              <a:t> </a:t>
            </a:r>
            <a:r>
              <a:rPr lang="en-US" sz="900" b="1" dirty="0" err="1"/>
              <a:t>sosial</a:t>
            </a:r>
            <a:endParaRPr lang="en-US" sz="900" b="1" dirty="0"/>
          </a:p>
          <a:p>
            <a:pPr>
              <a:lnSpc>
                <a:spcPct val="200000"/>
              </a:lnSpc>
            </a:pPr>
            <a:r>
              <a:rPr lang="en-US" sz="900" b="1" dirty="0" smtClean="0"/>
              <a:t>	5.2 </a:t>
            </a:r>
            <a:r>
              <a:rPr lang="en-US" sz="900" b="1" dirty="0" err="1"/>
              <a:t>Lingkungan</a:t>
            </a:r>
            <a:r>
              <a:rPr lang="en-US" sz="900" b="1" dirty="0"/>
              <a:t> </a:t>
            </a:r>
            <a:r>
              <a:rPr lang="en-US" sz="900" b="1" dirty="0" err="1"/>
              <a:t>kognitif</a:t>
            </a:r>
            <a:endParaRPr lang="en" sz="900" b="1" dirty="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INDERA PENGLIHATAN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 err="1" smtClean="0"/>
              <a:t>ndera</a:t>
            </a:r>
            <a:r>
              <a:rPr lang="en-US" dirty="0" smtClean="0"/>
              <a:t> </a:t>
            </a:r>
            <a:r>
              <a:rPr lang="en-US" dirty="0" err="1"/>
              <a:t>Penglihatan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paling </a:t>
            </a:r>
            <a:r>
              <a:rPr lang="en-US" dirty="0" err="1"/>
              <a:t>berharga</a:t>
            </a:r>
            <a:r>
              <a:rPr lang="en-US" dirty="0"/>
              <a:t>. Mata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yang </a:t>
            </a:r>
            <a:r>
              <a:rPr lang="en-US" dirty="0" err="1"/>
              <a:t>terorganisir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jarak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,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Mata </a:t>
            </a:r>
            <a:r>
              <a:rPr lang="en-US" dirty="0"/>
              <a:t>=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Mata </a:t>
            </a:r>
            <a:r>
              <a:rPr lang="en-US" dirty="0"/>
              <a:t>= </a:t>
            </a:r>
            <a:r>
              <a:rPr lang="en-US" dirty="0" err="1"/>
              <a:t>objek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. 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4.1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LUMINANSI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INDERA PENGLIHATAN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Image result for luminans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3950"/>
            <a:ext cx="32575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KONTRAS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1600" y="2724149"/>
            <a:ext cx="3712800" cy="20299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= </a:t>
            </a:r>
            <a:r>
              <a:rPr lang="en-US" dirty="0" err="1"/>
              <a:t>cahaya</a:t>
            </a:r>
            <a:r>
              <a:rPr lang="en-US" dirty="0"/>
              <a:t> yang </a:t>
            </a:r>
            <a:r>
              <a:rPr lang="en-US" dirty="0" err="1"/>
              <a:t>dipancarkan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&gt;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= </a:t>
            </a:r>
            <a:r>
              <a:rPr lang="en-US" dirty="0" err="1"/>
              <a:t>cahaya</a:t>
            </a:r>
            <a:r>
              <a:rPr lang="en-US" dirty="0"/>
              <a:t> yang </a:t>
            </a:r>
            <a:r>
              <a:rPr lang="en-US" dirty="0" err="1"/>
              <a:t>dipancarkan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&lt;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(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) 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INDERA PENGLIHATAN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Image result for contrast in art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4162"/>
            <a:ext cx="4114800" cy="2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KECERAHAN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1600" y="2724149"/>
            <a:ext cx="3712800" cy="20299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Kecerahan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 </a:t>
            </a:r>
            <a:r>
              <a:rPr lang="en-US" dirty="0" err="1"/>
              <a:t>subyektif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Luminasi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berimplikasi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pula. 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INDERA PENGLIHATAN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Image result for brightness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2148"/>
            <a:ext cx="3733800" cy="229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 idx="4294967295"/>
          </p:nvPr>
        </p:nvSpPr>
        <p:spPr>
          <a:xfrm>
            <a:off x="1188450" y="0"/>
            <a:ext cx="6767100" cy="117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KECERAHAN</a:t>
            </a:r>
            <a:endParaRPr lang="en" dirty="0"/>
          </a:p>
        </p:txBody>
      </p:sp>
      <p:sp>
        <p:nvSpPr>
          <p:cNvPr id="156" name="Shape 156"/>
          <p:cNvSpPr/>
          <p:nvPr/>
        </p:nvSpPr>
        <p:spPr>
          <a:xfrm>
            <a:off x="2840050" y="1762125"/>
            <a:ext cx="62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5765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24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279500" y="2091175"/>
            <a:ext cx="110400" cy="11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467950" y="3035875"/>
            <a:ext cx="110400" cy="11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090975" y="1980775"/>
            <a:ext cx="110400" cy="11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568100" y="3366650"/>
            <a:ext cx="110400" cy="11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967400" y="2298125"/>
            <a:ext cx="110400" cy="11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470500" y="3450650"/>
            <a:ext cx="110400" cy="11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38" name="Picture 2" descr="Image result for KECERAHAN I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8" y="1047750"/>
            <a:ext cx="72432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SUDUT DAN KETAJAMAN PENGLIHATAN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1600" y="3132575"/>
            <a:ext cx="3712800" cy="20299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yang </a:t>
            </a:r>
            <a:r>
              <a:rPr lang="en-US" dirty="0" err="1"/>
              <a:t>berhadapan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Ketajaman</a:t>
            </a:r>
            <a:r>
              <a:rPr lang="en-US" dirty="0" smtClean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minimum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INDERA PENGLIHATAN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Image result for SUDUT DAN KETAJAMAN PENGLIHA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362"/>
            <a:ext cx="3657600" cy="26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MEDAN PENGLIHATAN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1600" y="3132575"/>
            <a:ext cx="3712800" cy="20299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Medan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terjauh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terjauh</a:t>
            </a:r>
            <a:r>
              <a:rPr lang="en-US" dirty="0"/>
              <a:t>. </a:t>
            </a:r>
          </a:p>
          <a:p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. </a:t>
            </a:r>
          </a:p>
          <a:p>
            <a:r>
              <a:rPr lang="en-US" dirty="0"/>
              <a:t>Medan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;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binokuler</a:t>
            </a:r>
            <a:r>
              <a:rPr lang="en-US" dirty="0"/>
              <a:t>, </a:t>
            </a:r>
            <a:r>
              <a:rPr lang="en-US" dirty="0" err="1"/>
              <a:t>monokuler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, </a:t>
            </a:r>
            <a:r>
              <a:rPr lang="en-US" dirty="0" err="1"/>
              <a:t>monokuler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,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INDERA PENGLIHATAN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Image result for MEDAN PENGLIHA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4350"/>
            <a:ext cx="4114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WARNA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574541"/>
            <a:ext cx="3712800" cy="42832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kromostereopsis</a:t>
            </a:r>
            <a:r>
              <a:rPr lang="en-US" dirty="0"/>
              <a:t>,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paling </a:t>
            </a:r>
            <a:r>
              <a:rPr lang="en-US" dirty="0" err="1"/>
              <a:t>dekat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paling </a:t>
            </a:r>
            <a:r>
              <a:rPr lang="en-US" dirty="0" err="1"/>
              <a:t>jauh</a:t>
            </a:r>
            <a:r>
              <a:rPr lang="en-US" dirty="0"/>
              <a:t>. 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INDERA PENGLIHATAN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4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ASPEK PENGGUNAAN WARNA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1352550"/>
            <a:ext cx="3712800" cy="15400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ASPEK PSIKOLOGI</a:t>
            </a:r>
          </a:p>
          <a:p>
            <a:r>
              <a:rPr lang="en-US" dirty="0" smtClean="0"/>
              <a:t>ASPEK PERSEPSI</a:t>
            </a:r>
          </a:p>
          <a:p>
            <a:r>
              <a:rPr lang="en-US" dirty="0" smtClean="0"/>
              <a:t>ASPEK KOGNITIF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INDERA PENGLIHATAN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7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ASPEK PSIKOLOGI WARNA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5143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Hindarkan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tajam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Hindarkan</a:t>
            </a:r>
            <a:r>
              <a:rPr lang="en-US" dirty="0" smtClean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 tipis,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Hindarkan</a:t>
            </a:r>
            <a:r>
              <a:rPr lang="en-US" dirty="0" smtClean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berdekatan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kenampakannya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Hindarkan</a:t>
            </a:r>
            <a:r>
              <a:rPr lang="en-US" dirty="0" smtClean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bersebrangan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berskala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Merah-Hijau</a:t>
            </a:r>
            <a:r>
              <a:rPr lang="en-US" dirty="0"/>
              <a:t>, </a:t>
            </a:r>
            <a:r>
              <a:rPr lang="en-US" dirty="0" err="1"/>
              <a:t>kuning-biru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PENGGUNAAK WARNA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0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 idx="4294967295"/>
          </p:nvPr>
        </p:nvSpPr>
        <p:spPr>
          <a:xfrm>
            <a:off x="1188450" y="1713699"/>
            <a:ext cx="6767100" cy="73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FFFFFF"/>
                </a:solidFill>
              </a:rPr>
              <a:t>PENGANTAR</a:t>
            </a:r>
            <a:endParaRPr lang="en" sz="1800" dirty="0">
              <a:solidFill>
                <a:srgbClr val="FFFFFF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4294967295"/>
          </p:nvPr>
        </p:nvSpPr>
        <p:spPr>
          <a:xfrm>
            <a:off x="1188150" y="3181350"/>
            <a:ext cx="6767100" cy="164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dirty="0">
              <a:solidFill>
                <a:srgbClr val="FFFFFF"/>
              </a:solidFill>
            </a:endParaRPr>
          </a:p>
        </p:txBody>
      </p:sp>
      <p:pic>
        <p:nvPicPr>
          <p:cNvPr id="67" name="Shape 6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900" y="625200"/>
            <a:ext cx="1143600" cy="1143600"/>
          </a:xfrm>
          <a:prstGeom prst="ellipse">
            <a:avLst/>
          </a:prstGeom>
          <a:noFill/>
          <a:ln w="76200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PSIKOLOGI WARNA</a:t>
            </a:r>
            <a:endParaRPr lang="en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5143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PENGGUNAAK WARNA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Image result for psikologi wa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514351"/>
            <a:ext cx="70770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PSIKOLOGI WARNA</a:t>
            </a:r>
            <a:endParaRPr lang="en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5143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PENGGUNAAK WARNA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Image result for psikologi wa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099"/>
            <a:ext cx="8382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ASPEK PERSEPTUAL WARNA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</a:t>
            </a:r>
            <a:r>
              <a:rPr lang="en-US" dirty="0" err="1"/>
              <a:t>warnanya</a:t>
            </a:r>
            <a:r>
              <a:rPr lang="en-US" dirty="0"/>
              <a:t>.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PENGGUNAAK WARNA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ASPEK KOGNITIF WARNA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brlebihan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Kecerahan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PENGGUNAAK WARNA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KOMBINASI WARNA TERBURUK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PENGGUNAAK WARNA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Image result for perseptual wa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9150"/>
            <a:ext cx="6934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KOMBINASI WARNA TERBAIK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PENGGUNAAK WARNA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Image result for KOMBINASI WARNA TERBAIK wa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6750"/>
            <a:ext cx="7315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PENDENGARAN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brlebihan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Kecerahan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PANCA INDERA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95350"/>
            <a:ext cx="4410075" cy="322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1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create_0007_eugck1ifvp0-kari-shea.jpg"/>
          <p:cNvPicPr preferRelativeResize="0"/>
          <p:nvPr/>
        </p:nvPicPr>
        <p:blipFill rotWithShape="1">
          <a:blip r:embed="rId3">
            <a:alphaModFix amt="71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4607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SENTUHAN</a:t>
            </a:r>
            <a:endParaRPr lang="en" dirty="0"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ANCA INDERA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550"/>
            <a:ext cx="44958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LINGKUNGAN SEKITAR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LINGKUNGAN SOSIAL</a:t>
            </a:r>
          </a:p>
          <a:p>
            <a:r>
              <a:rPr lang="en-US" dirty="0" smtClean="0"/>
              <a:t>LINGKUNGAN KOGNITIF</a:t>
            </a:r>
          </a:p>
          <a:p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PANCA INDERA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0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LINGKUNGAN SOSIAL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/>
              <a:t>komputasi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.(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=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.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LINGKUNGAN SEKITAR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4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create_0003_tq4yjca2bsc-alex-jones.jpg"/>
          <p:cNvPicPr preferRelativeResize="0"/>
          <p:nvPr/>
        </p:nvPicPr>
        <p:blipFill rotWithShape="1">
          <a:blip r:embed="rId3">
            <a:alphaModFix amt="72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KOMPUTER</a:t>
            </a:r>
            <a:endParaRPr lang="en" dirty="0"/>
          </a:p>
        </p:txBody>
      </p:sp>
      <p:sp>
        <p:nvSpPr>
          <p:cNvPr id="138" name="Shape 138"/>
          <p:cNvSpPr/>
          <p:nvPr/>
        </p:nvSpPr>
        <p:spPr>
          <a:xfrm>
            <a:off x="6038000" y="2608178"/>
            <a:ext cx="1640100" cy="1640099"/>
          </a:xfrm>
          <a:prstGeom prst="ellipse">
            <a:avLst/>
          </a:prstGeom>
          <a:solidFill>
            <a:srgbClr val="FFFF00"/>
          </a:solidFill>
          <a:ln w="19050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BRAINWARE</a:t>
            </a:r>
            <a:endParaRPr lang="en" sz="1200" dirty="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329639" y="1403375"/>
            <a:ext cx="1640100" cy="1640100"/>
          </a:xfrm>
          <a:prstGeom prst="ellipse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HARDWARE</a:t>
            </a:r>
            <a:endParaRPr lang="en" sz="1200" dirty="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746362" y="1403375"/>
            <a:ext cx="1640100" cy="1640100"/>
          </a:xfrm>
          <a:prstGeom prst="ellipse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SOFTWARE</a:t>
            </a:r>
            <a:endParaRPr lang="en" sz="1200" dirty="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PENGANTAR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reate_0006_hio3mrgxjt4-imani-clovis.jpg"/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07400" y="133350"/>
            <a:ext cx="3148800" cy="39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LINGKUNGAN KOGNITIF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53000" y="933450"/>
            <a:ext cx="3712800" cy="32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: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/>
              <a:t>ketidakmampuan</a:t>
            </a:r>
            <a:r>
              <a:rPr lang="en-US" dirty="0"/>
              <a:t>/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tekniks</a:t>
            </a:r>
            <a:r>
              <a:rPr lang="en-US" dirty="0"/>
              <a:t>/ </a:t>
            </a:r>
            <a:r>
              <a:rPr lang="en-US" dirty="0" err="1"/>
              <a:t>pengalaman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sv-SE" dirty="0" smtClean="0"/>
              <a:t>Fokus</a:t>
            </a:r>
            <a:r>
              <a:rPr lang="sv-SE" dirty="0"/>
              <a:t>, sistem komputer dapat dirancang untuk orang yang memfokuskan diri secara penuh pada suatu pekerjaan. </a:t>
            </a:r>
            <a:endParaRPr lang="sv-SE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pula.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LINGKUNGAN SEKITAR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1188450" y="1735750"/>
            <a:ext cx="67671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TERIMA KASIH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4294967295"/>
          </p:nvPr>
        </p:nvSpPr>
        <p:spPr>
          <a:xfrm>
            <a:off x="1188450" y="2687654"/>
            <a:ext cx="67671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create_0003_tq4yjca2bsc-alex-jones.jpg"/>
          <p:cNvPicPr preferRelativeResize="0"/>
          <p:nvPr/>
        </p:nvPicPr>
        <p:blipFill rotWithShape="1">
          <a:blip r:embed="rId3">
            <a:alphaModFix amt="72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PERBANDINGAN KECAKAPAN RELATIF MANUSIA DAN KOMPUTER</a:t>
            </a:r>
            <a:endParaRPr lang="en"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PENGANTAR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41738" r="21727" b="8784"/>
          <a:stretch/>
        </p:blipFill>
        <p:spPr bwMode="auto">
          <a:xfrm>
            <a:off x="4715255" y="1276350"/>
            <a:ext cx="437701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4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PEMODELAN SISTEM PENGOLAH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79974" y="2161800"/>
            <a:ext cx="5583900" cy="81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en" dirty="0" smtClean="0"/>
              <a:t>anusia dan komputer memiliki kesamaan dalam sistem pengolahan, pada garis besarnya, manusia dan komputer memiliki piranti masukan, pengolahan dan piranti keluaran</a:t>
            </a:r>
            <a:endParaRPr lang="en"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</a:t>
            </a:r>
            <a:r>
              <a:rPr lang="en" dirty="0" smtClean="0"/>
              <a:t>emodelan sistem pengolahan pada manusia dan komputer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PEMODELAN SISTEM PENGOLAH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0150"/>
            <a:ext cx="438093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PENGOLAHAN SECARA SADAR DAN OTOMATIS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P</a:t>
            </a:r>
            <a:r>
              <a:rPr lang="en" dirty="0"/>
              <a:t>engolahan secara sadar </a:t>
            </a:r>
            <a:r>
              <a:rPr lang="en" dirty="0" smtClean="0"/>
              <a:t>:</a:t>
            </a:r>
          </a:p>
          <a:p>
            <a:pPr>
              <a:buNone/>
            </a:pPr>
            <a:r>
              <a:rPr lang="en" dirty="0" smtClean="0"/>
              <a:t>ketika </a:t>
            </a:r>
            <a:r>
              <a:rPr lang="en" dirty="0"/>
              <a:t>rangsangan yang datang dibawa kebagian intelektual dan memerlukan beberapa waktu untuk menghasilkan tanggapan</a:t>
            </a:r>
          </a:p>
          <a:p>
            <a:pPr lvl="0">
              <a:buNone/>
            </a:pPr>
            <a:endParaRPr lang="en" dirty="0"/>
          </a:p>
          <a:p>
            <a:pPr lvl="0">
              <a:buNone/>
            </a:pPr>
            <a:endParaRPr lang="en" dirty="0"/>
          </a:p>
          <a:p>
            <a:pPr marL="285750" indent="-285750"/>
            <a:r>
              <a:rPr lang="en-US" dirty="0"/>
              <a:t>P</a:t>
            </a:r>
            <a:r>
              <a:rPr lang="en" dirty="0"/>
              <a:t>engolahan secara otomatis:</a:t>
            </a:r>
          </a:p>
          <a:p>
            <a:pPr lvl="0">
              <a:buNone/>
            </a:pPr>
            <a:r>
              <a:rPr lang="en-US" dirty="0"/>
              <a:t>T</a:t>
            </a:r>
            <a:r>
              <a:rPr lang="en" dirty="0"/>
              <a:t>indakan yang refleks dan hanya memerlukan waktu yang sangat pendek</a:t>
            </a:r>
          </a:p>
          <a:p>
            <a:pPr lvl="0"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2.2.1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4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977</Words>
  <Application>Microsoft Office PowerPoint</Application>
  <PresentationFormat>On-screen Show (16:9)</PresentationFormat>
  <Paragraphs>194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Gertrude template</vt:lpstr>
      <vt:lpstr>FAKTOR MANUSIA</vt:lpstr>
      <vt:lpstr>Faktor manusia</vt:lpstr>
      <vt:lpstr>PENGANTAR</vt:lpstr>
      <vt:lpstr>KOMPUTER</vt:lpstr>
      <vt:lpstr>PERBANDINGAN KECAKAPAN RELATIF MANUSIA DAN KOMPUTER</vt:lpstr>
      <vt:lpstr>PEMODELAN SISTEM PENGOLAH</vt:lpstr>
      <vt:lpstr>PowerPoint Presentation</vt:lpstr>
      <vt:lpstr>Pemodelan sistem pengolahan pada manusia dan komputer</vt:lpstr>
      <vt:lpstr>PENGOLAHAN SECARA SADAR DAN OTOMATIS</vt:lpstr>
      <vt:lpstr>Register sensori</vt:lpstr>
      <vt:lpstr>PowerPoint Presentation</vt:lpstr>
      <vt:lpstr>PENGINGAT JANGKA PENDEK (SHORT TERM MEMORY )</vt:lpstr>
      <vt:lpstr>PENGINGAT JANGKA PANJANG (LONGTERM MEMORY )</vt:lpstr>
      <vt:lpstr>PENGINGAT JANGKA PANJANG (LONGTERM MEMORY )</vt:lpstr>
      <vt:lpstr>SIKAP DAN KECEMASAN PENGGUNA</vt:lpstr>
      <vt:lpstr>PENGENDALI MOTORIK</vt:lpstr>
      <vt:lpstr>PowerPoint Presentation</vt:lpstr>
      <vt:lpstr>PowerPoint Presentation</vt:lpstr>
      <vt:lpstr>PANCA INDERA</vt:lpstr>
      <vt:lpstr>INDERA PENGLIHATAN</vt:lpstr>
      <vt:lpstr>LUMINANSI</vt:lpstr>
      <vt:lpstr>KONTRAS</vt:lpstr>
      <vt:lpstr>KECERAHAN</vt:lpstr>
      <vt:lpstr>KECERAHAN</vt:lpstr>
      <vt:lpstr>SUDUT DAN KETAJAMAN PENGLIHATAN</vt:lpstr>
      <vt:lpstr>MEDAN PENGLIHATAN</vt:lpstr>
      <vt:lpstr>WARNA</vt:lpstr>
      <vt:lpstr>ASPEK PENGGUNAAN WARNA</vt:lpstr>
      <vt:lpstr>ASPEK PSIKOLOGI WARNA</vt:lpstr>
      <vt:lpstr>ASPEK PSIKOLOGI WARNA</vt:lpstr>
      <vt:lpstr>ASPEK PSIKOLOGI WARNA</vt:lpstr>
      <vt:lpstr>ASPEK PERSEPTUAL WARNA</vt:lpstr>
      <vt:lpstr>ASPEK KOGNITIF WARNA</vt:lpstr>
      <vt:lpstr>KOMBINASI WARNA TERBURUK</vt:lpstr>
      <vt:lpstr>KOMBINASI WARNA TERBAIK</vt:lpstr>
      <vt:lpstr>PENDENGARAN</vt:lpstr>
      <vt:lpstr>SENTUHAN</vt:lpstr>
      <vt:lpstr>LINGKUNGAN SEKITAR</vt:lpstr>
      <vt:lpstr>LINGKUNGAN SOSIAL</vt:lpstr>
      <vt:lpstr>LINGKUNGAN KOGNITIF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 MANUSIA</dc:title>
  <cp:lastModifiedBy>Admin</cp:lastModifiedBy>
  <cp:revision>17</cp:revision>
  <dcterms:modified xsi:type="dcterms:W3CDTF">2017-03-21T03:51:02Z</dcterms:modified>
</cp:coreProperties>
</file>