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84" r:id="rId5"/>
    <p:sldId id="285" r:id="rId6"/>
    <p:sldId id="286" r:id="rId7"/>
    <p:sldId id="260" r:id="rId8"/>
    <p:sldId id="264" r:id="rId9"/>
    <p:sldId id="272" r:id="rId10"/>
    <p:sldId id="270" r:id="rId11"/>
    <p:sldId id="273" r:id="rId12"/>
    <p:sldId id="274" r:id="rId13"/>
    <p:sldId id="28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3/14/2016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3/14/2016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3/14/2016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KOMUNIKASI INTERPERSONAL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10117526" cy="5029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d-ID" dirty="0">
                <a:latin typeface="Times New Roman"/>
                <a:ea typeface="Calibri"/>
              </a:rPr>
              <a:t>Orang memerlukan hubungan antarpribadi terutama untuk dua hal, yaitu perasaan (</a:t>
            </a:r>
            <a:r>
              <a:rPr lang="id-ID" i="1" dirty="0">
                <a:latin typeface="Times New Roman"/>
                <a:ea typeface="Calibri"/>
              </a:rPr>
              <a:t>attachment</a:t>
            </a:r>
            <a:r>
              <a:rPr lang="id-ID" dirty="0">
                <a:latin typeface="Times New Roman"/>
                <a:ea typeface="Calibri"/>
              </a:rPr>
              <a:t>) dan ketergantungan (</a:t>
            </a:r>
            <a:r>
              <a:rPr lang="id-ID" i="1" dirty="0">
                <a:latin typeface="Times New Roman"/>
                <a:ea typeface="Calibri"/>
              </a:rPr>
              <a:t>dependency</a:t>
            </a:r>
            <a:r>
              <a:rPr lang="id-ID" dirty="0">
                <a:latin typeface="Times New Roman"/>
                <a:ea typeface="Calibri"/>
              </a:rPr>
              <a:t>). Perasaan mengacu pada hubungan, yang secara emosional intensif. Sementara ketergantungan mengacu pada instrument perilaku antarpribadi, seperti membutuhkan bantuan, membutuhkan </a:t>
            </a:r>
            <a:r>
              <a:rPr lang="id-ID" dirty="0" smtClean="0">
                <a:latin typeface="Times New Roman"/>
                <a:ea typeface="Calibri"/>
              </a:rPr>
              <a:t>persetujuan, </a:t>
            </a:r>
            <a:r>
              <a:rPr lang="id-ID" dirty="0">
                <a:latin typeface="Times New Roman"/>
                <a:ea typeface="Calibri"/>
              </a:rPr>
              <a:t>dan mencari </a:t>
            </a:r>
            <a:r>
              <a:rPr lang="id-ID" dirty="0" smtClean="0">
                <a:latin typeface="Times New Roman"/>
                <a:ea typeface="Calibri"/>
              </a:rPr>
              <a:t>kedekatan</a:t>
            </a:r>
            <a:r>
              <a:rPr lang="en-US" dirty="0" smtClean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d-ID" dirty="0">
                <a:latin typeface="Times New Roman"/>
                <a:ea typeface="Calibri"/>
              </a:rPr>
              <a:t>Banyak faktor yang mempengaruhi jumlah, jenis dan kualitas hubungan yang kita miliki, yang direncanakan maupun yang tidak kita rencanakan. Misalnya status </a:t>
            </a:r>
            <a:r>
              <a:rPr lang="id-ID" dirty="0" smtClean="0">
                <a:latin typeface="Times New Roman"/>
                <a:ea typeface="Calibri"/>
              </a:rPr>
              <a:t>so</a:t>
            </a:r>
            <a:r>
              <a:rPr lang="en-US" dirty="0" smtClean="0">
                <a:latin typeface="Times New Roman"/>
                <a:ea typeface="Calibri"/>
              </a:rPr>
              <a:t>s</a:t>
            </a:r>
            <a:r>
              <a:rPr lang="id-ID" dirty="0" smtClean="0">
                <a:latin typeface="Times New Roman"/>
                <a:ea typeface="Calibri"/>
              </a:rPr>
              <a:t>ial </a:t>
            </a:r>
            <a:r>
              <a:rPr lang="id-ID" dirty="0">
                <a:latin typeface="Times New Roman"/>
                <a:ea typeface="Calibri"/>
              </a:rPr>
              <a:t>ekonomi, umur dan gender (jenis kelamin)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660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0" y="2338054"/>
            <a:ext cx="3840480" cy="210312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latin typeface="Showcard Gothic" panose="04020904020102020604" pitchFamily="82" charset="0"/>
                <a:ea typeface="Calibri"/>
              </a:rPr>
              <a:t>Tahap-tahap </a:t>
            </a:r>
            <a:r>
              <a:rPr lang="id-ID" sz="3200" b="1" dirty="0" smtClean="0">
                <a:latin typeface="Showcard Gothic" panose="04020904020102020604" pitchFamily="82" charset="0"/>
                <a:ea typeface="Calibri"/>
              </a:rPr>
              <a:t>perkembangan hubungan</a:t>
            </a:r>
            <a:endParaRPr lang="en-US" sz="32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7299681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</a:rPr>
              <a:t>M</a:t>
            </a:r>
            <a:r>
              <a:rPr lang="id-ID" sz="2800" dirty="0" smtClean="0">
                <a:latin typeface="Times New Roman"/>
                <a:ea typeface="Calibri"/>
              </a:rPr>
              <a:t>odel </a:t>
            </a:r>
            <a:r>
              <a:rPr lang="id-ID" sz="2800" dirty="0">
                <a:latin typeface="Times New Roman"/>
                <a:ea typeface="Calibri"/>
              </a:rPr>
              <a:t>tahapan hubungan yang menunjukan bahwa orang mempertimbangkan untuk menuju hubungan yang lebih akrab dengan orang lain. Menurutnya hubungan berkembang melalui lima tahap, yaitu </a:t>
            </a:r>
            <a:r>
              <a:rPr lang="id-ID" sz="2800" b="1" dirty="0">
                <a:solidFill>
                  <a:srgbClr val="FF0000"/>
                </a:solidFill>
                <a:latin typeface="Times New Roman"/>
                <a:ea typeface="Calibri"/>
              </a:rPr>
              <a:t>inisiasi, eksperimen, intensifikasi, integrasi dan ikatan</a:t>
            </a:r>
            <a:r>
              <a:rPr lang="id-ID" sz="2800" dirty="0">
                <a:latin typeface="Times New Roman"/>
                <a:ea typeface="Calibri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90322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914399"/>
            <a:ext cx="10472089" cy="526246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600" b="1" dirty="0">
                <a:latin typeface="Times New Roman"/>
                <a:ea typeface="Calibri"/>
              </a:rPr>
              <a:t>Inisiasi</a:t>
            </a:r>
            <a:r>
              <a:rPr lang="id-ID" sz="2600" dirty="0">
                <a:latin typeface="Times New Roman"/>
                <a:ea typeface="Calibri"/>
              </a:rPr>
              <a:t> biasanya mencakup percakapan singkat dan saling memberi </a:t>
            </a:r>
            <a:r>
              <a:rPr lang="id-ID" sz="2600" dirty="0" smtClean="0">
                <a:latin typeface="Times New Roman"/>
                <a:ea typeface="Calibri"/>
              </a:rPr>
              <a:t>salam.</a:t>
            </a:r>
            <a:endParaRPr lang="en-US" sz="2600" dirty="0" smtClean="0">
              <a:latin typeface="Times New Roman"/>
              <a:ea typeface="Calibri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600" dirty="0" smtClean="0">
                <a:latin typeface="Times New Roman"/>
                <a:ea typeface="Calibri"/>
              </a:rPr>
              <a:t>Selama </a:t>
            </a:r>
            <a:r>
              <a:rPr lang="id-ID" sz="2600" b="1" dirty="0">
                <a:latin typeface="Times New Roman"/>
                <a:ea typeface="Calibri"/>
              </a:rPr>
              <a:t>tahap eksperimen</a:t>
            </a:r>
            <a:r>
              <a:rPr lang="id-ID" sz="2600" dirty="0">
                <a:latin typeface="Times New Roman"/>
                <a:ea typeface="Calibri"/>
              </a:rPr>
              <a:t>, masing-masing akan mengungkap informasi mengenai partnernya. Percakapan pada tahap ini berfungsi untuk menjajaki terjadinya hubungan lebih lanjut, dan membantu dalam mengungkap persamaan atau perbedaan kepentingan. </a:t>
            </a:r>
            <a:endParaRPr lang="en-US" sz="2600" dirty="0" smtClean="0">
              <a:latin typeface="Times New Roman"/>
              <a:ea typeface="Calibri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600" dirty="0" smtClean="0">
                <a:latin typeface="Times New Roman"/>
                <a:ea typeface="Calibri"/>
              </a:rPr>
              <a:t>Tahap</a:t>
            </a:r>
            <a:r>
              <a:rPr lang="id-ID" sz="2600" dirty="0">
                <a:latin typeface="Times New Roman"/>
                <a:ea typeface="Calibri"/>
              </a:rPr>
              <a:t> </a:t>
            </a:r>
            <a:r>
              <a:rPr lang="id-ID" sz="2600" b="1" dirty="0">
                <a:latin typeface="Times New Roman"/>
                <a:ea typeface="Calibri"/>
              </a:rPr>
              <a:t>intesifikasi</a:t>
            </a:r>
            <a:r>
              <a:rPr lang="id-ID" sz="2600" dirty="0">
                <a:latin typeface="Times New Roman"/>
                <a:ea typeface="Calibri"/>
              </a:rPr>
              <a:t> melibatkan penyelidikan yang lebih mendalam pada kepribadian masing-masing. </a:t>
            </a:r>
            <a:endParaRPr lang="en-US" sz="2600" dirty="0" smtClean="0">
              <a:latin typeface="Times New Roman"/>
              <a:ea typeface="Calibri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600" dirty="0" smtClean="0">
                <a:latin typeface="Times New Roman"/>
                <a:ea typeface="Calibri"/>
              </a:rPr>
              <a:t>Tahap </a:t>
            </a:r>
            <a:r>
              <a:rPr lang="id-ID" sz="2600" b="1" dirty="0">
                <a:latin typeface="Times New Roman"/>
                <a:ea typeface="Calibri"/>
              </a:rPr>
              <a:t>integrasi </a:t>
            </a:r>
            <a:r>
              <a:rPr lang="id-ID" sz="2600" dirty="0">
                <a:latin typeface="Times New Roman"/>
                <a:ea typeface="Calibri"/>
              </a:rPr>
              <a:t>menciptakan rasa “bersama”, rasa kami/kita, dimana keduanya bertindak sebagai satu unit dan bukan sebagai individu yang terpisah. Keputusan yang dibuat pada tahap ini biasanya dilakukan </a:t>
            </a:r>
            <a:r>
              <a:rPr lang="id-ID" sz="2600" dirty="0" smtClean="0">
                <a:latin typeface="Times New Roman"/>
                <a:ea typeface="Calibri"/>
              </a:rPr>
              <a:t>berdua.</a:t>
            </a:r>
            <a:r>
              <a:rPr lang="en-US" sz="2600" dirty="0" smtClean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600" dirty="0" smtClean="0">
                <a:latin typeface="Times New Roman"/>
                <a:ea typeface="Calibri"/>
              </a:rPr>
              <a:t>Sementara </a:t>
            </a:r>
            <a:r>
              <a:rPr lang="id-ID" sz="2600" dirty="0">
                <a:latin typeface="Times New Roman"/>
                <a:ea typeface="Calibri"/>
              </a:rPr>
              <a:t>tahapan terakhir yaitu </a:t>
            </a:r>
            <a:r>
              <a:rPr lang="id-ID" sz="2600" b="1" dirty="0">
                <a:latin typeface="Times New Roman"/>
                <a:ea typeface="Calibri"/>
              </a:rPr>
              <a:t>ikatan,</a:t>
            </a:r>
            <a:r>
              <a:rPr lang="id-ID" sz="2600" dirty="0">
                <a:latin typeface="Times New Roman"/>
                <a:ea typeface="Calibri"/>
              </a:rPr>
              <a:t> terjadi ketika keduanya masuk kepada suatu ritual yang secara formal mengakui hubungan jangka panjang.</a:t>
            </a:r>
            <a:endParaRPr lang="en-US" sz="2600" dirty="0">
              <a:latin typeface="Times New Roman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5654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378624"/>
            <a:ext cx="9125339" cy="1076952"/>
          </a:xfrm>
        </p:spPr>
        <p:txBody>
          <a:bodyPr/>
          <a:lstStyle/>
          <a:p>
            <a:pPr algn="ctr"/>
            <a:r>
              <a:rPr lang="id-ID" sz="3200" b="1" dirty="0">
                <a:solidFill>
                  <a:srgbClr val="9A5315">
                    <a:lumMod val="50000"/>
                  </a:srgbClr>
                </a:solidFill>
                <a:latin typeface="Showcard Gothic" panose="04020904020102020604" pitchFamily="82" charset="0"/>
                <a:ea typeface="Calibri"/>
              </a:rPr>
              <a:t>Tahap-tahap </a:t>
            </a:r>
            <a:r>
              <a:rPr lang="en-US" sz="3200" b="1" dirty="0" smtClean="0">
                <a:solidFill>
                  <a:srgbClr val="9A5315">
                    <a:lumMod val="50000"/>
                  </a:srgbClr>
                </a:solidFill>
                <a:latin typeface="Showcard Gothic" panose="04020904020102020604" pitchFamily="82" charset="0"/>
                <a:ea typeface="Calibri"/>
              </a:rPr>
              <a:t>MENGAKHIRI</a:t>
            </a:r>
            <a:r>
              <a:rPr lang="id-ID" sz="3200" b="1" dirty="0" smtClean="0">
                <a:solidFill>
                  <a:srgbClr val="9A5315">
                    <a:lumMod val="50000"/>
                  </a:srgbClr>
                </a:solidFill>
                <a:latin typeface="Showcard Gothic" panose="04020904020102020604" pitchFamily="82" charset="0"/>
                <a:ea typeface="Calibri"/>
              </a:rPr>
              <a:t> </a:t>
            </a:r>
            <a:r>
              <a:rPr lang="id-ID" sz="3200" b="1" dirty="0">
                <a:solidFill>
                  <a:srgbClr val="9A5315">
                    <a:lumMod val="50000"/>
                  </a:srgbClr>
                </a:solidFill>
                <a:latin typeface="Showcard Gothic" panose="04020904020102020604" pitchFamily="82" charset="0"/>
                <a:ea typeface="Calibri"/>
              </a:rPr>
              <a:t>hubungan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1623528"/>
            <a:ext cx="10192171" cy="432007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300" dirty="0">
                <a:latin typeface="Times New Roman"/>
                <a:ea typeface="Calibri"/>
              </a:rPr>
              <a:t>GANGGUAN: ketidakpuasan dengan </a:t>
            </a:r>
            <a:r>
              <a:rPr lang="id-ID" sz="3300" dirty="0" smtClean="0">
                <a:latin typeface="Times New Roman"/>
                <a:ea typeface="Calibri"/>
              </a:rPr>
              <a:t>hubungan</a:t>
            </a:r>
            <a:endParaRPr lang="en-US" sz="3300" dirty="0" smtClean="0">
              <a:latin typeface="Times New Roman"/>
              <a:ea typeface="Calibri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Calibri"/>
              </a:rPr>
              <a:t>	</a:t>
            </a:r>
            <a:r>
              <a:rPr lang="id-ID" sz="3600" dirty="0" smtClean="0">
                <a:latin typeface="Times New Roman"/>
                <a:ea typeface="Calibri"/>
              </a:rPr>
              <a:t>Tahap </a:t>
            </a:r>
            <a:r>
              <a:rPr lang="id-ID" sz="3600" dirty="0">
                <a:latin typeface="Times New Roman"/>
                <a:ea typeface="Calibri"/>
              </a:rPr>
              <a:t>Awal: Saya tidak bisa begini terus-menerus</a:t>
            </a:r>
            <a:endParaRPr lang="en-US" sz="3300" dirty="0" smtClean="0">
              <a:latin typeface="Times New Roman"/>
              <a:ea typeface="Calibri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3300" dirty="0">
                <a:latin typeface="Times New Roman"/>
                <a:ea typeface="Calibri"/>
              </a:rPr>
              <a:t>FASE INTRA PSIKIS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Memusatkan perhatian pada perilaku partner.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Menilai pantas tidaknya peran yang ditampilkan partner.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Melukiskan dan mengevaluasi aspek-aspek negatif jika tetap tinggal dalam hubungan.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Mempertimbangkan costs jika meninggalkan hubungan.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Menilai aspek-aspek positif dari hubungan alternatif.</a:t>
            </a:r>
            <a:endParaRPr lang="en-US" sz="3300" dirty="0">
              <a:latin typeface="Times New Roman"/>
              <a:ea typeface="Calibri"/>
            </a:endParaRPr>
          </a:p>
          <a:p>
            <a:pPr marL="707263" indent="-5143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3300" dirty="0">
                <a:latin typeface="Times New Roman"/>
                <a:ea typeface="Calibri"/>
              </a:rPr>
              <a:t>Raut wajah yang mengekspresikan/menahan dilema</a:t>
            </a:r>
            <a:r>
              <a:rPr lang="id-ID" sz="3300" dirty="0" smtClean="0">
                <a:latin typeface="Times New Roman"/>
                <a:ea typeface="Calibri"/>
              </a:rPr>
              <a:t>.</a:t>
            </a:r>
            <a:endParaRPr lang="en-US" sz="3300" dirty="0" smtClean="0">
              <a:latin typeface="Times New Roman"/>
              <a:ea typeface="Calibri"/>
            </a:endParaRPr>
          </a:p>
          <a:p>
            <a:pPr marL="192913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Times New Roman"/>
                <a:ea typeface="Calibri"/>
              </a:rPr>
              <a:t>	</a:t>
            </a:r>
            <a:r>
              <a:rPr lang="id-ID" sz="3600" dirty="0" smtClean="0">
                <a:latin typeface="Times New Roman"/>
                <a:ea typeface="Calibri"/>
              </a:rPr>
              <a:t>Tahap </a:t>
            </a:r>
            <a:r>
              <a:rPr lang="id-ID" sz="3600" dirty="0">
                <a:latin typeface="Times New Roman"/>
                <a:ea typeface="Calibri"/>
              </a:rPr>
              <a:t>awal: saya memilih untuk menarik diri</a:t>
            </a:r>
            <a:endParaRPr lang="en-US" sz="3300" dirty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175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335" y="877079"/>
            <a:ext cx="10058400" cy="506652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dirty="0">
                <a:latin typeface="Times New Roman"/>
                <a:ea typeface="Calibri"/>
              </a:rPr>
              <a:t>FASE </a:t>
            </a:r>
            <a:r>
              <a:rPr lang="id-ID" dirty="0" smtClean="0">
                <a:latin typeface="Times New Roman"/>
                <a:ea typeface="Calibri"/>
              </a:rPr>
              <a:t>DYADIC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 smtClean="0">
                <a:latin typeface="Times New Roman"/>
                <a:ea typeface="Calibri"/>
              </a:rPr>
              <a:t>Raut wajah yang menantang/menghindari dilema.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 smtClean="0">
                <a:latin typeface="Times New Roman"/>
                <a:ea typeface="Calibri"/>
              </a:rPr>
              <a:t>Menghadapi partner.</a:t>
            </a:r>
            <a:endParaRPr lang="en-US" dirty="0" smtClean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 smtClean="0">
                <a:latin typeface="Times New Roman"/>
                <a:ea typeface="Calibri"/>
              </a:rPr>
              <a:t>Negosiasi </a:t>
            </a:r>
            <a:r>
              <a:rPr lang="id-ID" dirty="0">
                <a:latin typeface="Times New Roman"/>
                <a:ea typeface="Calibri"/>
              </a:rPr>
              <a:t>tentang “membicarakan hubungan kita</a:t>
            </a:r>
            <a:r>
              <a:rPr lang="id-ID" dirty="0" smtClean="0">
                <a:latin typeface="Times New Roman"/>
                <a:ea typeface="Calibri"/>
              </a:rPr>
              <a:t>”.</a:t>
            </a:r>
            <a:endParaRPr lang="en-US" dirty="0" smtClean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 smtClean="0">
                <a:latin typeface="Times New Roman"/>
                <a:ea typeface="Calibri"/>
              </a:rPr>
              <a:t>Berusaha </a:t>
            </a:r>
            <a:r>
              <a:rPr lang="id-ID" dirty="0">
                <a:latin typeface="Times New Roman"/>
                <a:ea typeface="Calibri"/>
              </a:rPr>
              <a:t>memperbaiki dan berdamai?</a:t>
            </a:r>
            <a:endParaRPr lang="en-US" dirty="0">
              <a:latin typeface="Times New Roman"/>
              <a:ea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Menilai costs dari </a:t>
            </a:r>
            <a:r>
              <a:rPr lang="id-ID" dirty="0" smtClean="0">
                <a:latin typeface="Times New Roman"/>
                <a:ea typeface="Calibri"/>
              </a:rPr>
              <a:t>penarikan </a:t>
            </a:r>
            <a:r>
              <a:rPr lang="id-ID" dirty="0">
                <a:latin typeface="Times New Roman"/>
                <a:ea typeface="Calibri"/>
              </a:rPr>
              <a:t>diri/pengurangan </a:t>
            </a:r>
            <a:r>
              <a:rPr lang="id-ID" dirty="0" smtClean="0">
                <a:latin typeface="Times New Roman"/>
                <a:ea typeface="Calibri"/>
              </a:rPr>
              <a:t>keakraban</a:t>
            </a:r>
            <a:endParaRPr lang="en-US" dirty="0" smtClean="0">
              <a:latin typeface="Times New Roman"/>
              <a:ea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02947" y="4678529"/>
            <a:ext cx="689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>
                <a:latin typeface="Times New Roman"/>
                <a:ea typeface="Calibri"/>
              </a:rPr>
              <a:t>Tahap Awal : saya bersungguh-sungguh/saya putuskan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68685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783772"/>
            <a:ext cx="10285477" cy="515982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dirty="0">
                <a:latin typeface="Times New Roman"/>
                <a:ea typeface="Calibri"/>
              </a:rPr>
              <a:t>FASE SOSIAL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Negosiasi mengenai keadaan sesudah hubungan berakhir.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Menyebar gosip/membicarakan dengan jaringan sosialnya.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Membuat cerita untuk menyelamatkan diri/menimpakan kesalahan.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Mempertimbangkan dan menghadapi efek sosial jika ada.</a:t>
            </a:r>
            <a:endParaRPr lang="en-US" dirty="0">
              <a:latin typeface="Times New Roman"/>
              <a:ea typeface="Calibri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Mengundang kelompoknya untuk melakukan intervensi.</a:t>
            </a:r>
            <a:endParaRPr lang="en-US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id-ID" dirty="0" smtClean="0">
                <a:latin typeface="Times New Roman"/>
                <a:ea typeface="Calibri"/>
              </a:rPr>
              <a:t>Tahap </a:t>
            </a:r>
            <a:r>
              <a:rPr lang="id-ID" dirty="0">
                <a:latin typeface="Times New Roman"/>
                <a:ea typeface="Calibri"/>
              </a:rPr>
              <a:t>awal: sekarang sudah tidak dapat dihindari lagi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2841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10322799" cy="50292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dirty="0">
                <a:latin typeface="Times New Roman"/>
                <a:ea typeface="Calibri"/>
              </a:rPr>
              <a:t>FASE GRAVE DRESSING</a:t>
            </a:r>
            <a:endParaRPr lang="en-US" dirty="0">
              <a:latin typeface="Times New Roman"/>
              <a:ea typeface="Calibri"/>
            </a:endParaRPr>
          </a:p>
          <a:p>
            <a:pPr marL="91998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Kegiatan ‘penyembuhan’.</a:t>
            </a:r>
            <a:endParaRPr lang="en-US" dirty="0">
              <a:latin typeface="Times New Roman"/>
              <a:ea typeface="Calibri"/>
            </a:endParaRPr>
          </a:p>
          <a:p>
            <a:pPr marL="91998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Retrospeksi: memformulasikan kembali atribusi-atribusi.</a:t>
            </a:r>
            <a:endParaRPr lang="en-US" dirty="0">
              <a:latin typeface="Times New Roman"/>
              <a:ea typeface="Calibri"/>
            </a:endParaRPr>
          </a:p>
          <a:p>
            <a:pPr marL="91998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 Menyebarkan cerita versi sendiri mengenai berakhirnya hubungan kepada  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id-ID" dirty="0" smtClean="0">
                <a:latin typeface="Times New Roman"/>
                <a:ea typeface="Calibri"/>
              </a:rPr>
              <a:t> </a:t>
            </a:r>
            <a:r>
              <a:rPr lang="id-ID" dirty="0">
                <a:latin typeface="Times New Roman"/>
                <a:ea typeface="Calibri"/>
              </a:rPr>
              <a:t>lingkungan yang   lebih luas.</a:t>
            </a:r>
            <a:endParaRPr lang="en-US" dirty="0">
              <a:latin typeface="Times New Roman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2888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049" y="2431359"/>
            <a:ext cx="3103951" cy="14688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howcard Gothic" panose="04020904020102020604" pitchFamily="82" charset="0"/>
              </a:rPr>
              <a:t>EFEKTIVITAS KOMUNIKASI INTERPERSONAL</a:t>
            </a:r>
            <a:endParaRPr lang="en-US" sz="28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914400"/>
            <a:ext cx="8083453" cy="5430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1. </a:t>
            </a:r>
            <a:r>
              <a:rPr lang="en-US" sz="2600" b="1" dirty="0" err="1" smtClean="0">
                <a:solidFill>
                  <a:prstClr val="black"/>
                </a:solidFill>
                <a:latin typeface="Perpetua"/>
              </a:rPr>
              <a:t>Keterbukaan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(</a:t>
            </a:r>
            <a:r>
              <a:rPr lang="en-US" sz="2600" b="1" i="1" dirty="0">
                <a:solidFill>
                  <a:prstClr val="black"/>
                </a:solidFill>
                <a:latin typeface="Perpetua"/>
              </a:rPr>
              <a:t>Opennes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s)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 err="1">
                <a:solidFill>
                  <a:prstClr val="black"/>
                </a:solidFill>
                <a:latin typeface="Perpetua"/>
              </a:rPr>
              <a:t>Kualitas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keterbukaan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mengacu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sedikitnya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tiga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aspek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interpersonal. </a:t>
            </a: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 err="1" smtClean="0">
                <a:solidFill>
                  <a:prstClr val="black"/>
                </a:solidFill>
                <a:latin typeface="Perpetua"/>
              </a:rPr>
              <a:t>Pertama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komunikator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interpersonal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efektif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harus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terbuka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diajaknya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berinteraksi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H</a:t>
            </a:r>
            <a:r>
              <a:rPr lang="en-US" sz="2600" dirty="0" err="1" smtClean="0">
                <a:solidFill>
                  <a:prstClr val="black"/>
                </a:solidFill>
                <a:latin typeface="Perpetua"/>
              </a:rPr>
              <a:t>arus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kesediaan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membuka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mengungkapkan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informasi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biasanya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disembunyikan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asalkan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pengungkapan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ini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patut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b="1" dirty="0" err="1" smtClean="0">
                <a:solidFill>
                  <a:prstClr val="black"/>
                </a:solidFill>
                <a:latin typeface="Perpetua"/>
              </a:rPr>
              <a:t>Kedua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,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mengacu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kesediaan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komunikator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bereaksi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secara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jujur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terhadap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stimulus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datang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Orang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diam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tidak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kritis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tidak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tanggap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umumnya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merupakan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peserta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percakapan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menjemukan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</a:t>
            </a: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 err="1" smtClean="0">
                <a:solidFill>
                  <a:prstClr val="black"/>
                </a:solidFill>
                <a:latin typeface="Perpetua"/>
              </a:rPr>
              <a:t>Ketiga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  <a:latin typeface="Perpetua"/>
              </a:rPr>
              <a:t>menyangkut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“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kepemilikan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”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perasaan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pikiran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(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Bochner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Kelly, 1974). Terbuka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dalam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pengertian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ini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adalah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mengakui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bahwa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perasaan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pikiran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anda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lontarkan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adalah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memang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milik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anda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anda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bertanggungjawab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atasnya</a:t>
            </a: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16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914400"/>
            <a:ext cx="10509411" cy="502920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>
                <a:solidFill>
                  <a:prstClr val="black"/>
                </a:solidFill>
                <a:latin typeface="Perpetua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Perpetua"/>
              </a:rPr>
              <a:t>Empati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(</a:t>
            </a:r>
            <a:r>
              <a:rPr lang="en-US" sz="2600" b="1" i="1" dirty="0" smtClean="0">
                <a:solidFill>
                  <a:prstClr val="black"/>
                </a:solidFill>
                <a:latin typeface="Perpetua"/>
              </a:rPr>
              <a:t>Empathy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)</a:t>
            </a: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>
                <a:solidFill>
                  <a:prstClr val="black"/>
                </a:solidFill>
                <a:latin typeface="Perpetua"/>
              </a:rPr>
              <a:t>Henry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Backrack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(1976)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mendefinisikan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empati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sebagai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”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kemampuan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seseorang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‘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mengetahui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’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apa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sedang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dialami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lain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suatu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saat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tertentu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sudut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pandang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lain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itu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melalui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kacamata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lain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itu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.” </a:t>
            </a: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	</a:t>
            </a:r>
            <a:r>
              <a:rPr lang="en-US" sz="2600" dirty="0" err="1" smtClean="0">
                <a:solidFill>
                  <a:prstClr val="black"/>
                </a:solidFill>
                <a:latin typeface="Perpetua"/>
              </a:rPr>
              <a:t>Bersimpati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di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pihak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lain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adalah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merasakan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bagi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lain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atau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merasa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ikut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bersedih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Sedangkan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berempati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adalah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merasakan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sesuatu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seperti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mengalaminya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di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kapal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sama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merasakan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perasaan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sama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dengan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cara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sama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>
                <a:solidFill>
                  <a:prstClr val="black"/>
                </a:solidFill>
                <a:latin typeface="Perpetua"/>
              </a:rPr>
              <a:t>Orang yang </a:t>
            </a:r>
            <a:r>
              <a:rPr lang="en-US" sz="2600" dirty="0" err="1" smtClean="0">
                <a:solidFill>
                  <a:prstClr val="black"/>
                </a:solidFill>
                <a:latin typeface="Perpetua"/>
              </a:rPr>
              <a:t>empatimampu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memahami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motivasi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pengalaman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lain,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perasaan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mereka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serta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harapan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keinginan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mereka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masa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mendatang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endParaRPr lang="en-US" sz="2600" dirty="0">
              <a:solidFill>
                <a:prstClr val="black"/>
              </a:solidFill>
              <a:latin typeface="Perpet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933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10528073" cy="5766318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>
                <a:solidFill>
                  <a:prstClr val="black"/>
                </a:solidFill>
                <a:latin typeface="Perpetua"/>
              </a:rPr>
              <a:t>3. </a:t>
            </a:r>
            <a:r>
              <a:rPr lang="en-US" sz="2600" b="1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Perpetua"/>
              </a:rPr>
              <a:t>mendukung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(</a:t>
            </a:r>
            <a:r>
              <a:rPr lang="en-US" sz="2600" b="1" i="1" dirty="0" smtClean="0">
                <a:solidFill>
                  <a:prstClr val="black"/>
                </a:solidFill>
                <a:latin typeface="Perpetua"/>
              </a:rPr>
              <a:t>Supportiveness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)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terbuka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empatik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tidak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dapat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berlangsung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dalam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suasana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tidak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mendukung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Kita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memperlihatkan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mendukung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dengan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(1)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deskriptif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bukan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evaluatif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(2)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spontan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bukan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strategic,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(3) provisional,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bukan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sangat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yakin</a:t>
            </a:r>
            <a:r>
              <a:rPr lang="en-US" sz="2600" dirty="0" smtClean="0">
                <a:solidFill>
                  <a:prstClr val="black"/>
                </a:solidFill>
                <a:latin typeface="Perpetua"/>
              </a:rPr>
              <a:t>.</a:t>
            </a: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endParaRPr lang="en-US" sz="2600" dirty="0" smtClean="0">
              <a:solidFill>
                <a:prstClr val="black"/>
              </a:solidFill>
              <a:latin typeface="Perpetua"/>
            </a:endParaRP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b="1" dirty="0">
                <a:solidFill>
                  <a:prstClr val="black"/>
                </a:solidFill>
                <a:latin typeface="Perpetua"/>
              </a:rPr>
              <a:t>4. </a:t>
            </a:r>
            <a:r>
              <a:rPr lang="en-US" sz="2600" b="1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Perpetua"/>
              </a:rPr>
              <a:t>(</a:t>
            </a:r>
            <a:r>
              <a:rPr lang="en-US" sz="2600" b="1" i="1" dirty="0" err="1" smtClean="0">
                <a:solidFill>
                  <a:prstClr val="black"/>
                </a:solidFill>
                <a:latin typeface="Perpetua"/>
              </a:rPr>
              <a:t>Positiveness</a:t>
            </a:r>
            <a:r>
              <a:rPr lang="en-US" sz="2600" b="1" dirty="0">
                <a:solidFill>
                  <a:prstClr val="black"/>
                </a:solidFill>
                <a:latin typeface="Perpetua"/>
              </a:rPr>
              <a:t>)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>
                <a:solidFill>
                  <a:prstClr val="black"/>
                </a:solidFill>
                <a:latin typeface="Perpetua"/>
              </a:rPr>
              <a:t>Kita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mengkomunikasikan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dalam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interpersonal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dengan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sedikitnya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dua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cara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: (1)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menyatakan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(2)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secara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mendorong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orang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menjadi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teman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kita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berinteraksi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</a:t>
            </a: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	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mengacu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sedikitnya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dua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aspek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dari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interpersonal.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Pertama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interpersonal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terbina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jika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seseorang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memiliki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sikap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terhadap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diri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mereka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sendiri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</a:t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600" dirty="0" err="1">
                <a:solidFill>
                  <a:prstClr val="black"/>
                </a:solidFill>
                <a:latin typeface="Perpetua"/>
              </a:rPr>
              <a:t>Kedua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perasaan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positif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situasi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pada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umumnya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sangat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penting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interaksi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600" dirty="0" err="1">
                <a:solidFill>
                  <a:prstClr val="black"/>
                </a:solidFill>
                <a:latin typeface="Perpetua"/>
              </a:rPr>
              <a:t>efektif</a:t>
            </a:r>
            <a:r>
              <a:rPr lang="en-US" sz="2600" dirty="0">
                <a:solidFill>
                  <a:prstClr val="black"/>
                </a:solidFill>
                <a:latin typeface="Perpetua"/>
              </a:rPr>
              <a:t>. </a:t>
            </a:r>
          </a:p>
          <a:p>
            <a:pPr marL="274320" lvl="0" indent="-27432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endParaRPr lang="en-US" sz="2600" dirty="0">
              <a:solidFill>
                <a:prstClr val="black"/>
              </a:solidFill>
              <a:latin typeface="Perpetu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0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951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Dasar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Komunikasi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Interpersonal</a:t>
            </a:r>
            <a:endParaRPr sz="2400" dirty="0">
              <a:latin typeface="Showcard Gothic" panose="04020904020102020604" pitchFamily="8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436914"/>
            <a:ext cx="10058400" cy="4544786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Littlejhon dalam </a:t>
            </a:r>
            <a:r>
              <a:rPr lang="id-ID" i="1" dirty="0">
                <a:latin typeface="Times New Roman"/>
                <a:ea typeface="Times New Roman"/>
              </a:rPr>
              <a:t>Theories of Human Communication</a:t>
            </a:r>
            <a:r>
              <a:rPr lang="id-ID" dirty="0">
                <a:latin typeface="Times New Roman"/>
                <a:ea typeface="Times New Roman"/>
              </a:rPr>
              <a:t> mendefinisikan komunikasi antarpribadi (interpersonal communication) adalah komunikasi antara individu-individu. </a:t>
            </a:r>
            <a:endParaRPr lang="en-US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 smtClean="0">
                <a:latin typeface="Times New Roman"/>
                <a:ea typeface="Times New Roman"/>
              </a:rPr>
              <a:t>Pengertian </a:t>
            </a:r>
            <a:r>
              <a:rPr lang="id-ID" dirty="0">
                <a:latin typeface="Times New Roman"/>
                <a:ea typeface="Times New Roman"/>
              </a:rPr>
              <a:t>lainnya </a:t>
            </a:r>
            <a:r>
              <a:rPr lang="id-ID" dirty="0" smtClean="0">
                <a:latin typeface="Times New Roman"/>
                <a:ea typeface="Times New Roman"/>
              </a:rPr>
              <a:t>K</a:t>
            </a:r>
            <a:r>
              <a:rPr lang="en-US" dirty="0" smtClean="0">
                <a:latin typeface="Times New Roman"/>
                <a:ea typeface="Times New Roman"/>
              </a:rPr>
              <a:t>o</a:t>
            </a:r>
            <a:r>
              <a:rPr lang="id-ID" dirty="0" smtClean="0">
                <a:latin typeface="Times New Roman"/>
                <a:ea typeface="Times New Roman"/>
              </a:rPr>
              <a:t>munikasi </a:t>
            </a:r>
            <a:r>
              <a:rPr lang="id-ID" dirty="0">
                <a:latin typeface="Times New Roman"/>
                <a:ea typeface="Times New Roman"/>
              </a:rPr>
              <a:t>antarpribadi adalah komunikasi yang berlangsung dalam situasi tatap muka antara dua orang atau lebih, baik secara terorganisasi maupun pada kerumunan orang (Wiryanto, 2004).</a:t>
            </a:r>
            <a:endParaRPr lang="en-US" dirty="0">
              <a:latin typeface="Times New Roman"/>
              <a:ea typeface="Calibri"/>
            </a:endParaRPr>
          </a:p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10248154" cy="5029200"/>
          </a:xfrm>
        </p:spPr>
        <p:txBody>
          <a:bodyPr/>
          <a:lstStyle/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Perpetua"/>
              </a:rPr>
              <a:t>5. </a:t>
            </a:r>
            <a:r>
              <a:rPr lang="en-US" sz="2800" b="1" dirty="0" err="1" smtClean="0">
                <a:solidFill>
                  <a:prstClr val="black"/>
                </a:solidFill>
                <a:latin typeface="Perpetua"/>
              </a:rPr>
              <a:t>Kesetaraan</a:t>
            </a:r>
            <a:r>
              <a:rPr lang="en-US" sz="2800" b="1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Perpetua"/>
              </a:rPr>
              <a:t>(</a:t>
            </a:r>
            <a:r>
              <a:rPr lang="en-US" sz="2800" b="1" i="1" dirty="0">
                <a:solidFill>
                  <a:prstClr val="black"/>
                </a:solidFill>
                <a:latin typeface="Perpetua"/>
              </a:rPr>
              <a:t>Equality</a:t>
            </a:r>
            <a:r>
              <a:rPr lang="en-US" sz="2800" b="1" dirty="0" smtClean="0">
                <a:solidFill>
                  <a:prstClr val="black"/>
                </a:solidFill>
                <a:latin typeface="Perpetua"/>
              </a:rPr>
              <a:t>)</a:t>
            </a:r>
          </a:p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/>
            </a:r>
            <a:br>
              <a:rPr lang="en-US" sz="2600" dirty="0">
                <a:solidFill>
                  <a:prstClr val="black"/>
                </a:solidFill>
                <a:latin typeface="Perpetua"/>
              </a:rPr>
            </a:br>
            <a:r>
              <a:rPr lang="en-US" sz="2800" dirty="0" err="1">
                <a:solidFill>
                  <a:prstClr val="black"/>
                </a:solidFill>
                <a:latin typeface="Perpetua"/>
              </a:rPr>
              <a:t>Dalam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setiap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situasi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barangkali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terjadi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ketidaksetaraan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. Salah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seorang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mungkin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pandai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kaya,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tampan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atau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cantik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atau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atletis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daripada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yang lain.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Tidak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pernah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ada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dua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orang yang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benar-benar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setara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dalam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segala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hal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. </a:t>
            </a:r>
            <a:endParaRPr lang="en-US" sz="2800" dirty="0" smtClean="0">
              <a:solidFill>
                <a:prstClr val="black"/>
              </a:solidFill>
              <a:latin typeface="Perpetua"/>
            </a:endParaRPr>
          </a:p>
          <a:p>
            <a:pPr marL="0" lvl="0" indent="0">
              <a:spcBef>
                <a:spcPts val="580"/>
              </a:spcBef>
              <a:buClr>
                <a:srgbClr val="2DA2BF"/>
              </a:buClr>
              <a:buSzPct val="85000"/>
              <a:buNone/>
            </a:pPr>
            <a:r>
              <a:rPr lang="en-US" sz="2800" dirty="0" err="1" smtClean="0">
                <a:solidFill>
                  <a:prstClr val="black"/>
                </a:solidFill>
                <a:latin typeface="Perpetua"/>
              </a:rPr>
              <a:t>Terlepas</a:t>
            </a:r>
            <a:r>
              <a:rPr lang="en-US" sz="2800" dirty="0" smtClean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dari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ketidaksetaraan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ini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komunikasi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interpersonal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akan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lebih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efektif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bila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suasananya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setara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Artinya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harus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ada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pengakuan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secara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diam-diam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bahwa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kedua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pihak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sama-sama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bernilai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berharga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dan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bahwa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masing-masing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pihak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mempunyai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sesuatu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yang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penting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untuk</a:t>
            </a:r>
            <a:r>
              <a:rPr lang="en-US" sz="28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Perpetua"/>
              </a:rPr>
              <a:t>disumbangkan</a:t>
            </a:r>
            <a:r>
              <a:rPr lang="en-US" sz="2800" dirty="0">
                <a:solidFill>
                  <a:srgbClr val="2DA2BF">
                    <a:lumMod val="75000"/>
                  </a:srgbClr>
                </a:solidFill>
                <a:latin typeface="Perpetua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53640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10285477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 err="1" smtClean="0">
                <a:latin typeface="Harrington" panose="04040505050A02020702" pitchFamily="82" charset="0"/>
              </a:rPr>
              <a:t>Hatur</a:t>
            </a:r>
            <a:r>
              <a:rPr lang="en-US" sz="2800" b="1" dirty="0" smtClean="0">
                <a:latin typeface="Harrington" panose="04040505050A02020702" pitchFamily="82" charset="0"/>
              </a:rPr>
              <a:t> </a:t>
            </a:r>
            <a:r>
              <a:rPr lang="en-US" sz="2800" b="1" dirty="0" err="1" smtClean="0">
                <a:latin typeface="Harrington" panose="04040505050A02020702" pitchFamily="82" charset="0"/>
              </a:rPr>
              <a:t>Nuhun</a:t>
            </a:r>
            <a:endParaRPr lang="en-US" sz="28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61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045029"/>
            <a:ext cx="10058400" cy="4936671"/>
          </a:xfrm>
        </p:spPr>
        <p:txBody>
          <a:bodyPr/>
          <a:lstStyle/>
          <a:p>
            <a:pPr algn="just"/>
            <a:r>
              <a:rPr lang="id-ID" sz="2800" dirty="0">
                <a:latin typeface="Times New Roman"/>
                <a:ea typeface="Times New Roman"/>
              </a:rPr>
              <a:t>Komunikasi antarpribadi pada dasarnya merupakan jalinan hubungan interaktif antara seorang individu dan individu lain di mana lambang-lambang pesan secara efektif digunakan, terutama lambang-lambang bahasa.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id-ID" sz="2800" dirty="0" smtClean="0">
                <a:latin typeface="Times New Roman"/>
                <a:ea typeface="Times New Roman"/>
              </a:rPr>
              <a:t>Penggunaan </a:t>
            </a:r>
            <a:r>
              <a:rPr lang="id-ID" sz="2800" dirty="0">
                <a:latin typeface="Times New Roman"/>
                <a:ea typeface="Times New Roman"/>
              </a:rPr>
              <a:t>lambang-lambang bahasa verbal, terutama yang bersifat lisan di dalam kenyataan kerapkali disertai dengan bahasa isyarat terutama gerak atau bahasa tubuh (</a:t>
            </a:r>
            <a:r>
              <a:rPr lang="id-ID" sz="2800" i="1" dirty="0">
                <a:latin typeface="Times New Roman"/>
                <a:ea typeface="Times New Roman"/>
              </a:rPr>
              <a:t>body language</a:t>
            </a:r>
            <a:r>
              <a:rPr lang="id-ID" sz="2800" dirty="0">
                <a:latin typeface="Times New Roman"/>
                <a:ea typeface="Times New Roman"/>
              </a:rPr>
              <a:t>), seperti senyuman tertawa, dan menggeleng atau menganggukan kepala</a:t>
            </a:r>
            <a:r>
              <a:rPr lang="id-ID" sz="2800" dirty="0" smtClean="0">
                <a:latin typeface="Times New Roman"/>
                <a:ea typeface="Times New Roman"/>
              </a:rPr>
              <a:t>.</a:t>
            </a:r>
            <a:endParaRPr lang="en-US" sz="2800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445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045029"/>
            <a:ext cx="10058400" cy="4936671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Ciri-ciri dalam komunikasi antarpribadi itu sendiri menurut Rogers adalah :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a) arus pesan dua arah;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b) </a:t>
            </a:r>
            <a:r>
              <a:rPr lang="id-ID" dirty="0" smtClean="0">
                <a:latin typeface="Times New Roman"/>
                <a:ea typeface="Times New Roman"/>
              </a:rPr>
              <a:t>ko</a:t>
            </a:r>
            <a:r>
              <a:rPr lang="en-US" dirty="0" smtClean="0">
                <a:latin typeface="Times New Roman"/>
                <a:ea typeface="Times New Roman"/>
              </a:rPr>
              <a:t>n</a:t>
            </a:r>
            <a:r>
              <a:rPr lang="id-ID" dirty="0" smtClean="0">
                <a:latin typeface="Times New Roman"/>
                <a:ea typeface="Times New Roman"/>
              </a:rPr>
              <a:t>teks </a:t>
            </a:r>
            <a:r>
              <a:rPr lang="id-ID" dirty="0">
                <a:latin typeface="Times New Roman"/>
                <a:ea typeface="Times New Roman"/>
              </a:rPr>
              <a:t>komunikasi dua arah;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c) tingkat umpan balik tinggi;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d) kemampuan mengatasi selektivitas tinggi;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e) kecepatan jangkauan terhadap khalayak relatif lambat;</a:t>
            </a:r>
            <a:endParaRPr lang="en-US" dirty="0">
              <a:latin typeface="Times New Roman"/>
              <a:ea typeface="Calibri"/>
            </a:endParaRPr>
          </a:p>
          <a:p>
            <a:pPr marL="46278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f) efek yang terjadi perubahan sikap.</a:t>
            </a:r>
            <a:endParaRPr lang="en-US" dirty="0">
              <a:latin typeface="Times New Roman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105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821094"/>
            <a:ext cx="10058400" cy="5160606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id-ID" dirty="0">
                <a:latin typeface="Times New Roman"/>
                <a:ea typeface="Times New Roman"/>
              </a:rPr>
              <a:t>Jalaludin Rakhmat (1994; 80-120) meyakini bahwa komunikasi antarpribadi dipengaruhi oleh </a:t>
            </a:r>
            <a:endParaRPr lang="en-US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Times New Roman"/>
                <a:ea typeface="Times New Roman"/>
              </a:rPr>
              <a:t>Persepsi interpersonal</a:t>
            </a:r>
            <a:endParaRPr lang="en-US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Times New Roman"/>
                <a:ea typeface="Times New Roman"/>
              </a:rPr>
              <a:t>Konsep diri</a:t>
            </a:r>
            <a:endParaRPr lang="en-US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Times New Roman"/>
                <a:ea typeface="Times New Roman"/>
              </a:rPr>
              <a:t>Atraksi interpersonal</a:t>
            </a:r>
            <a:endParaRPr lang="en-US" dirty="0"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id-ID" dirty="0">
                <a:latin typeface="Times New Roman"/>
                <a:ea typeface="Times New Roman"/>
              </a:rPr>
              <a:t>Hubungan interpersonal.</a:t>
            </a:r>
            <a:endParaRPr lang="en-US" dirty="0">
              <a:latin typeface="Times New Roman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2269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76131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PENTINGNYA 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Komunikasi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Interpersonal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604865"/>
            <a:ext cx="9851604" cy="4408712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Komunikasi </a:t>
            </a:r>
            <a:r>
              <a:rPr lang="id-ID" dirty="0" smtClean="0">
                <a:latin typeface="Times New Roman"/>
                <a:ea typeface="Calibri"/>
              </a:rPr>
              <a:t>membantu </a:t>
            </a:r>
            <a:r>
              <a:rPr lang="id-ID" dirty="0">
                <a:latin typeface="Times New Roman"/>
                <a:ea typeface="Calibri"/>
              </a:rPr>
              <a:t>perkembangan intelektual dan sosial kita. </a:t>
            </a:r>
            <a:endParaRPr lang="en-US" dirty="0" smtClean="0">
              <a:latin typeface="Times New Roman"/>
              <a:ea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Identitas atau jati diri kita terbentuk dalam dan lewat komunikasi dengan orang lain</a:t>
            </a:r>
            <a:r>
              <a:rPr lang="id-ID" dirty="0" smtClean="0">
                <a:latin typeface="Times New Roman"/>
                <a:ea typeface="Calibri"/>
              </a:rPr>
              <a:t>.</a:t>
            </a:r>
            <a:endParaRPr lang="en-US" dirty="0" smtClean="0">
              <a:latin typeface="Times New Roman"/>
              <a:ea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/>
                <a:ea typeface="Calibri"/>
              </a:rPr>
              <a:t>M</a:t>
            </a:r>
            <a:r>
              <a:rPr lang="id-ID" dirty="0" smtClean="0">
                <a:latin typeface="Times New Roman"/>
                <a:ea typeface="Calibri"/>
              </a:rPr>
              <a:t>emahami </a:t>
            </a:r>
            <a:r>
              <a:rPr lang="id-ID" dirty="0">
                <a:latin typeface="Times New Roman"/>
                <a:ea typeface="Calibri"/>
              </a:rPr>
              <a:t>realitas di sekeliling kita serta menguji kebenaran </a:t>
            </a:r>
            <a:r>
              <a:rPr lang="id-ID" dirty="0" smtClean="0">
                <a:latin typeface="Times New Roman"/>
                <a:ea typeface="Calibri"/>
              </a:rPr>
              <a:t>kesan</a:t>
            </a:r>
            <a:r>
              <a:rPr lang="en-US" dirty="0" smtClean="0">
                <a:latin typeface="Times New Roman"/>
                <a:ea typeface="Calibri"/>
              </a:rPr>
              <a:t>-</a:t>
            </a:r>
            <a:r>
              <a:rPr lang="id-ID" dirty="0" smtClean="0">
                <a:latin typeface="Times New Roman"/>
                <a:ea typeface="Calibri"/>
              </a:rPr>
              <a:t>kesan </a:t>
            </a:r>
            <a:r>
              <a:rPr lang="id-ID" dirty="0">
                <a:latin typeface="Times New Roman"/>
                <a:ea typeface="Calibri"/>
              </a:rPr>
              <a:t>dan pengertian yang kita miliki tentang dunia </a:t>
            </a:r>
            <a:endParaRPr lang="en-US" dirty="0" smtClean="0">
              <a:latin typeface="Times New Roman"/>
              <a:ea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Kesehatan mental kita sebagian besar juga ditentukan oleh kualitas komunikasi atau hubungan kita dengan orang lain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5077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Cara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Meningkatkan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Kemampuan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Mendengarkan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Anda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1642189"/>
            <a:ext cx="10070903" cy="4339512"/>
          </a:xfrm>
        </p:spPr>
        <p:txBody>
          <a:bodyPr>
            <a:normAutofit/>
          </a:bodyPr>
          <a:lstStyle/>
          <a:p>
            <a:pPr marL="338328" indent="-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Diamlah untuk beberapa </a:t>
            </a:r>
            <a:r>
              <a:rPr lang="id-ID" dirty="0" smtClean="0">
                <a:latin typeface="Times New Roman"/>
                <a:ea typeface="Calibri"/>
              </a:rPr>
              <a:t>saat</a:t>
            </a:r>
            <a:endParaRPr lang="en-US" dirty="0" smtClean="0">
              <a:latin typeface="Times New Roman"/>
              <a:ea typeface="Calibri"/>
            </a:endParaRPr>
          </a:p>
          <a:p>
            <a:pPr marL="338328" indent="-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Mendengarkan beberapa suara</a:t>
            </a:r>
            <a:endParaRPr lang="en-US" dirty="0">
              <a:latin typeface="Times New Roman"/>
              <a:ea typeface="Calibri"/>
            </a:endParaRPr>
          </a:p>
          <a:p>
            <a:pPr marL="338328" indent="-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Menikmati suara-suara yang Anda tidak suka</a:t>
            </a:r>
            <a:endParaRPr lang="en-US" dirty="0">
              <a:latin typeface="Times New Roman"/>
              <a:ea typeface="Calibri"/>
            </a:endParaRPr>
          </a:p>
          <a:p>
            <a:pPr marL="338328" indent="-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Mengubah posisi mendengarkan </a:t>
            </a:r>
            <a:r>
              <a:rPr lang="id-ID" dirty="0" smtClean="0">
                <a:latin typeface="Times New Roman"/>
                <a:ea typeface="Calibri"/>
              </a:rPr>
              <a:t>Anda</a:t>
            </a:r>
            <a:r>
              <a:rPr lang="en-US" dirty="0" smtClean="0">
                <a:latin typeface="Times New Roman"/>
                <a:ea typeface="Calibri"/>
              </a:rPr>
              <a:t>,</a:t>
            </a:r>
            <a:r>
              <a:rPr lang="id-ID" dirty="0" smtClean="0">
                <a:latin typeface="Times New Roman"/>
                <a:ea typeface="Calibri"/>
              </a:rPr>
              <a:t> RASA </a:t>
            </a:r>
            <a:r>
              <a:rPr lang="id-ID" dirty="0">
                <a:latin typeface="Times New Roman"/>
                <a:ea typeface="Calibri"/>
              </a:rPr>
              <a:t>merupakan singkatan dari kata </a:t>
            </a:r>
            <a:r>
              <a:rPr lang="id-ID" i="1" dirty="0">
                <a:latin typeface="Times New Roman"/>
                <a:ea typeface="Calibri"/>
              </a:rPr>
              <a:t>Receive</a:t>
            </a:r>
            <a:r>
              <a:rPr lang="id-ID" i="1" dirty="0" smtClean="0">
                <a:latin typeface="Times New Roman"/>
                <a:ea typeface="Calibri"/>
              </a:rPr>
              <a:t>,</a:t>
            </a:r>
            <a:r>
              <a:rPr lang="en-US" i="1" dirty="0" smtClean="0">
                <a:latin typeface="Times New Roman"/>
                <a:ea typeface="Calibri"/>
              </a:rPr>
              <a:t> </a:t>
            </a:r>
            <a:r>
              <a:rPr lang="id-ID" i="1" dirty="0" smtClean="0">
                <a:latin typeface="Times New Roman"/>
                <a:ea typeface="Calibri"/>
              </a:rPr>
              <a:t>Appreciate</a:t>
            </a:r>
            <a:r>
              <a:rPr lang="id-ID" i="1" dirty="0">
                <a:latin typeface="Times New Roman"/>
                <a:ea typeface="Calibri"/>
              </a:rPr>
              <a:t> , Summarize, Ask</a:t>
            </a:r>
            <a:r>
              <a:rPr lang="id-ID" dirty="0">
                <a:latin typeface="Times New Roman"/>
                <a:ea typeface="Calibri"/>
              </a:rPr>
              <a:t>. (menerima, menghargai, meringkas dan bertanya</a:t>
            </a:r>
            <a:r>
              <a:rPr lang="id-ID" dirty="0" smtClean="0">
                <a:latin typeface="Times New Roman"/>
                <a:ea typeface="Calibri"/>
              </a:rPr>
              <a:t>)</a:t>
            </a:r>
            <a:endParaRPr lang="en-US" dirty="0" smtClean="0">
              <a:latin typeface="Times New Roman"/>
              <a:ea typeface="Calibri"/>
            </a:endParaRPr>
          </a:p>
          <a:p>
            <a:pPr marL="338328" indent="-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dirty="0">
                <a:latin typeface="Times New Roman"/>
                <a:ea typeface="Calibri"/>
              </a:rPr>
              <a:t>Mendengarkan Dengan Aktif</a:t>
            </a:r>
            <a:endParaRPr lang="en-US" dirty="0">
              <a:latin typeface="Times New Roman"/>
              <a:ea typeface="Calibri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Times New Roman"/>
              <a:ea typeface="Calibri"/>
            </a:endParaRPr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endParaRPr lang="en-US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>
                <a:latin typeface="Showcard Gothic" panose="04020904020102020604" pitchFamily="82" charset="0"/>
                <a:ea typeface="Calibri"/>
              </a:rPr>
              <a:t>pendengar aktif</a:t>
            </a:r>
            <a:endParaRPr lang="en-US" sz="2800" dirty="0">
              <a:latin typeface="Showcard Gothic" panose="04020904020102020604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1884785"/>
            <a:ext cx="10108225" cy="4096916"/>
          </a:xfrm>
        </p:spPr>
        <p:txBody>
          <a:bodyPr/>
          <a:lstStyle/>
          <a:p>
            <a:pPr marL="33832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>
                <a:latin typeface="Times New Roman"/>
                <a:ea typeface="Calibri"/>
              </a:rPr>
              <a:t>Berikan Perhatian</a:t>
            </a:r>
            <a:endParaRPr lang="en-US" dirty="0">
              <a:latin typeface="Times New Roman"/>
              <a:ea typeface="Calibri"/>
            </a:endParaRPr>
          </a:p>
          <a:p>
            <a:pPr marL="33832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>
                <a:latin typeface="Times New Roman"/>
                <a:ea typeface="Calibri"/>
              </a:rPr>
              <a:t>Berikan Penghargaan</a:t>
            </a:r>
            <a:endParaRPr lang="en-US" dirty="0">
              <a:latin typeface="Times New Roman"/>
              <a:ea typeface="Calibri"/>
            </a:endParaRPr>
          </a:p>
          <a:p>
            <a:pPr marL="338328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b="1" dirty="0">
                <a:latin typeface="Times New Roman"/>
                <a:ea typeface="Calibri"/>
              </a:rPr>
              <a:t>Berikan Pernyataan</a:t>
            </a:r>
            <a:endParaRPr lang="en-US" dirty="0">
              <a:latin typeface="Times New Roman"/>
              <a:ea typeface="Calibri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b="1" dirty="0">
                <a:latin typeface="Times New Roman"/>
                <a:ea typeface="Calibri"/>
              </a:rPr>
              <a:t>Berikan Pertanyaan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48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536" y="1759555"/>
            <a:ext cx="3840480" cy="210312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Memahami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Hubungan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 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howcard Gothic" panose="04020904020102020604" pitchFamily="82" charset="0"/>
              </a:rPr>
              <a:t>Antarpribadi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7262358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dirty="0">
                <a:latin typeface="Times New Roman"/>
                <a:ea typeface="Calibri"/>
              </a:rPr>
              <a:t>Sejumlah penelitian menunjukan bahwa hubungan antar pribadi membuat kehidupan menjadi lebih berarti. Sebaliknya hubungan yang buruk bahkan dapat membawa efek negative bagi kesehatan. Seperti yang ditemukan oleh Patel (Reardon; 1987; 159) bahwa hubungan antar pribadi dalam keluarga dan tempat kerja yang penuh stress dapat meningkatkan kemungkinan seseorang untuk </a:t>
            </a:r>
            <a:r>
              <a:rPr lang="id-ID" dirty="0" smtClean="0">
                <a:latin typeface="Times New Roman"/>
                <a:ea typeface="Calibri"/>
              </a:rPr>
              <a:t>hipertensi.</a:t>
            </a:r>
            <a:endParaRPr lang="en-US" dirty="0" smtClean="0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d-ID" dirty="0" smtClean="0">
                <a:latin typeface="Times New Roman"/>
                <a:ea typeface="Calibri"/>
              </a:rPr>
              <a:t>Sebaliknya </a:t>
            </a:r>
            <a:r>
              <a:rPr lang="id-ID" dirty="0">
                <a:latin typeface="Times New Roman"/>
                <a:ea typeface="Calibri"/>
              </a:rPr>
              <a:t>pasangan suami istri yang saling mencintai dan mereka yang memiliki jaringan teman yang menyenangkan cenderung terhindar dari hipertensi.</a:t>
            </a:r>
            <a:endParaRPr lang="en-US" dirty="0">
              <a:latin typeface="Times New Roman"/>
              <a:ea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576</Words>
  <Application>Microsoft Office PowerPoint</Application>
  <PresentationFormat>Custom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TS103431377</vt:lpstr>
      <vt:lpstr>KOMUNIKASI INTERPERSONAL</vt:lpstr>
      <vt:lpstr>Dasar  Komunikasi Interpersonal</vt:lpstr>
      <vt:lpstr>Slide 3</vt:lpstr>
      <vt:lpstr>Slide 4</vt:lpstr>
      <vt:lpstr>Slide 5</vt:lpstr>
      <vt:lpstr>PENTINGNYA  Komunikasi Interpersonal</vt:lpstr>
      <vt:lpstr>Cara Meningkatkan Kemampuan Mendengarkan Anda</vt:lpstr>
      <vt:lpstr>pendengar aktif</vt:lpstr>
      <vt:lpstr>Memahami Hubungan Antarpribadi</vt:lpstr>
      <vt:lpstr>Slide 10</vt:lpstr>
      <vt:lpstr>Tahap-tahap perkembangan hubungan</vt:lpstr>
      <vt:lpstr>Slide 12</vt:lpstr>
      <vt:lpstr>Tahap-tahap MENGAKHIRI hubungan</vt:lpstr>
      <vt:lpstr>Slide 14</vt:lpstr>
      <vt:lpstr>Slide 15</vt:lpstr>
      <vt:lpstr>Slide 16</vt:lpstr>
      <vt:lpstr>EFEKTIVITAS KOMUNIKASI INTERPERSONAL</vt:lpstr>
      <vt:lpstr>Slide 18</vt:lpstr>
      <vt:lpstr>Slide 19</vt:lpstr>
      <vt:lpstr>Slide 20</vt:lpstr>
      <vt:lpstr>Slide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2014-03-27T02:57:50Z</dcterms:created>
  <dcterms:modified xsi:type="dcterms:W3CDTF">2016-03-14T08:46:51Z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