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6" r:id="rId14"/>
    <p:sldId id="267" r:id="rId15"/>
    <p:sldId id="268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70" y="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aunceohara.co.uk/images/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1025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762000" y="3505200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25230" y="3352800"/>
            <a:ext cx="672363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en-US" sz="8000" b="1" i="0" u="none" strike="noStrike" kern="1200" cap="none" spc="0" normalizeH="0" baseline="0" noProof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MANAGEMENT</a:t>
            </a:r>
            <a:endParaRPr lang="id-ID" sz="8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86200" y="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32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WEEK 7</a:t>
            </a:r>
            <a:endParaRPr lang="id-ID" sz="32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0" y="4572000"/>
            <a:ext cx="7827963" cy="1524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Project Management</a:t>
            </a: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Desain</a:t>
            </a: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5903893"/>
            <a:ext cx="4800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000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</a:rPr>
              <a:t>Source: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cap="all" dirty="0" smtClean="0">
                <a:solidFill>
                  <a:schemeClr val="bg1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DETERMINING LIKELY RISKS &amp; CONSEQUENCES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143000"/>
          <a:ext cx="82296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600200"/>
                <a:gridCol w="17526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MATURITY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COMPLEXITY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DEPENDENCY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(0.1)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Existing </a:t>
                      </a:r>
                      <a:r>
                        <a:rPr lang="id-ID" sz="1400" dirty="0" smtClean="0"/>
                        <a:t>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Simple 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Not limited to existing system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(0.3)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redesign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increase in complexity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Schedule or performance depend on existing </a:t>
                      </a:r>
                      <a:r>
                        <a:rPr lang="id-ID" sz="1400" dirty="0" smtClean="0"/>
                        <a:t>model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(0.5)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Major change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increase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risk to schedule or 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(0.7)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Tech. available but complex design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increase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Schedule or performance depend on new system or process. Significant cost or risk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Major (0.9)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 of art, some research complete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Extremely complex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Schedule or performance depend on new system or process. Very high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risk.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533400" y="4165600"/>
          <a:ext cx="8229600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828800"/>
                <a:gridCol w="1143000"/>
                <a:gridCol w="2057400"/>
                <a:gridCol w="2209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SCORE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SCHEDULE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Low (0.1)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Budget estimate not exceeded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Negligible/ no</a:t>
                      </a:r>
                      <a:r>
                        <a:rPr lang="en-US" sz="1400" baseline="0" dirty="0" smtClean="0"/>
                        <a:t> impact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Minimal or no reliability consequences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Minimal or no performance consequences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(0.3)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Minor slip in schedule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reduction in 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reduction in system 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Moderate (0.5)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15%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slip in schedule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Some reduction in 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Some reduction in system 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(0.7)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30%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Slips excess 1 month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degradation in reliability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Significant degradation in system performance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Major (0.9)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Cost estimate exceeds</a:t>
                      </a:r>
                      <a:r>
                        <a:rPr lang="en-US" sz="1400" baseline="0" dirty="0" smtClean="0"/>
                        <a:t> budget &lt; 50%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Large schedule</a:t>
                      </a:r>
                      <a:r>
                        <a:rPr lang="en-US" sz="1400" baseline="0" dirty="0" smtClean="0"/>
                        <a:t> slip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Reliability goals cannot </a:t>
                      </a:r>
                      <a:r>
                        <a:rPr lang="en-US" sz="1200" dirty="0" smtClean="0"/>
                        <a:t>be achieved under current</a:t>
                      </a:r>
                      <a:r>
                        <a:rPr lang="en-US" sz="1200" baseline="0" dirty="0" smtClean="0"/>
                        <a:t> plan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Performance goals cannot be achieved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685800" y="762000"/>
            <a:ext cx="5867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Probability of Failure (Pf)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3810000"/>
            <a:ext cx="62484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Consequences of Failure (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Cf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CALCULATING A PROJECT RISK 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Use the project team consensus to determine the scores for each Probability of Failure Category: Maturity (Pm), Complexity (Pc), Dependency (Pd).</a:t>
            </a:r>
          </a:p>
          <a:p>
            <a:r>
              <a:rPr lang="en-US" sz="2000" dirty="0" smtClean="0"/>
              <a:t>Calculate Pf by adding the three categories and dividing by 3: Pf=(</a:t>
            </a:r>
            <a:r>
              <a:rPr lang="en-US" sz="2000" dirty="0" err="1" smtClean="0"/>
              <a:t>Pm+Pc+Pd</a:t>
            </a:r>
            <a:r>
              <a:rPr lang="en-US" sz="2000" dirty="0" smtClean="0"/>
              <a:t>)/3.</a:t>
            </a:r>
          </a:p>
          <a:p>
            <a:r>
              <a:rPr lang="en-US" sz="2000" dirty="0" smtClean="0"/>
              <a:t>Determine the scores for each Consequences of Failure Category: Cost (Cc), Schedule (Cs), Reliability (Cr), Performance (Cp).</a:t>
            </a:r>
          </a:p>
          <a:p>
            <a:r>
              <a:rPr lang="en-US" sz="2000" dirty="0" smtClean="0"/>
              <a:t>Calculate </a:t>
            </a:r>
            <a:r>
              <a:rPr lang="en-US" sz="2000" dirty="0" err="1" smtClean="0"/>
              <a:t>Cf</a:t>
            </a:r>
            <a:r>
              <a:rPr lang="en-US" sz="2000" dirty="0" smtClean="0"/>
              <a:t> by adding the three categories and dividing by 4: </a:t>
            </a:r>
            <a:r>
              <a:rPr lang="en-US" sz="2000" dirty="0" err="1"/>
              <a:t>C</a:t>
            </a:r>
            <a:r>
              <a:rPr lang="en-US" sz="2000" dirty="0" err="1" smtClean="0"/>
              <a:t>f</a:t>
            </a:r>
            <a:r>
              <a:rPr lang="en-US" sz="2000" dirty="0" smtClean="0"/>
              <a:t>=(</a:t>
            </a:r>
            <a:r>
              <a:rPr lang="en-US" sz="2000" dirty="0" err="1" smtClean="0"/>
              <a:t>Cc+Cs+Cr+Cp</a:t>
            </a:r>
            <a:r>
              <a:rPr lang="en-US" sz="2000" dirty="0" smtClean="0"/>
              <a:t>)/</a:t>
            </a:r>
            <a:r>
              <a:rPr lang="id-ID" sz="2000" dirty="0" smtClean="0"/>
              <a:t>4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Calculate Overall </a:t>
            </a:r>
            <a:r>
              <a:rPr lang="en-US" sz="2000" dirty="0"/>
              <a:t>R</a:t>
            </a:r>
            <a:r>
              <a:rPr lang="en-US" sz="2000" dirty="0" smtClean="0"/>
              <a:t>isk </a:t>
            </a:r>
            <a:r>
              <a:rPr lang="en-US" sz="2000" dirty="0"/>
              <a:t>F</a:t>
            </a:r>
            <a:r>
              <a:rPr lang="en-US" sz="2000" dirty="0" smtClean="0"/>
              <a:t>actor for the project by using the formula: RF=</a:t>
            </a:r>
            <a:r>
              <a:rPr lang="en-US" sz="2000" dirty="0" err="1" smtClean="0"/>
              <a:t>Pf+Cf</a:t>
            </a:r>
            <a:r>
              <a:rPr lang="en-US" sz="2000" dirty="0" smtClean="0"/>
              <a:t>-(Pf)(</a:t>
            </a:r>
            <a:r>
              <a:rPr lang="en-US" sz="2000" dirty="0" err="1" smtClean="0"/>
              <a:t>Cf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Rule of Thumb:	Low risk		</a:t>
            </a:r>
            <a:r>
              <a:rPr lang="en-US" sz="2000" dirty="0" err="1" smtClean="0"/>
              <a:t>Rf</a:t>
            </a:r>
            <a:r>
              <a:rPr lang="en-US" sz="2000" dirty="0" smtClean="0"/>
              <a:t> &lt; 0.3</a:t>
            </a:r>
          </a:p>
          <a:p>
            <a:pPr lvl="6">
              <a:buNone/>
            </a:pPr>
            <a:r>
              <a:rPr lang="en-US" dirty="0" smtClean="0"/>
              <a:t>Medium risk	</a:t>
            </a:r>
            <a:r>
              <a:rPr lang="en-US" dirty="0" err="1" smtClean="0"/>
              <a:t>Rf</a:t>
            </a:r>
            <a:r>
              <a:rPr lang="en-US" dirty="0" smtClean="0"/>
              <a:t> = 0.3 to 0.7</a:t>
            </a:r>
          </a:p>
          <a:p>
            <a:pPr lvl="6">
              <a:buNone/>
            </a:pPr>
            <a:r>
              <a:rPr lang="en-US" dirty="0" smtClean="0"/>
              <a:t>High risk		</a:t>
            </a:r>
            <a:r>
              <a:rPr lang="en-US" dirty="0" err="1" smtClean="0"/>
              <a:t>Rf</a:t>
            </a:r>
            <a:r>
              <a:rPr lang="en-US" dirty="0" smtClean="0"/>
              <a:t> &gt; 0.7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RISK ASESSMENT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your project team has decided upon the following risk values:</a:t>
            </a:r>
          </a:p>
          <a:p>
            <a:r>
              <a:rPr lang="en-US" dirty="0" smtClean="0"/>
              <a:t>Pm = .1, Pc = .5, Pd = .9</a:t>
            </a:r>
          </a:p>
          <a:p>
            <a:r>
              <a:rPr lang="en-US" dirty="0" smtClean="0"/>
              <a:t>Cc = .7, Cs = .5, Cr = .3, Cp = .1</a:t>
            </a:r>
          </a:p>
          <a:p>
            <a:r>
              <a:rPr lang="en-US" dirty="0" smtClean="0"/>
              <a:t>Determine the overall </a:t>
            </a:r>
            <a:r>
              <a:rPr lang="en-US" dirty="0"/>
              <a:t>P</a:t>
            </a:r>
            <a:r>
              <a:rPr lang="en-US" dirty="0" smtClean="0"/>
              <a:t>roject Risk using qualitative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MITIGATION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 Risk</a:t>
            </a:r>
          </a:p>
          <a:p>
            <a:r>
              <a:rPr lang="en-US" dirty="0" smtClean="0"/>
              <a:t>Minimize Risk</a:t>
            </a:r>
          </a:p>
          <a:p>
            <a:r>
              <a:rPr lang="en-US" dirty="0" smtClean="0"/>
              <a:t>Share Risk</a:t>
            </a:r>
          </a:p>
          <a:p>
            <a:r>
              <a:rPr lang="en-US" dirty="0" smtClean="0"/>
              <a:t>Transfer Risk</a:t>
            </a:r>
          </a:p>
          <a:p>
            <a:r>
              <a:rPr lang="en-US" dirty="0" smtClean="0"/>
              <a:t>Use of Contingency Reserves</a:t>
            </a:r>
            <a:endParaRPr lang="en-US" dirty="0"/>
          </a:p>
        </p:txBody>
      </p:sp>
      <p:pic>
        <p:nvPicPr>
          <p:cNvPr id="4098" name="Picture 2" descr="http://www.stellman-greene.com/blog/wp-content/uploads/2007/04/risk-mitigation-2007-04-3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447800"/>
            <a:ext cx="2486025" cy="3648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AND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and documentation methods help manager classify and codify the various risks the firm faces, its responses to these risks, and the outcome of its response strategies.</a:t>
            </a:r>
          </a:p>
          <a:p>
            <a:r>
              <a:rPr lang="en-US" dirty="0" smtClean="0"/>
              <a:t>Control document has to coherently identify the key information: what, who, when, why, how.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PROJECT RISK ANALISYS &amp; MANAGEMENT </a:t>
            </a:r>
            <a:br>
              <a:rPr lang="en-US" sz="3200" dirty="0" smtClean="0"/>
            </a:br>
            <a:r>
              <a:rPr lang="en-US" sz="3200" dirty="0" smtClean="0"/>
              <a:t>(The European Association for Project Management)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9400" y="1600200"/>
            <a:ext cx="5867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Define</a:t>
            </a:r>
          </a:p>
          <a:p>
            <a:r>
              <a:rPr lang="en-US" dirty="0" smtClean="0"/>
              <a:t>Focus</a:t>
            </a:r>
          </a:p>
          <a:p>
            <a:r>
              <a:rPr lang="en-US" dirty="0" smtClean="0"/>
              <a:t>Identify</a:t>
            </a:r>
          </a:p>
          <a:p>
            <a:r>
              <a:rPr lang="en-US" dirty="0" smtClean="0"/>
              <a:t>Structure</a:t>
            </a:r>
          </a:p>
          <a:p>
            <a:r>
              <a:rPr lang="en-US" dirty="0" smtClean="0"/>
              <a:t>Clarify Ownership of Risk</a:t>
            </a:r>
          </a:p>
          <a:p>
            <a:r>
              <a:rPr lang="en-US" dirty="0" smtClean="0"/>
              <a:t>Estimate</a:t>
            </a:r>
          </a:p>
          <a:p>
            <a:r>
              <a:rPr lang="en-US" dirty="0" smtClean="0"/>
              <a:t>Evaluate</a:t>
            </a:r>
          </a:p>
          <a:p>
            <a:r>
              <a:rPr lang="en-US" dirty="0" smtClean="0"/>
              <a:t>Plan</a:t>
            </a:r>
          </a:p>
          <a:p>
            <a:r>
              <a:rPr lang="en-US" dirty="0" smtClean="0"/>
              <a:t>Manage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5400" b="1" dirty="0" smtClean="0"/>
              <a:t>	PROJECT</a:t>
            </a:r>
            <a:endParaRPr lang="id-ID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4724400" cy="4068763"/>
          </a:xfrm>
        </p:spPr>
        <p:txBody>
          <a:bodyPr/>
          <a:lstStyle/>
          <a:p>
            <a:r>
              <a:rPr lang="en-US" sz="4000" dirty="0" smtClean="0"/>
              <a:t>Project Risk</a:t>
            </a:r>
            <a:r>
              <a:rPr lang="id-ID" sz="4000" dirty="0" smtClean="0"/>
              <a:t>,</a:t>
            </a:r>
            <a:r>
              <a:rPr lang="en-US" sz="4000" dirty="0" smtClean="0"/>
              <a:t> is any possible event that can negatively affect the viability of a project.</a:t>
            </a:r>
          </a:p>
          <a:p>
            <a:endParaRPr lang="id-ID" dirty="0"/>
          </a:p>
        </p:txBody>
      </p:sp>
      <p:pic>
        <p:nvPicPr>
          <p:cNvPr id="29698" name="Picture 2" descr="risk management cartoons, risk management cartoon, risk management picture, risk management pictures, risk management image, risk management images, risk management illustration, risk management illustrations "/>
          <p:cNvPicPr>
            <a:picLocks noChangeAspect="1" noChangeArrowheads="1"/>
          </p:cNvPicPr>
          <p:nvPr/>
        </p:nvPicPr>
        <p:blipFill>
          <a:blip r:embed="rId2" cstate="print"/>
          <a:srcRect t="9878" r="1543"/>
          <a:stretch>
            <a:fillRect/>
          </a:stretch>
        </p:blipFill>
        <p:spPr bwMode="auto">
          <a:xfrm>
            <a:off x="5257800" y="2209800"/>
            <a:ext cx="3276600" cy="3657600"/>
          </a:xfrm>
          <a:prstGeom prst="rect">
            <a:avLst/>
          </a:prstGeom>
          <a:noFill/>
        </p:spPr>
      </p:pic>
      <p:pic>
        <p:nvPicPr>
          <p:cNvPr id="29702" name="Picture 6" descr="http://zunia.org/uploads/pics/risk_financialReg88.jpg"/>
          <p:cNvPicPr>
            <a:picLocks noChangeAspect="1" noChangeArrowheads="1"/>
          </p:cNvPicPr>
          <p:nvPr/>
        </p:nvPicPr>
        <p:blipFill>
          <a:blip r:embed="rId3" cstate="print"/>
          <a:srcRect t="21212" r="2000" b="27273"/>
          <a:stretch>
            <a:fillRect/>
          </a:stretch>
        </p:blipFill>
        <p:spPr bwMode="auto">
          <a:xfrm>
            <a:off x="4191000" y="152400"/>
            <a:ext cx="37338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80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Risk Management is the art and science of identifying, analyzing, and responding to risk factors throughout the life of the project and in the best interests of its objectives.</a:t>
            </a:r>
          </a:p>
          <a:p>
            <a:endParaRPr lang="en-US" dirty="0"/>
          </a:p>
        </p:txBody>
      </p:sp>
      <p:pic>
        <p:nvPicPr>
          <p:cNvPr id="14338" name="Picture 2" descr="risk management cartoons, risk management cartoon, risk management picture, risk management pictures, risk management image, risk management images, risk management illustration, risk management illustrations "/>
          <p:cNvPicPr>
            <a:picLocks noChangeAspect="1" noChangeArrowheads="1"/>
          </p:cNvPicPr>
          <p:nvPr/>
        </p:nvPicPr>
        <p:blipFill>
          <a:blip r:embed="rId2" cstate="print"/>
          <a:srcRect l="2000" t="14660" r="4000" b="1571"/>
          <a:stretch>
            <a:fillRect/>
          </a:stretch>
        </p:blipFill>
        <p:spPr bwMode="auto">
          <a:xfrm>
            <a:off x="5181600" y="1828800"/>
            <a:ext cx="35814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OF 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Risk Identification </a:t>
            </a:r>
            <a:r>
              <a:rPr lang="en-US" sz="2800" dirty="0" smtClean="0"/>
              <a:t>– the process of determining the specific risk factors that can reasonably be expected to affect our project.</a:t>
            </a:r>
          </a:p>
          <a:p>
            <a:r>
              <a:rPr lang="en-US" dirty="0" smtClean="0"/>
              <a:t>Analysis of Probability and Consequences </a:t>
            </a:r>
            <a:r>
              <a:rPr lang="en-US" sz="2800" dirty="0" smtClean="0"/>
              <a:t>– the potential impact of these risk factors, determined by how likely they are to occur and the effect they would have on the project if they did occur.</a:t>
            </a:r>
          </a:p>
          <a:p>
            <a:r>
              <a:rPr lang="en-US" dirty="0" smtClean="0"/>
              <a:t>Risk </a:t>
            </a:r>
            <a:r>
              <a:rPr lang="en-US" dirty="0"/>
              <a:t>M</a:t>
            </a:r>
            <a:r>
              <a:rPr lang="en-US" dirty="0" smtClean="0"/>
              <a:t>itigation Strategies </a:t>
            </a:r>
            <a:r>
              <a:rPr lang="en-US" sz="2800" dirty="0" smtClean="0"/>
              <a:t>– steps taken to minimize the potential impact of those risk factors deemed sufficiently threatening to the project.</a:t>
            </a:r>
          </a:p>
          <a:p>
            <a:r>
              <a:rPr lang="en-US" dirty="0" smtClean="0"/>
              <a:t>Control and Documentation </a:t>
            </a:r>
            <a:r>
              <a:rPr lang="en-US" sz="2800" dirty="0" smtClean="0"/>
              <a:t>– creating a knowledge base for future projects based on lessons learned.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Risk</a:t>
            </a:r>
          </a:p>
          <a:p>
            <a:r>
              <a:rPr lang="en-US" dirty="0" smtClean="0"/>
              <a:t>Technical Risk</a:t>
            </a:r>
          </a:p>
          <a:p>
            <a:r>
              <a:rPr lang="en-US" dirty="0" smtClean="0"/>
              <a:t>Commercial Risk</a:t>
            </a:r>
          </a:p>
          <a:p>
            <a:r>
              <a:rPr lang="en-US" dirty="0" smtClean="0"/>
              <a:t>Execution Risk</a:t>
            </a:r>
          </a:p>
          <a:p>
            <a:r>
              <a:rPr lang="en-US" dirty="0" smtClean="0"/>
              <a:t>Contractual or Legal Risk</a:t>
            </a:r>
          </a:p>
          <a:p>
            <a:r>
              <a:rPr lang="en-US" dirty="0" smtClean="0"/>
              <a:t>Others: </a:t>
            </a:r>
            <a:r>
              <a:rPr lang="en-US" sz="2000" dirty="0" smtClean="0"/>
              <a:t>Absenteeism, Resignation, Staff pulled away by management, Additional staff/skills not available, Training not as effective as desired, Initial specifications poorly or incompletely specified, Work or change orders multiply due to various problems, etc.</a:t>
            </a:r>
            <a:endParaRPr lang="en-US" sz="2000" dirty="0"/>
          </a:p>
        </p:txBody>
      </p:sp>
      <p:pic>
        <p:nvPicPr>
          <p:cNvPr id="4" name="Picture 2" descr="risk management cartoons, risk management cartoon, risk management picture, risk management pictures, risk management image, risk management images, risk management illustration, risk management illustrations "/>
          <p:cNvPicPr>
            <a:picLocks noChangeAspect="1" noChangeArrowheads="1"/>
          </p:cNvPicPr>
          <p:nvPr/>
        </p:nvPicPr>
        <p:blipFill>
          <a:blip r:embed="rId2" cstate="print"/>
          <a:srcRect t="8951" r="2778"/>
          <a:stretch>
            <a:fillRect/>
          </a:stretch>
        </p:blipFill>
        <p:spPr bwMode="auto">
          <a:xfrm>
            <a:off x="5486400" y="1371600"/>
            <a:ext cx="2667000" cy="32124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IDENTIFICATION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Brainstorming meetings </a:t>
            </a:r>
            <a:r>
              <a:rPr lang="en-US" sz="2400" dirty="0" smtClean="0"/>
              <a:t>– Bringing the members of the projects team, top management and even clients together for a brainstorming meeting can generate a good list of potential risk factors.</a:t>
            </a:r>
          </a:p>
          <a:p>
            <a:r>
              <a:rPr lang="en-US" dirty="0" smtClean="0"/>
              <a:t>Expert Opinion </a:t>
            </a:r>
            <a:r>
              <a:rPr lang="en-US" sz="2400" dirty="0" smtClean="0"/>
              <a:t>– The collective “wisdom” of sets of experts is then used as the basis for decision making.</a:t>
            </a:r>
          </a:p>
          <a:p>
            <a:r>
              <a:rPr lang="en-US" dirty="0" smtClean="0"/>
              <a:t>History </a:t>
            </a:r>
            <a:r>
              <a:rPr lang="en-US" sz="2400" dirty="0" smtClean="0"/>
              <a:t>– In many cases the best source of information on future risk is history.</a:t>
            </a:r>
          </a:p>
          <a:p>
            <a:r>
              <a:rPr lang="en-US" dirty="0" smtClean="0"/>
              <a:t>Multiple (or team based) As</a:t>
            </a:r>
            <a:r>
              <a:rPr lang="id-ID" dirty="0" smtClean="0"/>
              <a:t>s</a:t>
            </a:r>
            <a:r>
              <a:rPr lang="en-US" dirty="0" err="1" smtClean="0"/>
              <a:t>esment</a:t>
            </a:r>
            <a:r>
              <a:rPr lang="en-US" dirty="0" smtClean="0"/>
              <a:t> </a:t>
            </a:r>
            <a:r>
              <a:rPr lang="en-US" sz="2400" dirty="0" smtClean="0"/>
              <a:t>– A team based approach to risk factor identification encourages identification of more comprehensive set of potential project risks.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TYPICAL RISK VARIABLES</a:t>
            </a:r>
            <a:br>
              <a:rPr lang="en-US" dirty="0" smtClean="0"/>
            </a:br>
            <a:r>
              <a:rPr lang="en-US" sz="1800" dirty="0" smtClean="0"/>
              <a:t>(</a:t>
            </a:r>
            <a:r>
              <a:rPr lang="en-US" sz="1800" dirty="0" err="1" smtClean="0"/>
              <a:t>Jafary</a:t>
            </a:r>
            <a:r>
              <a:rPr lang="en-US" sz="1800" dirty="0" smtClean="0"/>
              <a:t>, 2001:85, Management of Risks, International Journal of Project Management, 19(2))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Promotion Risk</a:t>
            </a:r>
          </a:p>
          <a:p>
            <a:r>
              <a:rPr lang="en-US" dirty="0" smtClean="0"/>
              <a:t>Market Risk, volume</a:t>
            </a:r>
          </a:p>
          <a:p>
            <a:r>
              <a:rPr lang="en-US" dirty="0" smtClean="0"/>
              <a:t>Market Risk, price</a:t>
            </a:r>
          </a:p>
          <a:p>
            <a:r>
              <a:rPr lang="en-US" dirty="0" smtClean="0"/>
              <a:t>Political Risks</a:t>
            </a:r>
          </a:p>
          <a:p>
            <a:r>
              <a:rPr lang="en-US" dirty="0" smtClean="0"/>
              <a:t>Technical Risks</a:t>
            </a:r>
          </a:p>
          <a:p>
            <a:r>
              <a:rPr lang="en-US" dirty="0" smtClean="0"/>
              <a:t>Financing Risks</a:t>
            </a:r>
          </a:p>
          <a:p>
            <a:r>
              <a:rPr lang="en-US" dirty="0" smtClean="0"/>
              <a:t>Environmental Risks</a:t>
            </a:r>
          </a:p>
          <a:p>
            <a:r>
              <a:rPr lang="en-US" dirty="0" smtClean="0"/>
              <a:t>Cost Estimate Risk (completion risk)</a:t>
            </a:r>
          </a:p>
          <a:p>
            <a:r>
              <a:rPr lang="en-US" dirty="0" smtClean="0"/>
              <a:t>Schedule Risk (delay risk)</a:t>
            </a:r>
          </a:p>
          <a:p>
            <a:r>
              <a:rPr lang="en-US" dirty="0" smtClean="0"/>
              <a:t>Operating Risk</a:t>
            </a:r>
          </a:p>
          <a:p>
            <a:r>
              <a:rPr lang="en-US" dirty="0" smtClean="0"/>
              <a:t>Organizational Risk</a:t>
            </a:r>
          </a:p>
          <a:p>
            <a:r>
              <a:rPr lang="en-US" dirty="0" smtClean="0"/>
              <a:t>Integration Risk</a:t>
            </a:r>
          </a:p>
          <a:p>
            <a:r>
              <a:rPr lang="en-US" dirty="0" smtClean="0"/>
              <a:t>Acts of God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ANALYSIS OF PROBABILITY &amp; CONSEQUENCES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5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Risk = (Probability of Event)(Consequences of Event).</a:t>
            </a:r>
          </a:p>
          <a:p>
            <a:r>
              <a:rPr lang="en-US" sz="2800" dirty="0" smtClean="0"/>
              <a:t>Risk Impact Matrix:</a:t>
            </a:r>
          </a:p>
          <a:p>
            <a:pPr lvl="4">
              <a:buNone/>
            </a:pPr>
            <a:r>
              <a:rPr lang="en-US" sz="1600" dirty="0" smtClean="0"/>
              <a:t>	   </a:t>
            </a:r>
            <a:r>
              <a:rPr lang="en-US" dirty="0" smtClean="0">
                <a:solidFill>
                  <a:srgbClr val="FF0000"/>
                </a:solidFill>
              </a:rPr>
              <a:t>Consequences</a:t>
            </a:r>
            <a:endParaRPr lang="en-US" dirty="0">
              <a:solidFill>
                <a:srgbClr val="FF0000"/>
              </a:solidFill>
            </a:endParaRPr>
          </a:p>
          <a:p>
            <a:pPr lvl="4">
              <a:buNone/>
            </a:pPr>
            <a:r>
              <a:rPr lang="en-US" sz="1600" dirty="0" smtClean="0"/>
              <a:t>Low		High</a:t>
            </a:r>
          </a:p>
          <a:p>
            <a:pPr lvl="4">
              <a:buNone/>
            </a:pPr>
            <a:endParaRPr lang="en-US" sz="1600" dirty="0"/>
          </a:p>
          <a:p>
            <a:pPr lvl="4">
              <a:buNone/>
            </a:pPr>
            <a:endParaRPr lang="en-US" sz="1600" dirty="0" smtClean="0"/>
          </a:p>
          <a:p>
            <a:pPr lvl="4">
              <a:buNone/>
            </a:pPr>
            <a:endParaRPr lang="en-US" sz="1600" dirty="0"/>
          </a:p>
          <a:p>
            <a:pPr lvl="4">
              <a:buNone/>
            </a:pPr>
            <a:endParaRPr lang="en-US" sz="16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32766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772694" y="4610100"/>
            <a:ext cx="2666206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24000" y="59436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24000" y="46482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533400" y="3886200"/>
            <a:ext cx="457200" cy="2971800"/>
          </a:xfrm>
          <a:prstGeom prst="rect">
            <a:avLst/>
          </a:prstGeom>
        </p:spPr>
        <p:txBody>
          <a:bodyPr vert="vert270" lIns="91440" tIns="45720" rIns="91440" bIns="45720" rtlCol="0">
            <a:normAutofit lnSpcReduction="100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Likelihood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5400000" flipH="1" flipV="1">
            <a:off x="190500" y="4610100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Content Placeholder 2"/>
          <p:cNvSpPr txBox="1">
            <a:spLocks/>
          </p:cNvSpPr>
          <p:nvPr/>
        </p:nvSpPr>
        <p:spPr>
          <a:xfrm>
            <a:off x="990600" y="5181600"/>
            <a:ext cx="457200" cy="2286000"/>
          </a:xfrm>
          <a:prstGeom prst="rect">
            <a:avLst/>
          </a:prstGeom>
        </p:spPr>
        <p:txBody>
          <a:bodyPr vert="vert270" lIns="91440" tIns="45720" rIns="91440" bIns="45720" rtlCol="0">
            <a:normAutofit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990600" y="3276600"/>
            <a:ext cx="457200" cy="2971800"/>
          </a:xfrm>
          <a:prstGeom prst="rect">
            <a:avLst/>
          </a:prstGeom>
        </p:spPr>
        <p:txBody>
          <a:bodyPr vert="vert270" lIns="91440" tIns="45720" rIns="91440" bIns="45720" rtlCol="0">
            <a:normAutofit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High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rot="5400000">
            <a:off x="1943100" y="4610100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ANALYSIS OF PROBABILITY &amp; CONSEQUENCES </a:t>
            </a:r>
            <a:r>
              <a:rPr lang="en-US" sz="1800" dirty="0" smtClean="0"/>
              <a:t>Example: DEVELOPING A NEW PRODUCT FOR THE RETAIL MARKET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219200"/>
          <a:ext cx="7391400" cy="1856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1600200"/>
                <a:gridCol w="1276350"/>
                <a:gridCol w="1847850"/>
              </a:tblGrid>
              <a:tr h="234462">
                <a:tc>
                  <a:txBody>
                    <a:bodyPr/>
                    <a:lstStyle/>
                    <a:p>
                      <a:r>
                        <a:rPr lang="en-US" dirty="0" smtClean="0"/>
                        <a:t>Risk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Consequences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Likelihood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Impact Potential</a:t>
                      </a:r>
                      <a:endParaRPr lang="en-US" dirty="0"/>
                    </a:p>
                  </a:txBody>
                  <a:tcPr/>
                </a:tc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A. Loss of lead </a:t>
                      </a:r>
                      <a:r>
                        <a:rPr lang="id-ID" sz="1600" dirty="0" smtClean="0"/>
                        <a:t>designer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Moderate</a:t>
                      </a:r>
                      <a:endParaRPr lang="en-US" sz="1600" dirty="0"/>
                    </a:p>
                  </a:txBody>
                  <a:tcPr/>
                </a:tc>
              </a:tr>
              <a:tr h="23446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B. Technical failure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Medium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Serious</a:t>
                      </a:r>
                      <a:endParaRPr lang="en-US" sz="1600" dirty="0"/>
                    </a:p>
                  </a:txBody>
                  <a:tcPr/>
                </a:tc>
              </a:tr>
              <a:tr h="234462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C. Budget cut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Medium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Minor</a:t>
                      </a:r>
                      <a:endParaRPr lang="en-US" sz="1600" dirty="0"/>
                    </a:p>
                  </a:txBody>
                  <a:tcPr/>
                </a:tc>
              </a:tr>
              <a:tr h="410308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D. Competitor</a:t>
                      </a:r>
                      <a:r>
                        <a:rPr lang="en-US" sz="1600" baseline="0" dirty="0" smtClean="0"/>
                        <a:t> first to market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Serious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914400" y="3048000"/>
            <a:ext cx="4800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Consequences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Low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     	        High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286794" y="3656806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535488" y="4990306"/>
            <a:ext cx="2666206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86794" y="6323806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0" y="45720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 flipH="1" flipV="1">
            <a:off x="953294" y="4990306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096294" y="4990306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1219200" y="4419600"/>
            <a:ext cx="457200" cy="2971800"/>
          </a:xfrm>
          <a:prstGeom prst="rect">
            <a:avLst/>
          </a:prstGeom>
        </p:spPr>
        <p:txBody>
          <a:bodyPr vert="vert270" lIns="91440" tIns="45720" rIns="91440" bIns="45720" rtlCol="0">
            <a:normAutofit fontScale="92500" lnSpcReduction="10000"/>
          </a:bodyPr>
          <a:lstStyle/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Likelihood</a:t>
            </a: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52600" y="3733800"/>
            <a:ext cx="430887" cy="4264801"/>
          </a:xfrm>
          <a:prstGeom prst="rect">
            <a:avLst/>
          </a:prstGeom>
        </p:spPr>
        <p:txBody>
          <a:bodyPr vert="vert270" wrap="square">
            <a:spAutoFit/>
          </a:bodyPr>
          <a:lstStyle/>
          <a:p>
            <a:pPr marL="2057400" lvl="4" indent="-228600">
              <a:spcBef>
                <a:spcPct val="20000"/>
              </a:spcBef>
              <a:defRPr/>
            </a:pPr>
            <a:r>
              <a:rPr lang="en-US" sz="1600" dirty="0" smtClean="0"/>
              <a:t>Low        Medium	high</a:t>
            </a:r>
            <a:endParaRPr lang="en-US" sz="1600" dirty="0"/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3391694" y="4990306"/>
            <a:ext cx="2667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286000" y="5486400"/>
            <a:ext cx="3581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029200" y="5486400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29200" y="4572000"/>
            <a:ext cx="5790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en-US" sz="5400" b="1" cap="none" spc="50" dirty="0">
              <a:ln w="11430"/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10000" y="5486400"/>
            <a:ext cx="558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</a:t>
            </a:r>
            <a:endParaRPr lang="en-US" sz="54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29200" y="3657600"/>
            <a:ext cx="627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563</TotalTime>
  <Words>949</Words>
  <Application>Microsoft Office PowerPoint</Application>
  <PresentationFormat>On-screen Show (4:3)</PresentationFormat>
  <Paragraphs>185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 PROJECT</vt:lpstr>
      <vt:lpstr>RISK MANAGEMENT</vt:lpstr>
      <vt:lpstr>PROCESS OF RISK MANAGEMENT</vt:lpstr>
      <vt:lpstr>RISK IDENTIFICATION</vt:lpstr>
      <vt:lpstr>RISK IDENTIFICATION METHOD</vt:lpstr>
      <vt:lpstr>TYPICAL RISK VARIABLES (Jafary, 2001:85, Management of Risks, International Journal of Project Management, 19(2))</vt:lpstr>
      <vt:lpstr>ANALYSIS OF PROBABILITY &amp; CONSEQUENCES</vt:lpstr>
      <vt:lpstr>ANALYSIS OF PROBABILITY &amp; CONSEQUENCES Example: DEVELOPING A NEW PRODUCT FOR THE RETAIL MARKET</vt:lpstr>
      <vt:lpstr>DETERMINING LIKELY RISKS &amp; CONSEQUENCES</vt:lpstr>
      <vt:lpstr>CALCULATING A PROJECT RISK FACTOR</vt:lpstr>
      <vt:lpstr>QUANTITATIVE RISK ASESSMENT</vt:lpstr>
      <vt:lpstr>RISK MITIGATION STRATEGIES</vt:lpstr>
      <vt:lpstr>CONTROL AND DOCUMENTATION</vt:lpstr>
      <vt:lpstr>PROJECT RISK ANALISYS &amp; MANAGEMENT  (The European Association for Project Management)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Herman</cp:lastModifiedBy>
  <cp:revision>38</cp:revision>
  <dcterms:created xsi:type="dcterms:W3CDTF">2011-03-24T08:51:10Z</dcterms:created>
  <dcterms:modified xsi:type="dcterms:W3CDTF">2017-03-31T08:11:28Z</dcterms:modified>
</cp:coreProperties>
</file>