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3D2E"/>
    <a:srgbClr val="FFFFFF"/>
    <a:srgbClr val="2D4D3A"/>
    <a:srgbClr val="D6E8DD"/>
    <a:srgbClr val="20382A"/>
    <a:srgbClr val="4373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1" autoAdjust="0"/>
    <p:restoredTop sz="90929"/>
  </p:normalViewPr>
  <p:slideViewPr>
    <p:cSldViewPr>
      <p:cViewPr varScale="1">
        <p:scale>
          <a:sx n="71" d="100"/>
          <a:sy n="71" d="100"/>
        </p:scale>
        <p:origin x="158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362AF66-1EB9-4B94-B0CC-3CFACFC344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260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Freeform 7" descr="Picture2"/>
          <p:cNvSpPr>
            <a:spLocks/>
          </p:cNvSpPr>
          <p:nvPr/>
        </p:nvSpPr>
        <p:spPr bwMode="gray">
          <a:xfrm>
            <a:off x="-14288" y="4292600"/>
            <a:ext cx="9164638" cy="2592388"/>
          </a:xfrm>
          <a:custGeom>
            <a:avLst/>
            <a:gdLst>
              <a:gd name="T0" fmla="*/ 9 w 5773"/>
              <a:gd name="T1" fmla="*/ 633 h 1633"/>
              <a:gd name="T2" fmla="*/ 1710 w 5773"/>
              <a:gd name="T3" fmla="*/ 1182 h 1633"/>
              <a:gd name="T4" fmla="*/ 5773 w 5773"/>
              <a:gd name="T5" fmla="*/ 0 h 1633"/>
              <a:gd name="T6" fmla="*/ 5773 w 5773"/>
              <a:gd name="T7" fmla="*/ 1633 h 1633"/>
              <a:gd name="T8" fmla="*/ 0 w 5773"/>
              <a:gd name="T9" fmla="*/ 1630 h 1633"/>
              <a:gd name="T10" fmla="*/ 9 w 5773"/>
              <a:gd name="T11" fmla="*/ 633 h 1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73" h="1633">
                <a:moveTo>
                  <a:pt x="9" y="633"/>
                </a:moveTo>
                <a:cubicBezTo>
                  <a:pt x="27" y="588"/>
                  <a:pt x="695" y="1099"/>
                  <a:pt x="1710" y="1182"/>
                </a:cubicBezTo>
                <a:cubicBezTo>
                  <a:pt x="2725" y="1265"/>
                  <a:pt x="3871" y="1008"/>
                  <a:pt x="5773" y="0"/>
                </a:cubicBezTo>
                <a:lnTo>
                  <a:pt x="5773" y="1633"/>
                </a:lnTo>
                <a:lnTo>
                  <a:pt x="0" y="1630"/>
                </a:lnTo>
                <a:lnTo>
                  <a:pt x="9" y="633"/>
                </a:lnTo>
                <a:close/>
              </a:path>
            </a:pathLst>
          </a:cu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-14288" y="0"/>
            <a:ext cx="9172576" cy="6124575"/>
            <a:chOff x="-9" y="0"/>
            <a:chExt cx="5778" cy="3858"/>
          </a:xfrm>
        </p:grpSpPr>
        <p:sp>
          <p:nvSpPr>
            <p:cNvPr id="3081" name="Freeform 9" descr="Small grid"/>
            <p:cNvSpPr>
              <a:spLocks/>
            </p:cNvSpPr>
            <p:nvPr userDrawn="1"/>
          </p:nvSpPr>
          <p:spPr bwMode="white">
            <a:xfrm>
              <a:off x="0" y="0"/>
              <a:ext cx="5769" cy="3858"/>
            </a:xfrm>
            <a:custGeom>
              <a:avLst/>
              <a:gdLst>
                <a:gd name="T0" fmla="*/ 0 w 5769"/>
                <a:gd name="T1" fmla="*/ 3026 h 3858"/>
                <a:gd name="T2" fmla="*/ 1984 w 5769"/>
                <a:gd name="T3" fmla="*/ 3803 h 3858"/>
                <a:gd name="T4" fmla="*/ 5769 w 5769"/>
                <a:gd name="T5" fmla="*/ 2377 h 3858"/>
                <a:gd name="T6" fmla="*/ 5769 w 5769"/>
                <a:gd name="T7" fmla="*/ 0 h 3858"/>
                <a:gd name="T8" fmla="*/ 18 w 5769"/>
                <a:gd name="T9" fmla="*/ 0 h 3858"/>
                <a:gd name="T10" fmla="*/ 9 w 5769"/>
                <a:gd name="T11" fmla="*/ 10 h 3858"/>
                <a:gd name="T12" fmla="*/ 0 w 5769"/>
                <a:gd name="T13" fmla="*/ 3026 h 3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9" h="3858">
                  <a:moveTo>
                    <a:pt x="0" y="3026"/>
                  </a:moveTo>
                  <a:cubicBezTo>
                    <a:pt x="70" y="3092"/>
                    <a:pt x="640" y="3748"/>
                    <a:pt x="1984" y="3803"/>
                  </a:cubicBezTo>
                  <a:cubicBezTo>
                    <a:pt x="3328" y="3858"/>
                    <a:pt x="5396" y="2688"/>
                    <a:pt x="5769" y="2377"/>
                  </a:cubicBezTo>
                  <a:lnTo>
                    <a:pt x="5769" y="0"/>
                  </a:lnTo>
                  <a:lnTo>
                    <a:pt x="18" y="0"/>
                  </a:lnTo>
                  <a:lnTo>
                    <a:pt x="9" y="10"/>
                  </a:lnTo>
                  <a:lnTo>
                    <a:pt x="0" y="3026"/>
                  </a:lnTo>
                  <a:close/>
                </a:path>
              </a:pathLst>
            </a:custGeom>
            <a:pattFill prst="smGrid">
              <a:fgClr>
                <a:schemeClr val="bg1"/>
              </a:fgClr>
              <a:bgClr>
                <a:srgbClr val="003D7B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white">
            <a:xfrm>
              <a:off x="-9" y="0"/>
              <a:ext cx="5769" cy="3858"/>
            </a:xfrm>
            <a:custGeom>
              <a:avLst/>
              <a:gdLst>
                <a:gd name="T0" fmla="*/ 0 w 5769"/>
                <a:gd name="T1" fmla="*/ 3026 h 3858"/>
                <a:gd name="T2" fmla="*/ 1984 w 5769"/>
                <a:gd name="T3" fmla="*/ 3803 h 3858"/>
                <a:gd name="T4" fmla="*/ 5769 w 5769"/>
                <a:gd name="T5" fmla="*/ 2377 h 3858"/>
                <a:gd name="T6" fmla="*/ 5769 w 5769"/>
                <a:gd name="T7" fmla="*/ 0 h 3858"/>
                <a:gd name="T8" fmla="*/ 18 w 5769"/>
                <a:gd name="T9" fmla="*/ 0 h 3858"/>
                <a:gd name="T10" fmla="*/ 9 w 5769"/>
                <a:gd name="T11" fmla="*/ 10 h 3858"/>
                <a:gd name="T12" fmla="*/ 0 w 5769"/>
                <a:gd name="T13" fmla="*/ 3026 h 3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9" h="3858">
                  <a:moveTo>
                    <a:pt x="0" y="3026"/>
                  </a:moveTo>
                  <a:cubicBezTo>
                    <a:pt x="70" y="3092"/>
                    <a:pt x="640" y="3748"/>
                    <a:pt x="1984" y="3803"/>
                  </a:cubicBezTo>
                  <a:cubicBezTo>
                    <a:pt x="3328" y="3858"/>
                    <a:pt x="5396" y="2688"/>
                    <a:pt x="5769" y="2377"/>
                  </a:cubicBezTo>
                  <a:lnTo>
                    <a:pt x="5769" y="0"/>
                  </a:lnTo>
                  <a:lnTo>
                    <a:pt x="18" y="0"/>
                  </a:lnTo>
                  <a:lnTo>
                    <a:pt x="9" y="10"/>
                  </a:lnTo>
                  <a:lnTo>
                    <a:pt x="0" y="302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  <a:alpha val="44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>
            <a:outerShdw dist="53882" dir="2700000" algn="ctr" rotWithShape="0">
              <a:srgbClr val="000000"/>
            </a:outerShdw>
          </a:effectLst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8862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A4BC621-FAED-41C0-88CE-55092ABB8B3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083" name="Group 11"/>
          <p:cNvGrpSpPr>
            <a:grpSpLocks/>
          </p:cNvGrpSpPr>
          <p:nvPr/>
        </p:nvGrpSpPr>
        <p:grpSpPr bwMode="auto">
          <a:xfrm>
            <a:off x="304800" y="387350"/>
            <a:ext cx="2076450" cy="1143000"/>
            <a:chOff x="144" y="244"/>
            <a:chExt cx="1308" cy="720"/>
          </a:xfrm>
        </p:grpSpPr>
        <p:sp>
          <p:nvSpPr>
            <p:cNvPr id="3084" name="Oval 12"/>
            <p:cNvSpPr>
              <a:spLocks noChangeArrowheads="1"/>
            </p:cNvSpPr>
            <p:nvPr/>
          </p:nvSpPr>
          <p:spPr bwMode="ltGray">
            <a:xfrm rot="-931870">
              <a:off x="144" y="244"/>
              <a:ext cx="1308" cy="72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5490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085" name="Oval 13"/>
            <p:cNvSpPr>
              <a:spLocks noChangeArrowheads="1"/>
            </p:cNvSpPr>
            <p:nvPr/>
          </p:nvSpPr>
          <p:spPr bwMode="ltGray">
            <a:xfrm rot="-931870">
              <a:off x="204" y="299"/>
              <a:ext cx="1161" cy="602"/>
            </a:xfrm>
            <a:prstGeom prst="ellipse">
              <a:avLst/>
            </a:prstGeom>
            <a:gradFill rotWithShape="1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</p:grpSp>
      <p:sp>
        <p:nvSpPr>
          <p:cNvPr id="3086" name="Text Box 14"/>
          <p:cNvSpPr txBox="1">
            <a:spLocks noChangeArrowheads="1"/>
          </p:cNvSpPr>
          <p:nvPr/>
        </p:nvSpPr>
        <p:spPr bwMode="gray">
          <a:xfrm>
            <a:off x="762000" y="609600"/>
            <a:ext cx="1157288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/>
              <a:t>Company</a:t>
            </a:r>
          </a:p>
          <a:p>
            <a:r>
              <a:rPr lang="en-US" sz="2600" b="1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239604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5AA35-ACB0-4B73-BD41-FA20197116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10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0DED4-6233-45F8-A2AF-07869A4455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41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FC98F187-6FA2-4641-8996-4A8B66AA8D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087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F95F60-1AE7-4DDC-94A0-7B87FFF6DF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00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2E1ED-16FD-4EC1-803F-D0F477790A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888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5FD0B-9D13-4B8F-81D3-21B66D20E9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84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AEF58C-A19F-401B-B2FB-03B4C452A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83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4B77C-6233-4499-9EF1-55B0BFB19F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64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D28C3-19D2-4B53-B6FE-260059889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45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C9F062-01B4-451A-974C-79678925BC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33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BC44B-7B80-4823-946F-FCCA9A8898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06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-15875" y="-15875"/>
            <a:ext cx="9185275" cy="6410325"/>
            <a:chOff x="-9" y="-9"/>
            <a:chExt cx="5778" cy="4038"/>
          </a:xfrm>
        </p:grpSpPr>
        <p:sp>
          <p:nvSpPr>
            <p:cNvPr id="1032" name="Freeform 8" descr="Small grid"/>
            <p:cNvSpPr>
              <a:spLocks/>
            </p:cNvSpPr>
            <p:nvPr userDrawn="1"/>
          </p:nvSpPr>
          <p:spPr bwMode="white">
            <a:xfrm>
              <a:off x="-9" y="-9"/>
              <a:ext cx="5769" cy="4029"/>
            </a:xfrm>
            <a:custGeom>
              <a:avLst/>
              <a:gdLst>
                <a:gd name="T0" fmla="*/ 0 w 5769"/>
                <a:gd name="T1" fmla="*/ 3392 h 4029"/>
                <a:gd name="T2" fmla="*/ 1978 w 5769"/>
                <a:gd name="T3" fmla="*/ 3972 h 4029"/>
                <a:gd name="T4" fmla="*/ 5769 w 5769"/>
                <a:gd name="T5" fmla="*/ 2953 h 4029"/>
                <a:gd name="T6" fmla="*/ 5769 w 5769"/>
                <a:gd name="T7" fmla="*/ 0 h 4029"/>
                <a:gd name="T8" fmla="*/ 9 w 5769"/>
                <a:gd name="T9" fmla="*/ 9 h 4029"/>
                <a:gd name="T10" fmla="*/ 15 w 5769"/>
                <a:gd name="T11" fmla="*/ 19 h 4029"/>
                <a:gd name="T12" fmla="*/ 0 w 5769"/>
                <a:gd name="T13" fmla="*/ 3392 h 4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9" h="4029">
                  <a:moveTo>
                    <a:pt x="0" y="3392"/>
                  </a:moveTo>
                  <a:cubicBezTo>
                    <a:pt x="70" y="3461"/>
                    <a:pt x="642" y="3914"/>
                    <a:pt x="1978" y="3972"/>
                  </a:cubicBezTo>
                  <a:cubicBezTo>
                    <a:pt x="3313" y="4029"/>
                    <a:pt x="5398" y="3277"/>
                    <a:pt x="5769" y="2953"/>
                  </a:cubicBezTo>
                  <a:lnTo>
                    <a:pt x="5769" y="0"/>
                  </a:lnTo>
                  <a:lnTo>
                    <a:pt x="9" y="9"/>
                  </a:lnTo>
                  <a:lnTo>
                    <a:pt x="15" y="19"/>
                  </a:lnTo>
                  <a:lnTo>
                    <a:pt x="0" y="3392"/>
                  </a:lnTo>
                  <a:close/>
                </a:path>
              </a:pathLst>
            </a:custGeom>
            <a:pattFill prst="smGrid">
              <a:fgClr>
                <a:schemeClr val="bg1"/>
              </a:fgClr>
              <a:bgClr>
                <a:srgbClr val="003D7B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033" name="Freeform 9"/>
            <p:cNvSpPr>
              <a:spLocks/>
            </p:cNvSpPr>
            <p:nvPr userDrawn="1"/>
          </p:nvSpPr>
          <p:spPr bwMode="white">
            <a:xfrm>
              <a:off x="0" y="0"/>
              <a:ext cx="5769" cy="4029"/>
            </a:xfrm>
            <a:custGeom>
              <a:avLst/>
              <a:gdLst>
                <a:gd name="T0" fmla="*/ 0 w 5769"/>
                <a:gd name="T1" fmla="*/ 3392 h 4029"/>
                <a:gd name="T2" fmla="*/ 1978 w 5769"/>
                <a:gd name="T3" fmla="*/ 3972 h 4029"/>
                <a:gd name="T4" fmla="*/ 5769 w 5769"/>
                <a:gd name="T5" fmla="*/ 2953 h 4029"/>
                <a:gd name="T6" fmla="*/ 5769 w 5769"/>
                <a:gd name="T7" fmla="*/ 0 h 4029"/>
                <a:gd name="T8" fmla="*/ 9 w 5769"/>
                <a:gd name="T9" fmla="*/ 9 h 4029"/>
                <a:gd name="T10" fmla="*/ 15 w 5769"/>
                <a:gd name="T11" fmla="*/ 19 h 4029"/>
                <a:gd name="T12" fmla="*/ 0 w 5769"/>
                <a:gd name="T13" fmla="*/ 3392 h 4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9" h="4029">
                  <a:moveTo>
                    <a:pt x="0" y="3392"/>
                  </a:moveTo>
                  <a:cubicBezTo>
                    <a:pt x="70" y="3461"/>
                    <a:pt x="642" y="3914"/>
                    <a:pt x="1978" y="3972"/>
                  </a:cubicBezTo>
                  <a:cubicBezTo>
                    <a:pt x="3313" y="4029"/>
                    <a:pt x="5398" y="3277"/>
                    <a:pt x="5769" y="2953"/>
                  </a:cubicBezTo>
                  <a:lnTo>
                    <a:pt x="5769" y="0"/>
                  </a:lnTo>
                  <a:lnTo>
                    <a:pt x="9" y="9"/>
                  </a:lnTo>
                  <a:lnTo>
                    <a:pt x="15" y="19"/>
                  </a:lnTo>
                  <a:lnTo>
                    <a:pt x="0" y="339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  <a:alpha val="46001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034" name="Freeform 10"/>
          <p:cNvSpPr>
            <a:spLocks/>
          </p:cNvSpPr>
          <p:nvPr/>
        </p:nvSpPr>
        <p:spPr bwMode="gray">
          <a:xfrm>
            <a:off x="-15875" y="5281613"/>
            <a:ext cx="9169400" cy="1601787"/>
          </a:xfrm>
          <a:custGeom>
            <a:avLst/>
            <a:gdLst>
              <a:gd name="T0" fmla="*/ 9 w 5778"/>
              <a:gd name="T1" fmla="*/ 426 h 1009"/>
              <a:gd name="T2" fmla="*/ 1774 w 5778"/>
              <a:gd name="T3" fmla="*/ 710 h 1009"/>
              <a:gd name="T4" fmla="*/ 5778 w 5778"/>
              <a:gd name="T5" fmla="*/ 0 h 1009"/>
              <a:gd name="T6" fmla="*/ 5773 w 5778"/>
              <a:gd name="T7" fmla="*/ 1009 h 1009"/>
              <a:gd name="T8" fmla="*/ 0 w 5778"/>
              <a:gd name="T9" fmla="*/ 1007 h 1009"/>
              <a:gd name="T10" fmla="*/ 9 w 5778"/>
              <a:gd name="T11" fmla="*/ 426 h 1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78" h="1009">
                <a:moveTo>
                  <a:pt x="9" y="426"/>
                </a:moveTo>
                <a:cubicBezTo>
                  <a:pt x="27" y="400"/>
                  <a:pt x="759" y="661"/>
                  <a:pt x="1774" y="710"/>
                </a:cubicBezTo>
                <a:cubicBezTo>
                  <a:pt x="2789" y="758"/>
                  <a:pt x="4178" y="622"/>
                  <a:pt x="5778" y="0"/>
                </a:cubicBezTo>
                <a:lnTo>
                  <a:pt x="5773" y="1009"/>
                </a:lnTo>
                <a:lnTo>
                  <a:pt x="0" y="1007"/>
                </a:lnTo>
                <a:lnTo>
                  <a:pt x="9" y="42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868362"/>
          </a:xfrm>
          <a:prstGeom prst="rect">
            <a:avLst/>
          </a:prstGeom>
          <a:noFill/>
          <a:ln>
            <a:noFill/>
          </a:ln>
          <a:effectLst>
            <a:outerShdw dist="45791" dir="3378596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457200" y="647700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3124200" y="6477000"/>
            <a:ext cx="2895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6553200" y="647700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C98F187-6FA2-4641-8996-4A8B66AA8D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92600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916832"/>
            <a:ext cx="8748464" cy="1143000"/>
          </a:xfrm>
        </p:spPr>
        <p:txBody>
          <a:bodyPr/>
          <a:lstStyle/>
          <a:p>
            <a:pPr algn="l"/>
            <a:r>
              <a:rPr lang="en-US" sz="4400" b="0" u="sng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erlin Sans FB Demi" panose="020E0802020502020306" pitchFamily="34" charset="0"/>
              </a:rPr>
              <a:t>MENGELOLA </a:t>
            </a:r>
            <a:r>
              <a:rPr lang="id-ID" sz="4400" b="0" u="sng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erlin Sans FB Demi" panose="020E0802020502020306" pitchFamily="34" charset="0"/>
              </a:rPr>
              <a:t>  </a:t>
            </a:r>
            <a:r>
              <a:rPr lang="en-US" sz="4400" b="0" u="sng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erlin Sans FB Demi" panose="020E0802020502020306" pitchFamily="34" charset="0"/>
              </a:rPr>
              <a:t>DESAIN </a:t>
            </a:r>
            <a:r>
              <a:rPr lang="id-ID" sz="4400" b="0" u="sng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erlin Sans FB Demi" panose="020E0802020502020306" pitchFamily="34" charset="0"/>
              </a:rPr>
              <a:t>  </a:t>
            </a:r>
            <a:r>
              <a:rPr lang="en-US" sz="4400" b="0" u="sng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erlin Sans FB Demi" panose="020E0802020502020306" pitchFamily="34" charset="0"/>
              </a:rPr>
              <a:t>TABEL</a:t>
            </a:r>
            <a:endParaRPr lang="en-US" sz="4400" b="0" u="sng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4581128"/>
            <a:ext cx="6052552" cy="614370"/>
          </a:xfrm>
        </p:spPr>
        <p:txBody>
          <a:bodyPr/>
          <a:lstStyle/>
          <a:p>
            <a:r>
              <a:rPr lang="en-US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itectura" pitchFamily="34" charset="0"/>
              </a:rPr>
              <a:t>Adi</a:t>
            </a:r>
            <a:r>
              <a:rPr lang="en-US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itectura" pitchFamily="34" charset="0"/>
              </a:rPr>
              <a:t> </a:t>
            </a:r>
            <a:r>
              <a:rPr lang="en-US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itectura" pitchFamily="34" charset="0"/>
              </a:rPr>
              <a:t>Rachmanto</a:t>
            </a:r>
            <a:r>
              <a:rPr lang="en-US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itectura" pitchFamily="34" charset="0"/>
              </a:rPr>
              <a:t>, </a:t>
            </a:r>
            <a:r>
              <a:rPr lang="en-US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itectura" pitchFamily="34" charset="0"/>
              </a:rPr>
              <a:t>S.Kom</a:t>
            </a:r>
            <a:r>
              <a:rPr lang="id-ID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itectura" pitchFamily="34" charset="0"/>
              </a:rPr>
              <a:t>., M.Kom</a:t>
            </a:r>
            <a:r>
              <a:rPr lang="en-US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itectura" pitchFamily="34" charset="0"/>
              </a:rPr>
              <a:t> – UNIKOM - 201</a:t>
            </a:r>
            <a:r>
              <a:rPr lang="id-ID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itectura" pitchFamily="34" charset="0"/>
              </a:rPr>
              <a:t>4</a:t>
            </a:r>
            <a:endParaRPr lang="en-US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citectura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9552" y="2924944"/>
            <a:ext cx="8424936" cy="42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strike="noStrike" kern="0" cap="none" spc="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uLnTx/>
                <a:uFillTx/>
                <a:latin typeface="12SaruYellowFog" pitchFamily="2" charset="0"/>
                <a:ea typeface="+mj-ea"/>
                <a:cs typeface="+mj-cs"/>
              </a:rPr>
              <a:t>M I c r o s o f t</a:t>
            </a:r>
            <a:r>
              <a:rPr kumimoji="0" lang="en-US" sz="3200" b="1" i="0" strike="noStrike" kern="0" cap="none" spc="0" normalizeH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uLnTx/>
                <a:uFillTx/>
                <a:latin typeface="12SaruYellowFog" pitchFamily="2" charset="0"/>
                <a:ea typeface="+mj-ea"/>
                <a:cs typeface="+mj-cs"/>
              </a:rPr>
              <a:t>  A c </a:t>
            </a:r>
            <a:r>
              <a:rPr kumimoji="0" lang="en-US" sz="3200" b="1" i="0" strike="noStrike" kern="0" cap="none" spc="0" normalizeH="0" noProof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uLnTx/>
                <a:uFillTx/>
                <a:latin typeface="12SaruYellowFog" pitchFamily="2" charset="0"/>
                <a:ea typeface="+mj-ea"/>
                <a:cs typeface="+mj-cs"/>
              </a:rPr>
              <a:t>c</a:t>
            </a:r>
            <a:r>
              <a:rPr kumimoji="0" lang="en-US" sz="3200" b="1" i="0" strike="noStrike" kern="0" cap="none" spc="0" normalizeH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uLnTx/>
                <a:uFillTx/>
                <a:latin typeface="12SaruYellowFog" pitchFamily="2" charset="0"/>
                <a:ea typeface="+mj-ea"/>
                <a:cs typeface="+mj-cs"/>
              </a:rPr>
              <a:t> e s </a:t>
            </a:r>
            <a:r>
              <a:rPr kumimoji="0" lang="en-US" sz="3200" b="1" i="0" strike="noStrike" kern="0" cap="none" spc="0" normalizeH="0" noProof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uLnTx/>
                <a:uFillTx/>
                <a:latin typeface="12SaruYellowFog" pitchFamily="2" charset="0"/>
                <a:ea typeface="+mj-ea"/>
                <a:cs typeface="+mj-cs"/>
              </a:rPr>
              <a:t>s</a:t>
            </a:r>
            <a:r>
              <a:rPr kumimoji="0" lang="id-ID" sz="3200" b="1" i="0" strike="noStrike" kern="0" cap="none" spc="0" normalizeH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uLnTx/>
                <a:uFillTx/>
                <a:latin typeface="12SaruYellowFog" pitchFamily="2" charset="0"/>
                <a:ea typeface="+mj-ea"/>
                <a:cs typeface="+mj-cs"/>
              </a:rPr>
              <a:t> </a:t>
            </a:r>
            <a:r>
              <a:rPr kumimoji="0" lang="en-US" sz="3200" b="1" i="0" strike="noStrike" kern="0" cap="none" spc="0" normalizeH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uLnTx/>
                <a:uFillTx/>
                <a:latin typeface="12SaruYellowFog" pitchFamily="2" charset="0"/>
                <a:ea typeface="+mj-ea"/>
                <a:cs typeface="+mj-cs"/>
              </a:rPr>
              <a:t>2 0 1 </a:t>
            </a:r>
            <a:r>
              <a:rPr kumimoji="0" lang="id-ID" sz="3200" b="1" i="0" strike="noStrike" kern="0" cap="none" spc="0" normalizeH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uLnTx/>
                <a:uFillTx/>
                <a:latin typeface="12SaruYellowFog" pitchFamily="2" charset="0"/>
                <a:ea typeface="+mj-ea"/>
                <a:cs typeface="+mj-cs"/>
              </a:rPr>
              <a:t>3</a:t>
            </a:r>
            <a:endParaRPr kumimoji="0" lang="en-US" sz="3200" b="1" i="0" strike="noStrike" kern="0" cap="none" spc="0" normalizeH="0" baseline="0" noProof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5">
                  <a:lumMod val="60000"/>
                  <a:lumOff val="40000"/>
                </a:schemeClr>
              </a:solidFill>
              <a:uLnTx/>
              <a:uFillTx/>
              <a:latin typeface="12SaruYellowFog" pitchFamily="2" charset="0"/>
              <a:ea typeface="+mj-ea"/>
              <a:cs typeface="+mj-cs"/>
            </a:endParaRPr>
          </a:p>
        </p:txBody>
      </p:sp>
      <p:pic>
        <p:nvPicPr>
          <p:cNvPr id="5" name="Picture 4" descr="images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7584" y="543550"/>
            <a:ext cx="983356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9992" y="1340768"/>
            <a:ext cx="4342868" cy="4104456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z="2800" dirty="0" err="1" smtClean="0">
                <a:latin typeface="Trebuchet MS" pitchFamily="34" charset="0"/>
              </a:rPr>
              <a:t>Maka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akan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muncul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satu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baris</a:t>
            </a:r>
            <a:r>
              <a:rPr lang="en-US" sz="2800" dirty="0" smtClean="0">
                <a:latin typeface="Trebuchet MS" pitchFamily="34" charset="0"/>
              </a:rPr>
              <a:t> / field </a:t>
            </a:r>
            <a:r>
              <a:rPr lang="en-US" sz="2800" dirty="0" err="1" smtClean="0">
                <a:latin typeface="Trebuchet MS" pitchFamily="34" charset="0"/>
              </a:rPr>
              <a:t>baru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diatas</a:t>
            </a:r>
            <a:r>
              <a:rPr lang="en-US" sz="2800" dirty="0" smtClean="0">
                <a:latin typeface="Trebuchet MS" pitchFamily="34" charset="0"/>
              </a:rPr>
              <a:t> field yang </a:t>
            </a:r>
            <a:r>
              <a:rPr lang="en-US" sz="2800" dirty="0" err="1" smtClean="0">
                <a:latin typeface="Trebuchet MS" pitchFamily="34" charset="0"/>
              </a:rPr>
              <a:t>tadi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kita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seleksi</a:t>
            </a:r>
            <a:r>
              <a:rPr lang="en-US" sz="2800" dirty="0" smtClean="0">
                <a:latin typeface="Trebuchet MS" pitchFamily="34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rebuchet MS" pitchFamily="34" charset="0"/>
              </a:rPr>
              <a:t>Di </a:t>
            </a:r>
            <a:r>
              <a:rPr lang="en-US" sz="2800" dirty="0" err="1" smtClean="0">
                <a:latin typeface="Trebuchet MS" pitchFamily="34" charset="0"/>
              </a:rPr>
              <a:t>baris</a:t>
            </a:r>
            <a:r>
              <a:rPr lang="en-US" sz="2800" dirty="0" smtClean="0">
                <a:latin typeface="Trebuchet MS" pitchFamily="34" charset="0"/>
              </a:rPr>
              <a:t> yang </a:t>
            </a:r>
            <a:r>
              <a:rPr lang="en-US" sz="2800" dirty="0" err="1" smtClean="0">
                <a:latin typeface="Trebuchet MS" pitchFamily="34" charset="0"/>
              </a:rPr>
              <a:t>baru</a:t>
            </a:r>
            <a:r>
              <a:rPr lang="en-US" sz="2800" dirty="0" smtClean="0">
                <a:latin typeface="Trebuchet MS" pitchFamily="34" charset="0"/>
              </a:rPr>
              <a:t>, </a:t>
            </a:r>
            <a:r>
              <a:rPr lang="en-US" sz="2800" dirty="0" err="1" smtClean="0">
                <a:latin typeface="Trebuchet MS" pitchFamily="34" charset="0"/>
              </a:rPr>
              <a:t>isi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i="1" dirty="0" smtClean="0">
                <a:latin typeface="Trebuchet MS" pitchFamily="34" charset="0"/>
              </a:rPr>
              <a:t>Field Name </a:t>
            </a:r>
            <a:r>
              <a:rPr lang="en-US" sz="2800" dirty="0" err="1" smtClean="0">
                <a:latin typeface="Trebuchet MS" pitchFamily="34" charset="0"/>
              </a:rPr>
              <a:t>dengan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Rata_rata</a:t>
            </a:r>
            <a:r>
              <a:rPr lang="en-US" sz="2800" dirty="0" smtClean="0">
                <a:latin typeface="Trebuchet MS" pitchFamily="34" charset="0"/>
              </a:rPr>
              <a:t>, </a:t>
            </a:r>
            <a:r>
              <a:rPr lang="en-US" sz="2800" dirty="0" err="1" smtClean="0">
                <a:latin typeface="Trebuchet MS" pitchFamily="34" charset="0"/>
              </a:rPr>
              <a:t>kemudian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i="1" dirty="0" smtClean="0">
                <a:latin typeface="Trebuchet MS" pitchFamily="34" charset="0"/>
              </a:rPr>
              <a:t>Data Type </a:t>
            </a:r>
            <a:r>
              <a:rPr lang="en-US" sz="2800" dirty="0" err="1" smtClean="0">
                <a:latin typeface="Trebuchet MS" pitchFamily="34" charset="0"/>
              </a:rPr>
              <a:t>pilih</a:t>
            </a:r>
            <a:r>
              <a:rPr lang="en-US" sz="2800" dirty="0" smtClean="0">
                <a:latin typeface="Trebuchet MS" pitchFamily="34" charset="0"/>
              </a:rPr>
              <a:t> yang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Numbe</a:t>
            </a:r>
            <a:r>
              <a:rPr lang="id-ID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r.</a:t>
            </a:r>
            <a:endParaRPr lang="en-US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85720" y="142852"/>
            <a:ext cx="828680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50" normalizeH="0" baseline="0" noProof="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uLnTx/>
                <a:uFillTx/>
                <a:latin typeface="12SaruYellowFog" pitchFamily="2" charset="0"/>
                <a:ea typeface="+mj-ea"/>
                <a:cs typeface="+mj-cs"/>
              </a:rPr>
              <a:t>Menyisi</a:t>
            </a:r>
            <a:r>
              <a:rPr kumimoji="0" lang="en-US" sz="4400" b="1" i="0" u="none" strike="noStrike" kern="0" cap="none" spc="50" normalizeH="0" noProof="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uLnTx/>
                <a:uFillTx/>
                <a:latin typeface="12SaruYellowFog" pitchFamily="2" charset="0"/>
                <a:ea typeface="+mj-ea"/>
                <a:cs typeface="+mj-cs"/>
              </a:rPr>
              <a:t>pkan</a:t>
            </a:r>
            <a:r>
              <a:rPr kumimoji="0" lang="en-US" sz="4400" b="1" i="0" u="none" strike="noStrike" kern="0" cap="none" spc="50" normalizeH="0" noProof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uLnTx/>
                <a:uFillTx/>
                <a:latin typeface="12SaruYellowFog" pitchFamily="2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50" normalizeH="0" baseline="0" noProof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uLnTx/>
                <a:uFillTx/>
                <a:latin typeface="12SaruYellowFog" pitchFamily="2" charset="0"/>
                <a:ea typeface="+mj-ea"/>
                <a:cs typeface="+mj-cs"/>
              </a:rPr>
              <a:t>Field</a:t>
            </a:r>
            <a:endParaRPr kumimoji="0" lang="en-US" sz="4400" b="1" i="0" u="none" strike="noStrike" kern="0" cap="none" spc="50" normalizeH="0" baseline="0" noProof="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uLnTx/>
              <a:uFillTx/>
              <a:latin typeface="12SaruYellowFog" pitchFamily="2" charset="0"/>
              <a:ea typeface="+mj-ea"/>
              <a:cs typeface="+mj-cs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9862" y="1159830"/>
            <a:ext cx="400052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52"/>
            <a:ext cx="8429684" cy="785818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Field name </a:t>
            </a: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bertipe</a:t>
            </a: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ketentuan</a:t>
            </a: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panjang</a:t>
            </a: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ukuran</a:t>
            </a: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dimasukkan</a:t>
            </a: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ditentukan</a:t>
            </a: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pilihan</a:t>
            </a: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propertinya</a:t>
            </a: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en-US" sz="1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045809"/>
              </p:ext>
            </p:extLst>
          </p:nvPr>
        </p:nvGraphicFramePr>
        <p:xfrm>
          <a:off x="163776" y="1074745"/>
          <a:ext cx="8715468" cy="521177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830981"/>
                <a:gridCol w="6884487"/>
              </a:tblGrid>
              <a:tr h="44896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PILIHAN</a:t>
                      </a:r>
                      <a:endParaRPr lang="en-US" sz="105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0237" marR="60237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KETERANGAN</a:t>
                      </a:r>
                      <a:endParaRPr lang="en-US" sz="105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0237" marR="60237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2769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none" dirty="0">
                          <a:solidFill>
                            <a:srgbClr val="C00000"/>
                          </a:solidFill>
                          <a:effectLst/>
                        </a:rPr>
                        <a:t>Byte</a:t>
                      </a:r>
                      <a:endParaRPr lang="en-US" sz="1200" b="1" u="none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0237" marR="60237" marT="0" marB="0" anchor="ctr"/>
                </a:tc>
                <a:tc>
                  <a:txBody>
                    <a:bodyPr/>
                    <a:lstStyle/>
                    <a:p>
                      <a:pPr marL="889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Memberikan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nilai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integer (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bilangan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bulat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)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dari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0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sampai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255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dan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tidak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termasuk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pecahan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.</a:t>
                      </a:r>
                      <a:endParaRPr lang="en-US" sz="1050" b="1" u="none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60237" marR="60237" marT="0" marB="0" anchor="ctr"/>
                </a:tc>
              </a:tr>
              <a:tr h="541261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none" dirty="0">
                          <a:solidFill>
                            <a:srgbClr val="C00000"/>
                          </a:solidFill>
                          <a:effectLst/>
                        </a:rPr>
                        <a:t>Decimal</a:t>
                      </a:r>
                      <a:endParaRPr lang="en-US" sz="1200" b="1" u="none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0237" marR="60237" marT="0" marB="0" anchor="ctr"/>
                </a:tc>
                <a:tc>
                  <a:txBody>
                    <a:bodyPr/>
                    <a:lstStyle/>
                    <a:p>
                      <a:pPr marL="889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Memberikan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nilai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dari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-10E28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sampai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10E28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dengan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ketelitian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sampai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28 digit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di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belakang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titik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decimal.</a:t>
                      </a:r>
                      <a:endParaRPr lang="en-US" sz="1050" b="1" u="none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60237" marR="60237" marT="0" marB="0" anchor="ctr"/>
                </a:tc>
              </a:tr>
              <a:tr h="52769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none" dirty="0">
                          <a:solidFill>
                            <a:srgbClr val="C00000"/>
                          </a:solidFill>
                          <a:effectLst/>
                        </a:rPr>
                        <a:t>Integer</a:t>
                      </a:r>
                      <a:endParaRPr lang="en-US" sz="1200" b="1" u="none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0237" marR="60237" marT="0" marB="0" anchor="ctr"/>
                </a:tc>
                <a:tc>
                  <a:txBody>
                    <a:bodyPr/>
                    <a:lstStyle/>
                    <a:p>
                      <a:pPr marL="9525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Memberikan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nilai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integer (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bilangan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bulat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)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dari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-32,768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sampai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32,767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dan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tidak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termasuk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pecahan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.</a:t>
                      </a:r>
                      <a:endParaRPr lang="en-US" sz="1050" b="1" u="none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60237" marR="60237" marT="0" marB="0" anchor="ctr"/>
                </a:tc>
              </a:tr>
              <a:tr h="527694">
                <a:tc>
                  <a:txBody>
                    <a:bodyPr/>
                    <a:lstStyle/>
                    <a:p>
                      <a:pPr marL="17145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none" dirty="0">
                          <a:solidFill>
                            <a:srgbClr val="C00000"/>
                          </a:solidFill>
                          <a:effectLst/>
                        </a:rPr>
                        <a:t>Long Integer</a:t>
                      </a:r>
                      <a:endParaRPr lang="en-US" sz="1200" b="1" u="none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0237" marR="60237" marT="0" marB="0" anchor="ctr"/>
                </a:tc>
                <a:tc>
                  <a:txBody>
                    <a:bodyPr/>
                    <a:lstStyle/>
                    <a:p>
                      <a:pPr marL="889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Memberikan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nilai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integer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dari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-2,147,483,648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sampai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2,147,483,647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dan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tidak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termasuk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pecahan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.</a:t>
                      </a:r>
                      <a:endParaRPr lang="en-US" sz="1050" b="1" u="none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60237" marR="60237" marT="0" marB="0" anchor="ctr"/>
                </a:tc>
              </a:tr>
              <a:tr h="105538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none" dirty="0">
                          <a:solidFill>
                            <a:srgbClr val="C00000"/>
                          </a:solidFill>
                          <a:effectLst/>
                        </a:rPr>
                        <a:t>Single</a:t>
                      </a:r>
                      <a:endParaRPr lang="en-US" sz="1200" b="1" u="none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0237" marR="60237" marT="0" marB="0" anchor="ctr"/>
                </a:tc>
                <a:tc>
                  <a:txBody>
                    <a:bodyPr/>
                    <a:lstStyle/>
                    <a:p>
                      <a:pPr marL="9525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Memberikan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nilai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bilangan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nyata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(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bilangan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yang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mungkin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memiliki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pecahan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terkecil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)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dengan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ketelitian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sampai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7 digit decimal, yang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dimulai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dari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-3.402823E28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sampai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-1.401298E45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sampai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3.402823E38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untuk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nilai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positif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.</a:t>
                      </a:r>
                      <a:endParaRPr lang="en-US" sz="1050" b="1" u="none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60237" marR="60237" marT="0" marB="0" anchor="ctr"/>
                </a:tc>
              </a:tr>
              <a:tr h="1583081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none" dirty="0">
                          <a:solidFill>
                            <a:srgbClr val="C00000"/>
                          </a:solidFill>
                          <a:effectLst/>
                        </a:rPr>
                        <a:t>Double</a:t>
                      </a:r>
                      <a:endParaRPr lang="en-US" sz="1200" b="1" u="none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0237" marR="60237" marT="0" marB="0" anchor="ctr"/>
                </a:tc>
                <a:tc>
                  <a:txBody>
                    <a:bodyPr/>
                    <a:lstStyle/>
                    <a:p>
                      <a:pPr marL="9525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Memberikan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nilai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nyata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(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bilangan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yang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mungkin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memiliki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pecahan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terkecil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)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dengan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ketelitian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sampai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15 digit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di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belakang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titik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decimal, yang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dimulai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dari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-1.72000069313486231E308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sampai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dengan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-4.94065645841247E-324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untuk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nilai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negatif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dan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1.7200069313486231E308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sampai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4.94065645841247E-324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untuk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nilai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1" u="none" dirty="0" err="1">
                          <a:latin typeface="Courier New" pitchFamily="49" charset="0"/>
                          <a:cs typeface="Courier New" pitchFamily="49" charset="0"/>
                        </a:rPr>
                        <a:t>positif</a:t>
                      </a:r>
                      <a:r>
                        <a:rPr lang="en-US" sz="1400" b="1" u="none" dirty="0">
                          <a:latin typeface="Courier New" pitchFamily="49" charset="0"/>
                          <a:cs typeface="Courier New" pitchFamily="49" charset="0"/>
                        </a:rPr>
                        <a:t>.</a:t>
                      </a:r>
                      <a:endParaRPr lang="en-US" sz="1050" b="1" u="none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60237" marR="60237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1456"/>
            <a:ext cx="8610600" cy="762000"/>
          </a:xfrm>
        </p:spPr>
        <p:txBody>
          <a:bodyPr/>
          <a:lstStyle/>
          <a:p>
            <a:pPr algn="ctr"/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12SaruYellowFog" pitchFamily="2" charset="0"/>
              </a:rPr>
              <a:t>Membuat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12SaruYellowFog" pitchFamily="2" charset="0"/>
              </a:rPr>
              <a:t> Primary Key</a:t>
            </a:r>
            <a:endParaRPr lang="en-US" sz="4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12SaruYellowFog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97616"/>
            <a:ext cx="8391876" cy="4419616"/>
          </a:xfrm>
        </p:spPr>
        <p:txBody>
          <a:bodyPr/>
          <a:lstStyle/>
          <a:p>
            <a:pPr algn="just"/>
            <a:r>
              <a:rPr lang="en-US" sz="24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Primary Key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adalah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en-US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field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dari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tabel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yang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merupakan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en-US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field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unik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dan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tidak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boleh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ada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nilai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data yang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sama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.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Ini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merupakan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kunci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dari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field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lainnya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282" y="2357430"/>
            <a:ext cx="42862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0850" indent="-355600" algn="just">
              <a:buFont typeface="Arial" pitchFamily="34" charset="0"/>
              <a:buChar char="•"/>
            </a:pPr>
            <a:r>
              <a:rPr lang="en-US" dirty="0" err="1" smtClean="0">
                <a:cs typeface="Times New Roman" pitchFamily="18" charset="0"/>
              </a:rPr>
              <a:t>Untuk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membuat</a:t>
            </a:r>
            <a:r>
              <a:rPr lang="en-US" dirty="0" smtClean="0">
                <a:cs typeface="Times New Roman" pitchFamily="18" charset="0"/>
              </a:rPr>
              <a:t> primary key </a:t>
            </a:r>
            <a:r>
              <a:rPr lang="en-US" dirty="0" err="1" smtClean="0">
                <a:cs typeface="Times New Roman" pitchFamily="18" charset="0"/>
              </a:rPr>
              <a:t>pada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tabel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lakukan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langkah</a:t>
            </a:r>
            <a:r>
              <a:rPr lang="en-US" dirty="0" smtClean="0">
                <a:cs typeface="Times New Roman" pitchFamily="18" charset="0"/>
              </a:rPr>
              <a:t> – </a:t>
            </a:r>
            <a:r>
              <a:rPr lang="en-US" dirty="0" err="1" smtClean="0">
                <a:cs typeface="Times New Roman" pitchFamily="18" charset="0"/>
              </a:rPr>
              <a:t>langkah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sebagai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berikut</a:t>
            </a:r>
            <a:r>
              <a:rPr lang="en-US" dirty="0" smtClean="0">
                <a:cs typeface="Times New Roman" pitchFamily="18" charset="0"/>
              </a:rPr>
              <a:t> :</a:t>
            </a:r>
          </a:p>
          <a:p>
            <a:pPr marL="450850" indent="-355600" algn="just"/>
            <a:endParaRPr lang="en-US" dirty="0" smtClean="0">
              <a:cs typeface="Times New Roman" pitchFamily="18" charset="0"/>
            </a:endParaRPr>
          </a:p>
          <a:p>
            <a:pPr marL="450850" indent="-355600" algn="just">
              <a:buFont typeface="Wingdings" pitchFamily="2" charset="2"/>
              <a:buChar char="ü"/>
            </a:pPr>
            <a:r>
              <a:rPr lang="en-US" dirty="0" err="1" smtClean="0">
                <a:cs typeface="Times New Roman" pitchFamily="18" charset="0"/>
              </a:rPr>
              <a:t>Klik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kanan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pada</a:t>
            </a:r>
            <a:r>
              <a:rPr lang="en-US" dirty="0" smtClean="0">
                <a:cs typeface="Times New Roman" pitchFamily="18" charset="0"/>
              </a:rPr>
              <a:t> field yang </a:t>
            </a:r>
            <a:r>
              <a:rPr lang="en-US" dirty="0" err="1" smtClean="0">
                <a:cs typeface="Times New Roman" pitchFamily="18" charset="0"/>
              </a:rPr>
              <a:t>akan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dijadikan</a:t>
            </a:r>
            <a:r>
              <a:rPr lang="en-US" dirty="0" smtClean="0">
                <a:cs typeface="Times New Roman" pitchFamily="18" charset="0"/>
              </a:rPr>
              <a:t> primary key </a:t>
            </a:r>
            <a:r>
              <a:rPr lang="en-US" dirty="0" err="1" smtClean="0">
                <a:cs typeface="Times New Roman" pitchFamily="18" charset="0"/>
              </a:rPr>
              <a:t>kemudian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klik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menu Primary Key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071678"/>
            <a:ext cx="4071966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1456"/>
            <a:ext cx="8610600" cy="762000"/>
          </a:xfrm>
        </p:spPr>
        <p:txBody>
          <a:bodyPr/>
          <a:lstStyle/>
          <a:p>
            <a:pPr algn="ctr"/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12SaruYellowFog" pitchFamily="2" charset="0"/>
              </a:rPr>
              <a:t>Membuat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12SaruYellowFog" pitchFamily="2" charset="0"/>
              </a:rPr>
              <a:t> Primary Key</a:t>
            </a:r>
            <a:endParaRPr lang="en-US" sz="4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12SaruYellowFog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000108"/>
            <a:ext cx="42060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0850" indent="-355600" algn="just">
              <a:buFont typeface="Wingdings" pitchFamily="2" charset="2"/>
              <a:buChar char="ü"/>
            </a:pPr>
            <a:r>
              <a:rPr lang="en-US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Atau</a:t>
            </a:r>
            <a:r>
              <a:rPr lang="en-US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pilih</a:t>
            </a:r>
            <a:r>
              <a:rPr lang="en-US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field </a:t>
            </a:r>
            <a:r>
              <a:rPr lang="en-US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pada</a:t>
            </a:r>
            <a:r>
              <a:rPr lang="en-US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tabel</a:t>
            </a:r>
            <a:r>
              <a:rPr lang="en-US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kemudian</a:t>
            </a:r>
            <a:r>
              <a:rPr lang="en-US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klik</a:t>
            </a:r>
            <a:r>
              <a:rPr lang="en-US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pada</a:t>
            </a:r>
            <a:r>
              <a:rPr lang="en-US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icon menu Primary Key</a:t>
            </a:r>
          </a:p>
          <a:p>
            <a:pPr marL="450850" indent="-355600" algn="just">
              <a:buFont typeface="Wingdings" pitchFamily="2" charset="2"/>
              <a:buChar char="ü"/>
            </a:pPr>
            <a:endParaRPr lang="en-US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450850" indent="-355600" algn="just">
              <a:buFont typeface="Wingdings" pitchFamily="2" charset="2"/>
              <a:buChar char="ü"/>
            </a:pPr>
            <a:endParaRPr lang="en-US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450850" indent="-355600" algn="just">
              <a:buFont typeface="Wingdings" pitchFamily="2" charset="2"/>
              <a:buChar char="ü"/>
            </a:pPr>
            <a:endParaRPr lang="en-US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450850" indent="-355600" algn="just"/>
            <a:endParaRPr lang="en-US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450850" indent="-355600" algn="just"/>
            <a:endParaRPr lang="en-US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450850" indent="-355600" algn="just">
              <a:buFont typeface="Wingdings" pitchFamily="2" charset="2"/>
              <a:buChar char="ü"/>
            </a:pPr>
            <a:r>
              <a:rPr lang="en-US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Selanjutnya</a:t>
            </a:r>
            <a:r>
              <a:rPr lang="en-US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akan</a:t>
            </a:r>
            <a:r>
              <a:rPr lang="en-US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terlihat</a:t>
            </a:r>
            <a:r>
              <a:rPr lang="en-US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tanda</a:t>
            </a:r>
            <a:r>
              <a:rPr lang="en-US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primary key (</a:t>
            </a:r>
            <a:r>
              <a:rPr lang="en-US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tanda</a:t>
            </a:r>
            <a:r>
              <a:rPr lang="en-US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simbol</a:t>
            </a:r>
            <a:r>
              <a:rPr lang="en-US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kunci</a:t>
            </a:r>
            <a:r>
              <a:rPr lang="en-US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) </a:t>
            </a:r>
            <a:r>
              <a:rPr lang="en-US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pada</a:t>
            </a:r>
            <a:r>
              <a:rPr lang="en-US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field yang </a:t>
            </a:r>
            <a:r>
              <a:rPr lang="en-US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dibuat</a:t>
            </a:r>
            <a:r>
              <a:rPr lang="en-US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menjadi</a:t>
            </a:r>
            <a:r>
              <a:rPr lang="en-US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primary key </a:t>
            </a:r>
            <a:r>
              <a:rPr lang="en-US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tersebut</a:t>
            </a:r>
            <a:endParaRPr lang="en-US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9992" y="1052736"/>
            <a:ext cx="4314825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Oval 7"/>
          <p:cNvSpPr/>
          <p:nvPr/>
        </p:nvSpPr>
        <p:spPr>
          <a:xfrm>
            <a:off x="4925992" y="1036998"/>
            <a:ext cx="646140" cy="928694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9992" y="4071942"/>
            <a:ext cx="4360916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Oval 9"/>
          <p:cNvSpPr/>
          <p:nvPr/>
        </p:nvSpPr>
        <p:spPr>
          <a:xfrm>
            <a:off x="4502272" y="4483724"/>
            <a:ext cx="285752" cy="357190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Isikan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di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Jendela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DataSheet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View </a:t>
            </a:r>
            <a:b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data – data </a:t>
            </a:r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sebagai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berikut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:</a:t>
            </a:r>
            <a:endParaRPr lang="en-US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844" y="1340768"/>
            <a:ext cx="8866312" cy="3960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8362"/>
          </a:xfrm>
        </p:spPr>
        <p:txBody>
          <a:bodyPr/>
          <a:lstStyle/>
          <a:p>
            <a:pPr algn="ctr"/>
            <a:r>
              <a:rPr lang="en-US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Mengurutkan</a:t>
            </a:r>
            <a:r>
              <a:rPr lang="en-US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Data</a:t>
            </a:r>
            <a:endParaRPr lang="en-US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92636"/>
            <a:ext cx="4386266" cy="5000660"/>
          </a:xfrm>
        </p:spPr>
        <p:txBody>
          <a:bodyPr/>
          <a:lstStyle/>
          <a:p>
            <a:pPr lvl="0" algn="just"/>
            <a:r>
              <a:rPr lang="en-US" sz="2200" dirty="0" err="1" smtClean="0"/>
              <a:t>Mengurutkan</a:t>
            </a:r>
            <a:r>
              <a:rPr lang="en-US" sz="2200" dirty="0" smtClean="0"/>
              <a:t> data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menampilkan</a:t>
            </a:r>
            <a:r>
              <a:rPr lang="en-US" sz="2200" dirty="0" smtClean="0"/>
              <a:t> data record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urutan</a:t>
            </a:r>
            <a:r>
              <a:rPr lang="en-US" sz="2200" dirty="0" smtClean="0"/>
              <a:t> </a:t>
            </a:r>
            <a:r>
              <a:rPr lang="en-US" sz="2200" dirty="0" err="1" smtClean="0"/>
              <a:t>tertentu</a:t>
            </a:r>
            <a:r>
              <a:rPr lang="en-US" sz="2200" dirty="0" smtClean="0"/>
              <a:t> </a:t>
            </a:r>
            <a:r>
              <a:rPr lang="en-US" sz="2200" dirty="0" err="1" smtClean="0"/>
              <a:t>baik</a:t>
            </a:r>
            <a:r>
              <a:rPr lang="en-US" sz="2200" dirty="0" smtClean="0"/>
              <a:t> </a:t>
            </a:r>
            <a:r>
              <a:rPr lang="en-US" sz="2200" dirty="0" err="1" smtClean="0"/>
              <a:t>berdasarkan</a:t>
            </a:r>
            <a:r>
              <a:rPr lang="en-US" sz="2200" dirty="0" smtClean="0"/>
              <a:t> </a:t>
            </a:r>
            <a:r>
              <a:rPr lang="en-US" sz="2200" dirty="0" err="1" smtClean="0"/>
              <a:t>urutan</a:t>
            </a:r>
            <a:r>
              <a:rPr lang="en-US" sz="2200" dirty="0" smtClean="0"/>
              <a:t> </a:t>
            </a:r>
            <a:r>
              <a:rPr lang="en-US" sz="2200" dirty="0" err="1" smtClean="0"/>
              <a:t>abjad</a:t>
            </a:r>
            <a:r>
              <a:rPr lang="en-US" sz="2200" dirty="0" smtClean="0"/>
              <a:t> </a:t>
            </a:r>
            <a:r>
              <a:rPr lang="en-US" sz="2200" dirty="0" err="1" smtClean="0"/>
              <a:t>maupun</a:t>
            </a:r>
            <a:r>
              <a:rPr lang="en-US" sz="2200" dirty="0" smtClean="0"/>
              <a:t> </a:t>
            </a:r>
            <a:r>
              <a:rPr lang="en-US" sz="2200" dirty="0" err="1" smtClean="0"/>
              <a:t>berdasarkan</a:t>
            </a:r>
            <a:r>
              <a:rPr lang="en-US" sz="2200" dirty="0" smtClean="0"/>
              <a:t> </a:t>
            </a:r>
            <a:r>
              <a:rPr lang="en-US" sz="2200" dirty="0" err="1" smtClean="0"/>
              <a:t>urutan</a:t>
            </a:r>
            <a:r>
              <a:rPr lang="en-US" sz="2200" dirty="0" smtClean="0"/>
              <a:t> </a:t>
            </a:r>
            <a:r>
              <a:rPr lang="en-US" sz="2200" dirty="0" err="1" smtClean="0"/>
              <a:t>abjad</a:t>
            </a:r>
            <a:r>
              <a:rPr lang="en-US" sz="2200" dirty="0" smtClean="0"/>
              <a:t> </a:t>
            </a:r>
            <a:r>
              <a:rPr lang="en-US" sz="2200" dirty="0" err="1" smtClean="0"/>
              <a:t>maupun</a:t>
            </a:r>
            <a:r>
              <a:rPr lang="en-US" sz="2200" dirty="0" smtClean="0"/>
              <a:t> </a:t>
            </a:r>
            <a:r>
              <a:rPr lang="en-US" sz="2200" dirty="0" err="1" smtClean="0"/>
              <a:t>berdasarkan</a:t>
            </a:r>
            <a:r>
              <a:rPr lang="en-US" sz="2200" dirty="0" smtClean="0"/>
              <a:t> </a:t>
            </a:r>
            <a:r>
              <a:rPr lang="en-US" sz="2200" dirty="0" err="1" smtClean="0"/>
              <a:t>nilai</a:t>
            </a:r>
            <a:r>
              <a:rPr lang="en-US" sz="2200" dirty="0" smtClean="0"/>
              <a:t> data record.</a:t>
            </a:r>
          </a:p>
          <a:p>
            <a:pPr algn="just"/>
            <a:r>
              <a:rPr lang="en-US" sz="2200" dirty="0" err="1" smtClean="0"/>
              <a:t>Klik</a:t>
            </a:r>
            <a:r>
              <a:rPr lang="en-US" sz="2200" dirty="0" smtClean="0"/>
              <a:t> </a:t>
            </a:r>
            <a:r>
              <a:rPr lang="en-US" sz="2200" dirty="0" err="1" smtClean="0"/>
              <a:t>kanan</a:t>
            </a:r>
            <a:r>
              <a:rPr lang="en-US" sz="2200" dirty="0" smtClean="0"/>
              <a:t> </a:t>
            </a:r>
            <a:r>
              <a:rPr lang="en-US" sz="2200" dirty="0" err="1" smtClean="0"/>
              <a:t>atau</a:t>
            </a:r>
            <a:r>
              <a:rPr lang="en-US" sz="2200" dirty="0" smtClean="0"/>
              <a:t> </a:t>
            </a:r>
            <a:r>
              <a:rPr lang="en-US" sz="2200" dirty="0" err="1" smtClean="0"/>
              <a:t>klik</a:t>
            </a:r>
            <a:r>
              <a:rPr lang="en-US" sz="2200" dirty="0" smtClean="0"/>
              <a:t> </a:t>
            </a:r>
            <a:r>
              <a:rPr lang="en-US" sz="2200" dirty="0" err="1" smtClean="0"/>
              <a:t>kiri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bagian</a:t>
            </a:r>
            <a:r>
              <a:rPr lang="en-US" sz="2200" dirty="0" smtClean="0"/>
              <a:t> </a:t>
            </a:r>
            <a:r>
              <a:rPr lang="en-US" sz="2200" dirty="0" err="1" smtClean="0"/>
              <a:t>judul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tampilan</a:t>
            </a:r>
            <a:r>
              <a:rPr lang="en-US" sz="2200" dirty="0" smtClean="0"/>
              <a:t> </a:t>
            </a:r>
            <a:r>
              <a:rPr lang="en-US" sz="22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DataSheet</a:t>
            </a:r>
            <a:r>
              <a:rPr lang="en-US" sz="2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View</a:t>
            </a:r>
            <a:r>
              <a:rPr lang="en-US" sz="22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/>
              <a:t>kemudian</a:t>
            </a:r>
            <a:r>
              <a:rPr lang="en-US" sz="2200" dirty="0" smtClean="0"/>
              <a:t> </a:t>
            </a:r>
            <a:r>
              <a:rPr lang="en-US" sz="2200" dirty="0" err="1" smtClean="0"/>
              <a:t>kita</a:t>
            </a:r>
            <a:r>
              <a:rPr lang="en-US" sz="2200" dirty="0" smtClean="0"/>
              <a:t> </a:t>
            </a:r>
            <a:r>
              <a:rPr lang="en-US" sz="2200" dirty="0" err="1" smtClean="0"/>
              <a:t>bisa</a:t>
            </a:r>
            <a:r>
              <a:rPr lang="en-US" sz="2200" dirty="0" smtClean="0"/>
              <a:t> </a:t>
            </a:r>
            <a:r>
              <a:rPr lang="en-US" sz="2200" dirty="0" err="1" smtClean="0"/>
              <a:t>memilih</a:t>
            </a:r>
            <a:r>
              <a:rPr lang="en-US" sz="2200" dirty="0" smtClean="0"/>
              <a:t>, </a:t>
            </a:r>
            <a:r>
              <a:rPr lang="en-US" sz="2200" dirty="0" err="1" smtClean="0"/>
              <a:t>apakah</a:t>
            </a:r>
            <a:r>
              <a:rPr lang="en-US" sz="2200" dirty="0" smtClean="0"/>
              <a:t>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diurutkan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urutan</a:t>
            </a:r>
            <a:r>
              <a:rPr lang="en-US" sz="2200" dirty="0" smtClean="0"/>
              <a:t> </a:t>
            </a:r>
            <a:r>
              <a:rPr lang="en-US" sz="2200" dirty="0" err="1" smtClean="0"/>
              <a:t>besar</a:t>
            </a:r>
            <a:r>
              <a:rPr lang="en-US" sz="2200" dirty="0" smtClean="0"/>
              <a:t> </a:t>
            </a:r>
            <a:r>
              <a:rPr lang="en-US" sz="2200" dirty="0" err="1" smtClean="0"/>
              <a:t>menuju</a:t>
            </a:r>
            <a:r>
              <a:rPr lang="en-US" sz="2200" dirty="0" smtClean="0"/>
              <a:t> yang </a:t>
            </a:r>
            <a:r>
              <a:rPr lang="en-US" sz="2200" dirty="0" err="1" smtClean="0"/>
              <a:t>kecil</a:t>
            </a:r>
            <a:r>
              <a:rPr lang="en-US" sz="2200" dirty="0" smtClean="0"/>
              <a:t> </a:t>
            </a:r>
            <a:r>
              <a:rPr lang="en-US" sz="2200" dirty="0" err="1" smtClean="0"/>
              <a:t>atau</a:t>
            </a:r>
            <a:r>
              <a:rPr lang="en-US" sz="2200" dirty="0" smtClean="0"/>
              <a:t> </a:t>
            </a:r>
            <a:r>
              <a:rPr lang="en-US" sz="2200" dirty="0" err="1" smtClean="0"/>
              <a:t>sebaliknya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r="45090"/>
          <a:stretch>
            <a:fillRect/>
          </a:stretch>
        </p:blipFill>
        <p:spPr bwMode="auto">
          <a:xfrm>
            <a:off x="4799962" y="1173478"/>
            <a:ext cx="385765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Menyaring</a:t>
            </a:r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Data (</a:t>
            </a:r>
            <a:r>
              <a:rPr lang="en-US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Filter</a:t>
            </a:r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)</a:t>
            </a:r>
            <a:endParaRPr lang="en-US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600" dirty="0" err="1" smtClean="0">
                <a:solidFill>
                  <a:srgbClr val="FFC000"/>
                </a:solidFill>
                <a:latin typeface="Continuum Bold" pitchFamily="2" charset="0"/>
              </a:rPr>
              <a:t>Menyaring</a:t>
            </a:r>
            <a:r>
              <a:rPr lang="en-US" sz="3600" dirty="0" smtClean="0">
                <a:solidFill>
                  <a:srgbClr val="FFC000"/>
                </a:solidFill>
                <a:latin typeface="Continuum Bold" pitchFamily="2" charset="0"/>
              </a:rPr>
              <a:t> data </a:t>
            </a:r>
            <a:r>
              <a:rPr lang="en-US" sz="3600" dirty="0" err="1" smtClean="0">
                <a:solidFill>
                  <a:srgbClr val="FFC000"/>
                </a:solidFill>
                <a:latin typeface="Continuum Bold" pitchFamily="2" charset="0"/>
              </a:rPr>
              <a:t>adalah</a:t>
            </a:r>
            <a:r>
              <a:rPr lang="en-US" sz="3600" dirty="0" smtClean="0">
                <a:solidFill>
                  <a:srgbClr val="FFC000"/>
                </a:solidFill>
                <a:latin typeface="Continuum Bold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ontinuum Bold" pitchFamily="2" charset="0"/>
              </a:rPr>
              <a:t>menampilkan</a:t>
            </a:r>
            <a:r>
              <a:rPr lang="en-US" sz="3600" dirty="0" smtClean="0">
                <a:solidFill>
                  <a:srgbClr val="FFC000"/>
                </a:solidFill>
                <a:latin typeface="Continuum Bold" pitchFamily="2" charset="0"/>
              </a:rPr>
              <a:t> data-data record </a:t>
            </a:r>
            <a:r>
              <a:rPr lang="en-US" sz="3600" dirty="0" err="1" smtClean="0">
                <a:solidFill>
                  <a:srgbClr val="FFC000"/>
                </a:solidFill>
                <a:latin typeface="Continuum Bold" pitchFamily="2" charset="0"/>
              </a:rPr>
              <a:t>berdasarkan</a:t>
            </a:r>
            <a:r>
              <a:rPr lang="en-US" sz="3600" dirty="0" smtClean="0">
                <a:solidFill>
                  <a:srgbClr val="FFC000"/>
                </a:solidFill>
                <a:latin typeface="Continuum Bold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ontinuum Bold" pitchFamily="2" charset="0"/>
              </a:rPr>
              <a:t>kriteria</a:t>
            </a:r>
            <a:r>
              <a:rPr lang="en-US" sz="3600" dirty="0" smtClean="0">
                <a:solidFill>
                  <a:srgbClr val="FFC000"/>
                </a:solidFill>
                <a:latin typeface="Continuum Bold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ontinuum Bold" pitchFamily="2" charset="0"/>
              </a:rPr>
              <a:t>tertentu</a:t>
            </a:r>
            <a:r>
              <a:rPr lang="en-US" sz="3600" dirty="0" smtClean="0">
                <a:solidFill>
                  <a:srgbClr val="FFC000"/>
                </a:solidFill>
                <a:latin typeface="Continuum Bold" pitchFamily="2" charset="0"/>
              </a:rPr>
              <a:t>. </a:t>
            </a:r>
            <a:r>
              <a:rPr lang="en-US" sz="3600" dirty="0" err="1" smtClean="0">
                <a:solidFill>
                  <a:srgbClr val="FFC000"/>
                </a:solidFill>
                <a:latin typeface="Continuum Bold" pitchFamily="2" charset="0"/>
              </a:rPr>
              <a:t>Dengan</a:t>
            </a:r>
            <a:r>
              <a:rPr lang="en-US" sz="3600" dirty="0" smtClean="0">
                <a:solidFill>
                  <a:srgbClr val="FFC000"/>
                </a:solidFill>
                <a:latin typeface="Continuum Bold" pitchFamily="2" charset="0"/>
              </a:rPr>
              <a:t> Filter, </a:t>
            </a:r>
            <a:r>
              <a:rPr lang="en-US" sz="3600" dirty="0" err="1" smtClean="0">
                <a:solidFill>
                  <a:srgbClr val="FFC000"/>
                </a:solidFill>
                <a:latin typeface="Continuum Bold" pitchFamily="2" charset="0"/>
              </a:rPr>
              <a:t>kita</a:t>
            </a:r>
            <a:r>
              <a:rPr lang="en-US" sz="3600" dirty="0" smtClean="0">
                <a:solidFill>
                  <a:srgbClr val="FFC000"/>
                </a:solidFill>
                <a:latin typeface="Continuum Bold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ontinuum Bold" pitchFamily="2" charset="0"/>
              </a:rPr>
              <a:t>dapat</a:t>
            </a:r>
            <a:r>
              <a:rPr lang="en-US" sz="3600" dirty="0" smtClean="0">
                <a:solidFill>
                  <a:srgbClr val="FFC000"/>
                </a:solidFill>
                <a:latin typeface="Continuum Bold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ontinuum Bold" pitchFamily="2" charset="0"/>
              </a:rPr>
              <a:t>membaca</a:t>
            </a:r>
            <a:r>
              <a:rPr lang="en-US" sz="3600" dirty="0" smtClean="0">
                <a:solidFill>
                  <a:srgbClr val="FFC000"/>
                </a:solidFill>
                <a:latin typeface="Continuum Bold" pitchFamily="2" charset="0"/>
              </a:rPr>
              <a:t> data </a:t>
            </a:r>
            <a:r>
              <a:rPr lang="en-US" sz="3600" dirty="0" err="1" smtClean="0">
                <a:solidFill>
                  <a:srgbClr val="FFC000"/>
                </a:solidFill>
                <a:latin typeface="Continuum Bold" pitchFamily="2" charset="0"/>
              </a:rPr>
              <a:t>dengan</a:t>
            </a:r>
            <a:r>
              <a:rPr lang="en-US" sz="3600" dirty="0" smtClean="0">
                <a:solidFill>
                  <a:srgbClr val="FFC000"/>
                </a:solidFill>
                <a:latin typeface="Continuum Bold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ontinuum Bold" pitchFamily="2" charset="0"/>
              </a:rPr>
              <a:t>mudah</a:t>
            </a:r>
            <a:r>
              <a:rPr lang="en-US" sz="3600" dirty="0" smtClean="0">
                <a:solidFill>
                  <a:srgbClr val="FFC000"/>
                </a:solidFill>
                <a:latin typeface="Continuum Bold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ontinuum Bold" pitchFamily="2" charset="0"/>
              </a:rPr>
              <a:t>karena</a:t>
            </a:r>
            <a:r>
              <a:rPr lang="en-US" sz="3600" dirty="0" smtClean="0">
                <a:solidFill>
                  <a:srgbClr val="FFC000"/>
                </a:solidFill>
                <a:latin typeface="Continuum Bold" pitchFamily="2" charset="0"/>
              </a:rPr>
              <a:t> data yang </a:t>
            </a:r>
            <a:r>
              <a:rPr lang="en-US" sz="3600" dirty="0" err="1" smtClean="0">
                <a:solidFill>
                  <a:srgbClr val="FFC000"/>
                </a:solidFill>
                <a:latin typeface="Continuum Bold" pitchFamily="2" charset="0"/>
              </a:rPr>
              <a:t>ditampilkan</a:t>
            </a:r>
            <a:r>
              <a:rPr lang="en-US" sz="3600" dirty="0" smtClean="0">
                <a:solidFill>
                  <a:srgbClr val="FFC000"/>
                </a:solidFill>
                <a:latin typeface="Continuum Bold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ontinuum Bold" pitchFamily="2" charset="0"/>
              </a:rPr>
              <a:t>hanya</a:t>
            </a:r>
            <a:r>
              <a:rPr lang="en-US" sz="3600" dirty="0" smtClean="0">
                <a:solidFill>
                  <a:srgbClr val="FFC000"/>
                </a:solidFill>
                <a:latin typeface="Continuum Bold" pitchFamily="2" charset="0"/>
              </a:rPr>
              <a:t> data yang </a:t>
            </a:r>
            <a:r>
              <a:rPr lang="en-US" sz="3600" dirty="0" err="1" smtClean="0">
                <a:solidFill>
                  <a:srgbClr val="FFC000"/>
                </a:solidFill>
                <a:latin typeface="Continuum Bold" pitchFamily="2" charset="0"/>
              </a:rPr>
              <a:t>sesuai</a:t>
            </a:r>
            <a:r>
              <a:rPr lang="en-US" sz="3600" dirty="0" smtClean="0">
                <a:solidFill>
                  <a:srgbClr val="FFC000"/>
                </a:solidFill>
                <a:latin typeface="Continuum Bold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ontinuum Bold" pitchFamily="2" charset="0"/>
              </a:rPr>
              <a:t>atau</a:t>
            </a:r>
            <a:r>
              <a:rPr lang="en-US" sz="3600" dirty="0" smtClean="0">
                <a:solidFill>
                  <a:srgbClr val="FFC000"/>
                </a:solidFill>
                <a:latin typeface="Continuum Bold" pitchFamily="2" charset="0"/>
              </a:rPr>
              <a:t> yang </a:t>
            </a:r>
            <a:r>
              <a:rPr lang="en-US" sz="3600" dirty="0" err="1" smtClean="0">
                <a:solidFill>
                  <a:srgbClr val="FFC000"/>
                </a:solidFill>
                <a:latin typeface="Continuum Bold" pitchFamily="2" charset="0"/>
              </a:rPr>
              <a:t>memenuhi</a:t>
            </a:r>
            <a:r>
              <a:rPr lang="en-US" sz="3600" dirty="0" smtClean="0">
                <a:solidFill>
                  <a:srgbClr val="FFC000"/>
                </a:solidFill>
                <a:latin typeface="Continuum Bold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ontinuum Bold" pitchFamily="2" charset="0"/>
              </a:rPr>
              <a:t>kriteria</a:t>
            </a:r>
            <a:r>
              <a:rPr lang="en-US" sz="3600" dirty="0" smtClean="0">
                <a:solidFill>
                  <a:srgbClr val="FFC000"/>
                </a:solidFill>
                <a:latin typeface="Continuum Bold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ontinuum Bold" pitchFamily="2" charset="0"/>
              </a:rPr>
              <a:t>penyaringan</a:t>
            </a:r>
            <a:r>
              <a:rPr lang="en-US" sz="3600" dirty="0" smtClean="0">
                <a:solidFill>
                  <a:srgbClr val="FFC000"/>
                </a:solidFill>
                <a:latin typeface="Continuum Bold" pitchFamily="2" charset="0"/>
              </a:rPr>
              <a:t>. </a:t>
            </a:r>
          </a:p>
          <a:p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/>
          <a:lstStyle/>
          <a:p>
            <a:pPr algn="just"/>
            <a:r>
              <a:rPr lang="id-ID" sz="3200" dirty="0" smtClean="0"/>
              <a:t>Buat tabel baru, kemudian tentukan type data field yang sesuai dengan data seperti gambar dibawah ini</a:t>
            </a:r>
            <a:endParaRPr lang="id-ID" sz="3200" dirty="0"/>
          </a:p>
        </p:txBody>
      </p:sp>
      <p:pic>
        <p:nvPicPr>
          <p:cNvPr id="7" name="Content Placeholder 6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05" y="2132856"/>
            <a:ext cx="8873389" cy="3816424"/>
          </a:xfrm>
        </p:spPr>
      </p:pic>
    </p:spTree>
    <p:extLst>
      <p:ext uri="{BB962C8B-B14F-4D97-AF65-F5344CB8AC3E}">
        <p14:creationId xmlns:p14="http://schemas.microsoft.com/office/powerpoint/2010/main" val="320038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081" y="314436"/>
            <a:ext cx="8496944" cy="446449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600" b="1" dirty="0" err="1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Untuk</a:t>
            </a:r>
            <a:r>
              <a:rPr lang="en-US" sz="2600" b="1" dirty="0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membentuk</a:t>
            </a:r>
            <a:r>
              <a:rPr lang="en-US" sz="2600" b="1" dirty="0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tabel</a:t>
            </a:r>
            <a:r>
              <a:rPr lang="en-US" sz="2600" b="1" dirty="0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dari</a:t>
            </a:r>
            <a:r>
              <a:rPr lang="en-US" sz="2600" b="1" dirty="0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objek</a:t>
            </a:r>
            <a:r>
              <a:rPr lang="en-US" sz="2600" b="1" dirty="0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tabel</a:t>
            </a:r>
            <a:r>
              <a:rPr lang="en-US" sz="2600" b="1" dirty="0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 yang </a:t>
            </a:r>
            <a:r>
              <a:rPr lang="en-US" sz="2600" b="1" dirty="0" err="1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sudah</a:t>
            </a:r>
            <a:r>
              <a:rPr lang="en-US" sz="2600" b="1" dirty="0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ada</a:t>
            </a:r>
            <a:r>
              <a:rPr lang="en-US" sz="2600" b="1" dirty="0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, </a:t>
            </a:r>
            <a:r>
              <a:rPr lang="en-US" sz="2600" b="1" dirty="0" err="1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ada</a:t>
            </a:r>
            <a:r>
              <a:rPr lang="en-US" sz="2600" b="1" dirty="0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dua</a:t>
            </a:r>
            <a:r>
              <a:rPr lang="en-US" sz="2600" b="1" dirty="0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cara</a:t>
            </a:r>
            <a:r>
              <a:rPr lang="en-US" sz="2600" b="1" dirty="0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untuk</a:t>
            </a:r>
            <a:r>
              <a:rPr lang="en-US" sz="2600" b="1" dirty="0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melakukannya</a:t>
            </a:r>
            <a:r>
              <a:rPr lang="en-US" sz="2600" b="1" dirty="0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, </a:t>
            </a:r>
            <a:r>
              <a:rPr lang="en-US" sz="2600" b="1" dirty="0" err="1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yaitu</a:t>
            </a:r>
            <a:r>
              <a:rPr lang="en-US" sz="2600" b="1" dirty="0" smtClean="0">
                <a:solidFill>
                  <a:srgbClr val="233D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 :</a:t>
            </a:r>
          </a:p>
          <a:p>
            <a:pPr>
              <a:buNone/>
            </a:pPr>
            <a:endParaRPr lang="en-US" sz="2600" b="1" dirty="0" smtClean="0">
              <a:solidFill>
                <a:srgbClr val="233D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Light ITC" pitchFamily="34" charset="0"/>
            </a:endParaRPr>
          </a:p>
          <a:p>
            <a:pPr marL="914400" lvl="1" indent="-457200" algn="just">
              <a:buFont typeface="+mj-lt"/>
              <a:buAutoNum type="arabicPeriod"/>
            </a:pPr>
            <a:r>
              <a:rPr lang="en-US" sz="2600" b="1" dirty="0" err="1" smtClean="0">
                <a:solidFill>
                  <a:srgbClr val="233D2E"/>
                </a:solidFill>
                <a:latin typeface="Cambria" pitchFamily="18" charset="0"/>
              </a:rPr>
              <a:t>Melalui</a:t>
            </a:r>
            <a:r>
              <a:rPr lang="en-US" sz="2600" b="1" dirty="0" smtClean="0">
                <a:solidFill>
                  <a:srgbClr val="233D2E"/>
                </a:solidFill>
                <a:latin typeface="Cambria" pitchFamily="18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latin typeface="Cambria" pitchFamily="18" charset="0"/>
              </a:rPr>
              <a:t>jendela</a:t>
            </a:r>
            <a:r>
              <a:rPr lang="en-US" sz="2600" b="1" dirty="0" smtClean="0">
                <a:solidFill>
                  <a:srgbClr val="233D2E"/>
                </a:solidFill>
                <a:latin typeface="Cambria" pitchFamily="18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latin typeface="Cambria" pitchFamily="18" charset="0"/>
              </a:rPr>
              <a:t>DataSheet</a:t>
            </a:r>
            <a:r>
              <a:rPr lang="en-US" sz="2600" b="1" dirty="0" smtClean="0">
                <a:solidFill>
                  <a:srgbClr val="233D2E"/>
                </a:solidFill>
                <a:latin typeface="Cambria" pitchFamily="18" charset="0"/>
              </a:rPr>
              <a:t> View, </a:t>
            </a:r>
            <a:r>
              <a:rPr lang="en-US" sz="2600" b="1" dirty="0" err="1" smtClean="0">
                <a:solidFill>
                  <a:srgbClr val="233D2E"/>
                </a:solidFill>
                <a:latin typeface="Cambria" pitchFamily="18" charset="0"/>
              </a:rPr>
              <a:t>dimana</a:t>
            </a:r>
            <a:r>
              <a:rPr lang="en-US" sz="2600" b="1" dirty="0" smtClean="0">
                <a:solidFill>
                  <a:srgbClr val="233D2E"/>
                </a:solidFill>
                <a:latin typeface="Cambria" pitchFamily="18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latin typeface="Cambria" pitchFamily="18" charset="0"/>
              </a:rPr>
              <a:t>kita</a:t>
            </a:r>
            <a:r>
              <a:rPr lang="en-US" sz="2600" b="1" dirty="0" smtClean="0">
                <a:solidFill>
                  <a:srgbClr val="233D2E"/>
                </a:solidFill>
                <a:latin typeface="Cambria" pitchFamily="18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latin typeface="Cambria" pitchFamily="18" charset="0"/>
              </a:rPr>
              <a:t>dapat</a:t>
            </a:r>
            <a:r>
              <a:rPr lang="en-US" sz="2600" b="1" dirty="0" smtClean="0">
                <a:solidFill>
                  <a:srgbClr val="233D2E"/>
                </a:solidFill>
                <a:latin typeface="Cambria" pitchFamily="18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latin typeface="Cambria" pitchFamily="18" charset="0"/>
              </a:rPr>
              <a:t>memasukkan</a:t>
            </a:r>
            <a:r>
              <a:rPr lang="en-US" sz="2600" b="1" dirty="0" smtClean="0">
                <a:solidFill>
                  <a:srgbClr val="233D2E"/>
                </a:solidFill>
                <a:latin typeface="Cambria" pitchFamily="18" charset="0"/>
              </a:rPr>
              <a:t> data input </a:t>
            </a:r>
            <a:r>
              <a:rPr lang="en-US" sz="2600" b="1" dirty="0" err="1" smtClean="0">
                <a:solidFill>
                  <a:srgbClr val="233D2E"/>
                </a:solidFill>
                <a:latin typeface="Cambria" pitchFamily="18" charset="0"/>
              </a:rPr>
              <a:t>terlebih</a:t>
            </a:r>
            <a:r>
              <a:rPr lang="en-US" sz="2600" b="1" dirty="0" smtClean="0">
                <a:solidFill>
                  <a:srgbClr val="233D2E"/>
                </a:solidFill>
                <a:latin typeface="Cambria" pitchFamily="18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latin typeface="Cambria" pitchFamily="18" charset="0"/>
              </a:rPr>
              <a:t>dahulu</a:t>
            </a:r>
            <a:r>
              <a:rPr lang="en-US" sz="2600" b="1" dirty="0" smtClean="0">
                <a:solidFill>
                  <a:srgbClr val="233D2E"/>
                </a:solidFill>
                <a:latin typeface="Cambria" pitchFamily="18" charset="0"/>
              </a:rPr>
              <a:t>, </a:t>
            </a:r>
            <a:r>
              <a:rPr lang="en-US" sz="2600" b="1" dirty="0" err="1" smtClean="0">
                <a:solidFill>
                  <a:srgbClr val="233D2E"/>
                </a:solidFill>
                <a:latin typeface="Cambria" pitchFamily="18" charset="0"/>
              </a:rPr>
              <a:t>baru</a:t>
            </a:r>
            <a:r>
              <a:rPr lang="en-US" sz="2600" b="1" dirty="0" smtClean="0">
                <a:solidFill>
                  <a:srgbClr val="233D2E"/>
                </a:solidFill>
                <a:latin typeface="Cambria" pitchFamily="18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latin typeface="Cambria" pitchFamily="18" charset="0"/>
              </a:rPr>
              <a:t>mengatur</a:t>
            </a:r>
            <a:r>
              <a:rPr lang="en-US" sz="2600" b="1" dirty="0" smtClean="0">
                <a:solidFill>
                  <a:srgbClr val="233D2E"/>
                </a:solidFill>
                <a:latin typeface="Cambria" pitchFamily="18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latin typeface="Cambria" pitchFamily="18" charset="0"/>
              </a:rPr>
              <a:t>struktur</a:t>
            </a:r>
            <a:r>
              <a:rPr lang="en-US" sz="2600" b="1" dirty="0" smtClean="0">
                <a:solidFill>
                  <a:srgbClr val="233D2E"/>
                </a:solidFill>
                <a:latin typeface="Cambria" pitchFamily="18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latin typeface="Cambria" pitchFamily="18" charset="0"/>
              </a:rPr>
              <a:t>tabel</a:t>
            </a:r>
            <a:r>
              <a:rPr lang="en-US" sz="2600" b="1" dirty="0" smtClean="0">
                <a:solidFill>
                  <a:srgbClr val="233D2E"/>
                </a:solidFill>
                <a:latin typeface="Cambria" pitchFamily="18" charset="0"/>
              </a:rPr>
              <a:t>.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600" b="1" dirty="0" err="1" smtClean="0">
                <a:solidFill>
                  <a:srgbClr val="233D2E"/>
                </a:solidFill>
                <a:latin typeface="Cambria" pitchFamily="18" charset="0"/>
              </a:rPr>
              <a:t>Melalui</a:t>
            </a:r>
            <a:r>
              <a:rPr lang="en-US" sz="2600" b="1" dirty="0" smtClean="0">
                <a:solidFill>
                  <a:srgbClr val="233D2E"/>
                </a:solidFill>
                <a:latin typeface="Cambria" pitchFamily="18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latin typeface="Cambria" pitchFamily="18" charset="0"/>
              </a:rPr>
              <a:t>jendela</a:t>
            </a:r>
            <a:r>
              <a:rPr lang="en-US" sz="2600" b="1" dirty="0" smtClean="0">
                <a:solidFill>
                  <a:srgbClr val="233D2E"/>
                </a:solidFill>
                <a:latin typeface="Cambria" pitchFamily="18" charset="0"/>
              </a:rPr>
              <a:t> Design View, </a:t>
            </a:r>
            <a:r>
              <a:rPr lang="en-US" sz="2600" b="1" dirty="0" err="1" smtClean="0">
                <a:solidFill>
                  <a:srgbClr val="233D2E"/>
                </a:solidFill>
                <a:latin typeface="Cambria" pitchFamily="18" charset="0"/>
              </a:rPr>
              <a:t>dimana</a:t>
            </a:r>
            <a:r>
              <a:rPr lang="en-US" sz="2600" b="1" dirty="0" smtClean="0">
                <a:solidFill>
                  <a:srgbClr val="233D2E"/>
                </a:solidFill>
                <a:latin typeface="Cambria" pitchFamily="18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latin typeface="Cambria" pitchFamily="18" charset="0"/>
              </a:rPr>
              <a:t>kita</a:t>
            </a:r>
            <a:r>
              <a:rPr lang="en-US" sz="2600" b="1" dirty="0" smtClean="0">
                <a:solidFill>
                  <a:srgbClr val="233D2E"/>
                </a:solidFill>
                <a:latin typeface="Cambria" pitchFamily="18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latin typeface="Cambria" pitchFamily="18" charset="0"/>
              </a:rPr>
              <a:t>dapat</a:t>
            </a:r>
            <a:r>
              <a:rPr lang="en-US" sz="2600" b="1" dirty="0" smtClean="0">
                <a:solidFill>
                  <a:srgbClr val="233D2E"/>
                </a:solidFill>
                <a:latin typeface="Cambria" pitchFamily="18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latin typeface="Cambria" pitchFamily="18" charset="0"/>
              </a:rPr>
              <a:t>membuat</a:t>
            </a:r>
            <a:r>
              <a:rPr lang="en-US" sz="2600" b="1" dirty="0" smtClean="0">
                <a:solidFill>
                  <a:srgbClr val="233D2E"/>
                </a:solidFill>
                <a:latin typeface="Cambria" pitchFamily="18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latin typeface="Cambria" pitchFamily="18" charset="0"/>
              </a:rPr>
              <a:t>struktur</a:t>
            </a:r>
            <a:r>
              <a:rPr lang="en-US" sz="2600" b="1" dirty="0" smtClean="0">
                <a:solidFill>
                  <a:srgbClr val="233D2E"/>
                </a:solidFill>
                <a:latin typeface="Cambria" pitchFamily="18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latin typeface="Cambria" pitchFamily="18" charset="0"/>
              </a:rPr>
              <a:t>tabel</a:t>
            </a:r>
            <a:r>
              <a:rPr lang="en-US" sz="2600" b="1" dirty="0" smtClean="0">
                <a:solidFill>
                  <a:srgbClr val="233D2E"/>
                </a:solidFill>
                <a:latin typeface="Cambria" pitchFamily="18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latin typeface="Cambria" pitchFamily="18" charset="0"/>
              </a:rPr>
              <a:t>dahulu</a:t>
            </a:r>
            <a:r>
              <a:rPr lang="en-US" sz="2600" b="1" dirty="0" smtClean="0">
                <a:solidFill>
                  <a:srgbClr val="233D2E"/>
                </a:solidFill>
                <a:latin typeface="Cambria" pitchFamily="18" charset="0"/>
              </a:rPr>
              <a:t>, </a:t>
            </a:r>
            <a:r>
              <a:rPr lang="en-US" sz="2600" b="1" dirty="0" err="1" smtClean="0">
                <a:solidFill>
                  <a:srgbClr val="233D2E"/>
                </a:solidFill>
                <a:latin typeface="Cambria" pitchFamily="18" charset="0"/>
              </a:rPr>
              <a:t>baru</a:t>
            </a:r>
            <a:r>
              <a:rPr lang="en-US" sz="2600" b="1" dirty="0" smtClean="0">
                <a:solidFill>
                  <a:srgbClr val="233D2E"/>
                </a:solidFill>
                <a:latin typeface="Cambria" pitchFamily="18" charset="0"/>
              </a:rPr>
              <a:t> </a:t>
            </a:r>
            <a:r>
              <a:rPr lang="en-US" sz="2600" b="1" dirty="0" err="1" smtClean="0">
                <a:solidFill>
                  <a:srgbClr val="233D2E"/>
                </a:solidFill>
                <a:latin typeface="Cambria" pitchFamily="18" charset="0"/>
              </a:rPr>
              <a:t>memasukkan</a:t>
            </a:r>
            <a:r>
              <a:rPr lang="en-US" sz="2600" b="1" dirty="0" smtClean="0">
                <a:solidFill>
                  <a:srgbClr val="233D2E"/>
                </a:solidFill>
                <a:latin typeface="Cambria" pitchFamily="18" charset="0"/>
              </a:rPr>
              <a:t> data input.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76672"/>
            <a:ext cx="8415120" cy="162401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b="1" dirty="0" err="1" smtClean="0">
                <a:solidFill>
                  <a:srgbClr val="FFC000"/>
                </a:solidFill>
                <a:latin typeface="Trebuchet MS" pitchFamily="34" charset="0"/>
              </a:rPr>
              <a:t>Klik</a:t>
            </a:r>
            <a:r>
              <a:rPr lang="en-US" sz="2400" b="1" dirty="0" smtClean="0">
                <a:solidFill>
                  <a:srgbClr val="FFC000"/>
                </a:solidFill>
                <a:latin typeface="Trebuchet MS" pitchFamily="34" charset="0"/>
              </a:rPr>
              <a:t> icon Design View, yang </a:t>
            </a:r>
            <a:r>
              <a:rPr lang="en-US" sz="2400" b="1" dirty="0" err="1" smtClean="0">
                <a:solidFill>
                  <a:srgbClr val="FFC000"/>
                </a:solidFill>
                <a:latin typeface="Trebuchet MS" pitchFamily="34" charset="0"/>
              </a:rPr>
              <a:t>ada</a:t>
            </a:r>
            <a:r>
              <a:rPr lang="en-US" sz="2400" b="1" dirty="0" smtClean="0">
                <a:solidFill>
                  <a:srgbClr val="FFC000"/>
                </a:solidFill>
                <a:latin typeface="Trebuchet MS" pitchFamily="34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rebuchet MS" pitchFamily="34" charset="0"/>
              </a:rPr>
              <a:t>di</a:t>
            </a:r>
            <a:r>
              <a:rPr lang="en-US" sz="2400" b="1" dirty="0" smtClean="0">
                <a:solidFill>
                  <a:srgbClr val="FFC000"/>
                </a:solidFill>
                <a:latin typeface="Trebuchet MS" pitchFamily="34" charset="0"/>
              </a:rPr>
              <a:t> </a:t>
            </a: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Tab Field </a:t>
            </a:r>
            <a:r>
              <a:rPr lang="en-US" sz="2400" b="1" dirty="0" smtClean="0">
                <a:solidFill>
                  <a:srgbClr val="FFC000"/>
                </a:solidFill>
                <a:latin typeface="Trebuchet MS" pitchFamily="34" charset="0"/>
                <a:sym typeface="Wingdings" pitchFamily="2" charset="2"/>
              </a:rPr>
              <a:t> </a:t>
            </a: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sym typeface="Wingdings" pitchFamily="2" charset="2"/>
              </a:rPr>
              <a:t>View</a:t>
            </a:r>
            <a:r>
              <a:rPr lang="en-US" sz="2400" b="1" dirty="0" smtClean="0">
                <a:solidFill>
                  <a:srgbClr val="FFC000"/>
                </a:solidFill>
                <a:latin typeface="Trebuchet MS" pitchFamily="34" charset="0"/>
                <a:sym typeface="Wingdings" pitchFamily="2" charset="2"/>
              </a:rPr>
              <a:t>  </a:t>
            </a: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sym typeface="Wingdings" pitchFamily="2" charset="2"/>
              </a:rPr>
              <a:t>Design View </a:t>
            </a:r>
            <a:r>
              <a:rPr lang="en-US" sz="2400" b="1" dirty="0" err="1" smtClean="0">
                <a:solidFill>
                  <a:srgbClr val="FFC000"/>
                </a:solidFill>
                <a:latin typeface="Trebuchet MS" pitchFamily="34" charset="0"/>
                <a:sym typeface="Wingdings" pitchFamily="2" charset="2"/>
              </a:rPr>
              <a:t>untuk</a:t>
            </a:r>
            <a:r>
              <a:rPr lang="en-US" sz="2400" b="1" dirty="0" smtClean="0">
                <a:solidFill>
                  <a:srgbClr val="FFC000"/>
                </a:solidFill>
                <a:latin typeface="Trebuchet MS" pitchFamily="34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rebuchet MS" pitchFamily="34" charset="0"/>
                <a:sym typeface="Wingdings" pitchFamily="2" charset="2"/>
              </a:rPr>
              <a:t>menampilkan</a:t>
            </a:r>
            <a:r>
              <a:rPr lang="en-US" sz="2400" b="1" dirty="0" smtClean="0">
                <a:solidFill>
                  <a:srgbClr val="FFC000"/>
                </a:solidFill>
                <a:latin typeface="Trebuchet MS" pitchFamily="34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rebuchet MS" pitchFamily="34" charset="0"/>
                <a:sym typeface="Wingdings" pitchFamily="2" charset="2"/>
              </a:rPr>
              <a:t>jendela</a:t>
            </a:r>
            <a:r>
              <a:rPr lang="en-US" sz="2400" b="1" dirty="0" smtClean="0">
                <a:solidFill>
                  <a:srgbClr val="FFC000"/>
                </a:solidFill>
                <a:latin typeface="Trebuchet MS" pitchFamily="34" charset="0"/>
                <a:sym typeface="Wingdings" pitchFamily="2" charset="2"/>
              </a:rPr>
              <a:t> Design View</a:t>
            </a:r>
            <a:r>
              <a:rPr lang="en-US" sz="2400" b="1" dirty="0" smtClean="0">
                <a:solidFill>
                  <a:srgbClr val="FFC000"/>
                </a:solidFill>
                <a:latin typeface="Trebuchet MS" pitchFamily="34" charset="0"/>
              </a:rPr>
              <a:t> </a:t>
            </a:r>
            <a:endParaRPr lang="en-US" sz="2400" b="1" dirty="0">
              <a:solidFill>
                <a:srgbClr val="FFC000"/>
              </a:solidFill>
              <a:latin typeface="Trebuchet MS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664" y="1989188"/>
            <a:ext cx="5574732" cy="36000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Oval 4"/>
          <p:cNvSpPr/>
          <p:nvPr/>
        </p:nvSpPr>
        <p:spPr>
          <a:xfrm>
            <a:off x="1481926" y="2476208"/>
            <a:ext cx="785818" cy="928694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105106"/>
            <a:ext cx="8482042" cy="762000"/>
          </a:xfrm>
        </p:spPr>
        <p:txBody>
          <a:bodyPr/>
          <a:lstStyle/>
          <a:p>
            <a:r>
              <a:rPr lang="en-US" sz="4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12SaruYellowFog" pitchFamily="2" charset="0"/>
              </a:rPr>
              <a:t>Jendela</a:t>
            </a:r>
            <a:r>
              <a:rPr 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12SaruYellowFog" pitchFamily="2" charset="0"/>
              </a:rPr>
              <a:t> Design View</a:t>
            </a:r>
            <a:endParaRPr lang="en-US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12SaruYellowFog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964" y="1040449"/>
            <a:ext cx="4214842" cy="464347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000" b="1" dirty="0" err="1" smtClean="0">
                <a:latin typeface="Arial Narrow" pitchFamily="34" charset="0"/>
              </a:rPr>
              <a:t>Dalam</a:t>
            </a:r>
            <a:r>
              <a:rPr lang="en-US" sz="2000" b="1" dirty="0" smtClean="0">
                <a:latin typeface="Arial Narrow" pitchFamily="34" charset="0"/>
              </a:rPr>
              <a:t> </a:t>
            </a:r>
            <a:r>
              <a:rPr lang="en-US" sz="2000" b="1" dirty="0" err="1" smtClean="0">
                <a:latin typeface="Arial Narrow" pitchFamily="34" charset="0"/>
              </a:rPr>
              <a:t>jendela</a:t>
            </a:r>
            <a:r>
              <a:rPr lang="en-US" sz="2000" b="1" dirty="0" smtClean="0">
                <a:latin typeface="Arial Narrow" pitchFamily="34" charset="0"/>
              </a:rPr>
              <a:t> Design view </a:t>
            </a:r>
            <a:r>
              <a:rPr lang="en-US" sz="2000" b="1" dirty="0" err="1" smtClean="0">
                <a:latin typeface="Arial Narrow" pitchFamily="34" charset="0"/>
              </a:rPr>
              <a:t>terdapat</a:t>
            </a:r>
            <a:r>
              <a:rPr lang="en-US" sz="2000" b="1" dirty="0" smtClean="0">
                <a:latin typeface="Arial Narrow" pitchFamily="34" charset="0"/>
              </a:rPr>
              <a:t> </a:t>
            </a:r>
            <a:r>
              <a:rPr lang="en-US" sz="2000" b="1" dirty="0" err="1" smtClean="0">
                <a:latin typeface="Arial Narrow" pitchFamily="34" charset="0"/>
              </a:rPr>
              <a:t>dua</a:t>
            </a:r>
            <a:r>
              <a:rPr lang="en-US" sz="2000" b="1" dirty="0" smtClean="0">
                <a:latin typeface="Arial Narrow" pitchFamily="34" charset="0"/>
              </a:rPr>
              <a:t> </a:t>
            </a:r>
            <a:r>
              <a:rPr lang="en-US" sz="2000" b="1" dirty="0" err="1" smtClean="0">
                <a:latin typeface="Arial Narrow" pitchFamily="34" charset="0"/>
              </a:rPr>
              <a:t>buah</a:t>
            </a:r>
            <a:r>
              <a:rPr lang="en-US" sz="2000" b="1" dirty="0" smtClean="0">
                <a:latin typeface="Arial Narrow" pitchFamily="34" charset="0"/>
              </a:rPr>
              <a:t> </a:t>
            </a:r>
            <a:r>
              <a:rPr lang="en-US" sz="2000" b="1" dirty="0" err="1" smtClean="0">
                <a:latin typeface="Arial Narrow" pitchFamily="34" charset="0"/>
              </a:rPr>
              <a:t>bidang</a:t>
            </a:r>
            <a:r>
              <a:rPr lang="en-US" sz="2000" b="1" dirty="0" smtClean="0">
                <a:latin typeface="Arial Narrow" pitchFamily="34" charset="0"/>
              </a:rPr>
              <a:t> </a:t>
            </a:r>
            <a:r>
              <a:rPr lang="en-US" sz="2000" b="1" dirty="0" err="1" smtClean="0">
                <a:latin typeface="Arial Narrow" pitchFamily="34" charset="0"/>
              </a:rPr>
              <a:t>atau</a:t>
            </a:r>
            <a:r>
              <a:rPr lang="en-US" sz="2000" b="1" dirty="0" smtClean="0">
                <a:latin typeface="Arial Narrow" pitchFamily="34" charset="0"/>
              </a:rPr>
              <a:t> pane. </a:t>
            </a:r>
            <a:r>
              <a:rPr lang="en-US" sz="2000" b="1" dirty="0" err="1" smtClean="0">
                <a:latin typeface="Arial Narrow" pitchFamily="34" charset="0"/>
              </a:rPr>
              <a:t>Bidang-bidang</a:t>
            </a:r>
            <a:r>
              <a:rPr lang="en-US" sz="2000" b="1" dirty="0" smtClean="0">
                <a:latin typeface="Arial Narrow" pitchFamily="34" charset="0"/>
              </a:rPr>
              <a:t> </a:t>
            </a:r>
            <a:r>
              <a:rPr lang="en-US" sz="2000" b="1" dirty="0" err="1" smtClean="0">
                <a:latin typeface="Arial Narrow" pitchFamily="34" charset="0"/>
              </a:rPr>
              <a:t>tersebut</a:t>
            </a:r>
            <a:r>
              <a:rPr lang="en-US" sz="2000" b="1" dirty="0" smtClean="0">
                <a:latin typeface="Arial Narrow" pitchFamily="34" charset="0"/>
              </a:rPr>
              <a:t> </a:t>
            </a:r>
            <a:r>
              <a:rPr lang="en-US" sz="2000" b="1" dirty="0" err="1" smtClean="0">
                <a:latin typeface="Arial Narrow" pitchFamily="34" charset="0"/>
              </a:rPr>
              <a:t>adalah</a:t>
            </a:r>
            <a:r>
              <a:rPr lang="en-US" sz="2000" b="1" dirty="0" smtClean="0">
                <a:latin typeface="Arial Narrow" pitchFamily="34" charset="0"/>
              </a:rPr>
              <a:t>:</a:t>
            </a:r>
          </a:p>
          <a:p>
            <a:pPr algn="just">
              <a:buNone/>
            </a:pPr>
            <a:endParaRPr lang="en-US" sz="2000" dirty="0" smtClean="0">
              <a:latin typeface="Arial Narrow" pitchFamily="34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Pane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bagian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atas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yang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berisi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kolom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Field Name, Data Type,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dan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Description.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Pane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bagian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bawah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berisi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property field yang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aktif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lvl="0" algn="just">
              <a:buNone/>
            </a:pPr>
            <a:endParaRPr lang="en-US" sz="2000" dirty="0" smtClean="0">
              <a:latin typeface="Arial Narrow" pitchFamily="34" charset="0"/>
            </a:endParaRPr>
          </a:p>
          <a:p>
            <a:pPr algn="just"/>
            <a:r>
              <a:rPr lang="en-US" sz="2000" dirty="0" smtClean="0">
                <a:latin typeface="Coolvetica" pitchFamily="2" charset="0"/>
              </a:rPr>
              <a:t>Kita </a:t>
            </a:r>
            <a:r>
              <a:rPr lang="en-US" sz="2000" dirty="0" err="1" smtClean="0">
                <a:latin typeface="Coolvetica" pitchFamily="2" charset="0"/>
              </a:rPr>
              <a:t>dapat</a:t>
            </a:r>
            <a:r>
              <a:rPr lang="en-US" sz="2000" dirty="0" smtClean="0">
                <a:latin typeface="Coolvetica" pitchFamily="2" charset="0"/>
              </a:rPr>
              <a:t> </a:t>
            </a:r>
            <a:r>
              <a:rPr lang="en-US" sz="2000" dirty="0" err="1" smtClean="0">
                <a:latin typeface="Coolvetica" pitchFamily="2" charset="0"/>
              </a:rPr>
              <a:t>berpindah</a:t>
            </a:r>
            <a:r>
              <a:rPr lang="en-US" sz="2000" dirty="0" smtClean="0">
                <a:latin typeface="Coolvetica" pitchFamily="2" charset="0"/>
              </a:rPr>
              <a:t> </a:t>
            </a:r>
            <a:r>
              <a:rPr lang="en-US" sz="2000" dirty="0" err="1" smtClean="0">
                <a:latin typeface="Coolvetica" pitchFamily="2" charset="0"/>
              </a:rPr>
              <a:t>antar</a:t>
            </a:r>
            <a:r>
              <a:rPr lang="en-US" sz="2000" dirty="0" smtClean="0">
                <a:latin typeface="Coolvetica" pitchFamily="2" charset="0"/>
              </a:rPr>
              <a:t> pane </a:t>
            </a:r>
            <a:r>
              <a:rPr lang="en-US" sz="2000" dirty="0" err="1" smtClean="0">
                <a:latin typeface="Coolvetica" pitchFamily="2" charset="0"/>
              </a:rPr>
              <a:t>dengan</a:t>
            </a:r>
            <a:r>
              <a:rPr lang="en-US" sz="2000" dirty="0" smtClean="0">
                <a:latin typeface="Coolvetica" pitchFamily="2" charset="0"/>
              </a:rPr>
              <a:t> </a:t>
            </a:r>
            <a:r>
              <a:rPr lang="en-US" sz="2000" dirty="0" err="1" smtClean="0">
                <a:latin typeface="Coolvetica" pitchFamily="2" charset="0"/>
              </a:rPr>
              <a:t>mengggunakan</a:t>
            </a:r>
            <a:r>
              <a:rPr lang="en-US" sz="2000" dirty="0" smtClean="0">
                <a:latin typeface="Coolvetica" pitchFamily="2" charset="0"/>
              </a:rPr>
              <a:t> </a:t>
            </a:r>
            <a:r>
              <a:rPr lang="en-US" sz="2000" dirty="0" err="1" smtClean="0">
                <a:latin typeface="Coolvetica" pitchFamily="2" charset="0"/>
              </a:rPr>
              <a:t>tombol</a:t>
            </a:r>
            <a:r>
              <a:rPr lang="en-US" sz="2000" dirty="0" smtClean="0">
                <a:latin typeface="Coolvetica" pitchFamily="2" charset="0"/>
              </a:rPr>
              <a:t> </a:t>
            </a:r>
            <a:r>
              <a:rPr lang="en-US" sz="2000" b="1" dirty="0" smtClean="0">
                <a:latin typeface="Coolvetica" pitchFamily="2" charset="0"/>
              </a:rPr>
              <a:t>F6 </a:t>
            </a:r>
            <a:r>
              <a:rPr lang="en-US" sz="2000" dirty="0" err="1" smtClean="0">
                <a:latin typeface="Coolvetica" pitchFamily="2" charset="0"/>
              </a:rPr>
              <a:t>atau</a:t>
            </a:r>
            <a:r>
              <a:rPr lang="en-US" sz="2000" dirty="0" smtClean="0">
                <a:latin typeface="Coolvetica" pitchFamily="2" charset="0"/>
              </a:rPr>
              <a:t> </a:t>
            </a:r>
            <a:r>
              <a:rPr lang="en-US" sz="2000" dirty="0" err="1" smtClean="0">
                <a:latin typeface="Coolvetica" pitchFamily="2" charset="0"/>
              </a:rPr>
              <a:t>dengan</a:t>
            </a:r>
            <a:r>
              <a:rPr lang="en-US" sz="2000" dirty="0" smtClean="0">
                <a:latin typeface="Coolvetica" pitchFamily="2" charset="0"/>
              </a:rPr>
              <a:t> </a:t>
            </a:r>
            <a:r>
              <a:rPr lang="en-US" sz="2000" dirty="0" err="1" smtClean="0">
                <a:latin typeface="Coolvetica" pitchFamily="2" charset="0"/>
              </a:rPr>
              <a:t>mengklik</a:t>
            </a:r>
            <a:r>
              <a:rPr lang="en-US" sz="2000" dirty="0" smtClean="0">
                <a:latin typeface="Coolvetica" pitchFamily="2" charset="0"/>
              </a:rPr>
              <a:t> </a:t>
            </a:r>
            <a:r>
              <a:rPr lang="en-US" sz="2000" dirty="0" err="1" smtClean="0">
                <a:latin typeface="Coolvetica" pitchFamily="2" charset="0"/>
              </a:rPr>
              <a:t>bagian</a:t>
            </a:r>
            <a:r>
              <a:rPr lang="en-US" sz="2000" dirty="0" smtClean="0">
                <a:latin typeface="Coolvetica" pitchFamily="2" charset="0"/>
              </a:rPr>
              <a:t> pane </a:t>
            </a:r>
            <a:r>
              <a:rPr lang="en-US" sz="2000" dirty="0" err="1" smtClean="0">
                <a:latin typeface="Coolvetica" pitchFamily="2" charset="0"/>
              </a:rPr>
              <a:t>tersebut</a:t>
            </a:r>
            <a:r>
              <a:rPr lang="en-US" sz="2000" dirty="0" smtClean="0">
                <a:latin typeface="Coolvetica" pitchFamily="2" charset="0"/>
              </a:rPr>
              <a:t>.</a:t>
            </a:r>
          </a:p>
          <a:p>
            <a:pPr algn="just"/>
            <a:endParaRPr lang="en-US" sz="2000" dirty="0">
              <a:latin typeface="Arial Narrow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9" y="1071546"/>
            <a:ext cx="4143404" cy="45720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8362"/>
          </a:xfrm>
        </p:spPr>
        <p:txBody>
          <a:bodyPr/>
          <a:lstStyle/>
          <a:p>
            <a:r>
              <a:rPr lang="en-US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12SaruYellowFog" pitchFamily="2" charset="0"/>
              </a:rPr>
              <a:t>FIELD NAME / NAMA FIELD</a:t>
            </a:r>
            <a:endParaRPr lang="en-US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12SaruYellowFog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27404"/>
            <a:ext cx="4429156" cy="5281916"/>
          </a:xfrm>
          <a:ln w="38100">
            <a:solidFill>
              <a:srgbClr val="C00000"/>
            </a:solidFill>
            <a:prstDash val="sysDot"/>
          </a:ln>
        </p:spPr>
        <p:txBody>
          <a:bodyPr/>
          <a:lstStyle/>
          <a:p>
            <a:pPr marL="0" indent="0" algn="just">
              <a:buNone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kolom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Field Name,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memasukkan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nama-nama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field.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Sedangkan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aturan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field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Dalam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sebuah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tabel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tidak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boleh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ada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field yang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memiliki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nama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sama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.</a:t>
            </a:r>
          </a:p>
          <a:p>
            <a:pPr marL="342900" lvl="1" indent="-342900" algn="just">
              <a:buFont typeface="Wingdings" pitchFamily="2" charset="2"/>
              <a:buChar char="ü"/>
            </a:pP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Panjang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nama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field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dapat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terdiri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dari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64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karakter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yang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merupakan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kombinasi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antara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huruf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angka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spasi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dan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karakter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khusus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kecuali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tanda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titik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(.),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tanda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seru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(!),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tanda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petik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atas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(‘),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serta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tanda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kurung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siku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 ([ ]).</a:t>
            </a:r>
          </a:p>
          <a:p>
            <a:pPr algn="just"/>
            <a:endParaRPr 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000108"/>
            <a:ext cx="4071966" cy="54292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Oval 4"/>
          <p:cNvSpPr/>
          <p:nvPr/>
        </p:nvSpPr>
        <p:spPr>
          <a:xfrm>
            <a:off x="4925992" y="1214422"/>
            <a:ext cx="1357322" cy="1928826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-27384"/>
            <a:ext cx="8712968" cy="868362"/>
          </a:xfrm>
        </p:spPr>
        <p:txBody>
          <a:bodyPr/>
          <a:lstStyle/>
          <a:p>
            <a:r>
              <a:rPr lang="en-US" sz="3200" dirty="0" smtClean="0">
                <a:ln>
                  <a:solidFill>
                    <a:schemeClr val="accent2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12SaruYellowFog" pitchFamily="2" charset="0"/>
              </a:rPr>
              <a:t>Type Data yang </a:t>
            </a:r>
            <a:r>
              <a:rPr lang="en-US" sz="3200" dirty="0" err="1" smtClean="0">
                <a:ln>
                  <a:solidFill>
                    <a:schemeClr val="accent2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12SaruYellowFog" pitchFamily="2" charset="0"/>
              </a:rPr>
              <a:t>digunakan</a:t>
            </a:r>
            <a:r>
              <a:rPr lang="en-US" sz="3200" dirty="0" smtClean="0">
                <a:ln>
                  <a:solidFill>
                    <a:schemeClr val="accent2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12SaruYellowFog" pitchFamily="2" charset="0"/>
              </a:rPr>
              <a:t> </a:t>
            </a:r>
            <a:r>
              <a:rPr lang="en-US" sz="3200" dirty="0" err="1" smtClean="0">
                <a:ln>
                  <a:solidFill>
                    <a:schemeClr val="accent2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12SaruYellowFog" pitchFamily="2" charset="0"/>
              </a:rPr>
              <a:t>di</a:t>
            </a:r>
            <a:r>
              <a:rPr lang="en-US" sz="3200" dirty="0" smtClean="0">
                <a:ln>
                  <a:solidFill>
                    <a:schemeClr val="accent2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12SaruYellowFog" pitchFamily="2" charset="0"/>
              </a:rPr>
              <a:t> </a:t>
            </a:r>
            <a:r>
              <a:rPr lang="en-US" sz="3200" dirty="0" err="1" smtClean="0">
                <a:ln>
                  <a:solidFill>
                    <a:schemeClr val="accent2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12SaruYellowFog" pitchFamily="2" charset="0"/>
              </a:rPr>
              <a:t>Ms.Access</a:t>
            </a:r>
            <a:r>
              <a:rPr lang="en-US" sz="3200" dirty="0" smtClean="0">
                <a:ln>
                  <a:solidFill>
                    <a:schemeClr val="accent2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12SaruYellowFog" pitchFamily="2" charset="0"/>
              </a:rPr>
              <a:t> 2010</a:t>
            </a:r>
            <a:endParaRPr lang="en-US" sz="3200" dirty="0">
              <a:ln>
                <a:solidFill>
                  <a:schemeClr val="accent2"/>
                </a:solidFill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12SaruYellowFog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5863014"/>
              </p:ext>
            </p:extLst>
          </p:nvPr>
        </p:nvGraphicFramePr>
        <p:xfrm>
          <a:off x="179512" y="921117"/>
          <a:ext cx="8715435" cy="5600758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643073"/>
                <a:gridCol w="7072362"/>
              </a:tblGrid>
              <a:tr h="354616">
                <a:tc>
                  <a:txBody>
                    <a:bodyPr/>
                    <a:lstStyle/>
                    <a:p>
                      <a:pPr marL="17145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100" b="1" u="dotted" noProof="0" dirty="0" smtClean="0">
                          <a:solidFill>
                            <a:srgbClr val="C00000"/>
                          </a:solidFill>
                          <a:latin typeface="1979" pitchFamily="2" charset="0"/>
                        </a:rPr>
                        <a:t>TIPE</a:t>
                      </a:r>
                      <a:r>
                        <a:rPr lang="en-US" sz="1100" b="1" u="dotted" noProof="0" dirty="0" smtClean="0">
                          <a:solidFill>
                            <a:srgbClr val="C00000"/>
                          </a:solidFill>
                          <a:latin typeface="1979" pitchFamily="2" charset="0"/>
                        </a:rPr>
                        <a:t> data</a:t>
                      </a:r>
                      <a:endParaRPr lang="id-ID" sz="1000" b="1" u="dotted" noProof="0" dirty="0">
                        <a:solidFill>
                          <a:srgbClr val="C00000"/>
                        </a:solidFill>
                        <a:latin typeface="1979" pitchFamily="2" charset="0"/>
                        <a:ea typeface="Calibri"/>
                        <a:cs typeface="Arial"/>
                      </a:endParaRPr>
                    </a:p>
                  </a:txBody>
                  <a:tcPr marL="43283" marR="4328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100" b="1" u="dotted" noProof="0" dirty="0" smtClean="0">
                          <a:solidFill>
                            <a:srgbClr val="C00000"/>
                          </a:solidFill>
                          <a:latin typeface="1979" pitchFamily="2" charset="0"/>
                        </a:rPr>
                        <a:t>KETERANGAN</a:t>
                      </a:r>
                      <a:endParaRPr lang="id-ID" sz="1000" b="1" u="dotted" noProof="0" dirty="0">
                        <a:solidFill>
                          <a:srgbClr val="C00000"/>
                        </a:solidFill>
                        <a:latin typeface="1979" pitchFamily="2" charset="0"/>
                        <a:ea typeface="Calibri"/>
                        <a:cs typeface="Arial"/>
                      </a:endParaRPr>
                    </a:p>
                  </a:txBody>
                  <a:tcPr marL="43283" marR="43283" marT="0" marB="0" anchor="ctr">
                    <a:solidFill>
                      <a:schemeClr val="accent5"/>
                    </a:solidFill>
                  </a:tcPr>
                </a:tc>
              </a:tr>
              <a:tr h="351688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 u="none" noProof="0" dirty="0" smtClean="0">
                          <a:solidFill>
                            <a:srgbClr val="C00000"/>
                          </a:solidFill>
                          <a:effectLst/>
                        </a:rPr>
                        <a:t>Text</a:t>
                      </a:r>
                      <a:endParaRPr lang="id-ID" sz="1050" b="1" u="none" noProof="0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3283" marR="43283" marT="0" marB="0" anchor="ctr"/>
                </a:tc>
                <a:tc>
                  <a:txBody>
                    <a:bodyPr/>
                    <a:lstStyle/>
                    <a:p>
                      <a:pPr marL="1778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300" b="1" u="none" noProof="0" dirty="0" smtClean="0">
                          <a:solidFill>
                            <a:srgbClr val="C00000"/>
                          </a:solidFill>
                          <a:effectLst/>
                          <a:latin typeface="Californian FB" pitchFamily="18" charset="0"/>
                        </a:rPr>
                        <a:t>Untuk menerima data teks sampai 255 karakter yang terdiri dari huruf, angka, dan simbol grafik.</a:t>
                      </a:r>
                      <a:endParaRPr lang="id-ID" sz="1300" b="1" u="none" noProof="0" dirty="0">
                        <a:solidFill>
                          <a:srgbClr val="C00000"/>
                        </a:solidFill>
                        <a:effectLst/>
                        <a:latin typeface="Californian FB" pitchFamily="18" charset="0"/>
                        <a:ea typeface="Calibri"/>
                        <a:cs typeface="Arial"/>
                      </a:endParaRPr>
                    </a:p>
                  </a:txBody>
                  <a:tcPr marL="43283" marR="43283" marT="0" marB="0" anchor="ctr"/>
                </a:tc>
              </a:tr>
              <a:tr h="570308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 u="none" noProof="0" dirty="0" smtClean="0">
                          <a:solidFill>
                            <a:srgbClr val="C00000"/>
                          </a:solidFill>
                          <a:effectLst/>
                        </a:rPr>
                        <a:t>Memo</a:t>
                      </a:r>
                      <a:endParaRPr lang="id-ID" sz="1050" b="1" u="none" noProof="0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3283" marR="43283" marT="0" marB="0" anchor="ctr"/>
                </a:tc>
                <a:tc>
                  <a:txBody>
                    <a:bodyPr/>
                    <a:lstStyle/>
                    <a:p>
                      <a:pPr marL="17145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300" b="1" u="none" noProof="0" dirty="0" smtClean="0">
                          <a:solidFill>
                            <a:srgbClr val="C00000"/>
                          </a:solidFill>
                          <a:effectLst/>
                          <a:latin typeface="Californian FB" pitchFamily="18" charset="0"/>
                        </a:rPr>
                        <a:t>Untuk menerima  data teks sampai 65,535 karakter yang terdiri dari huruf, bilangan, tanda baca, serta symbol grafik. Tipe data ini tidak dapat digunakan sebagai acuan untuk pengurutan data (indeks).</a:t>
                      </a:r>
                      <a:endParaRPr lang="id-ID" sz="1300" b="1" u="none" noProof="0" dirty="0">
                        <a:solidFill>
                          <a:srgbClr val="C00000"/>
                        </a:solidFill>
                        <a:effectLst/>
                        <a:latin typeface="Californian FB" pitchFamily="18" charset="0"/>
                        <a:ea typeface="Calibri"/>
                        <a:cs typeface="Arial"/>
                      </a:endParaRPr>
                    </a:p>
                  </a:txBody>
                  <a:tcPr marL="43283" marR="43283" marT="0" marB="0" anchor="ctr"/>
                </a:tc>
              </a:tr>
              <a:tr h="527531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 u="none" noProof="0" dirty="0" smtClean="0">
                          <a:solidFill>
                            <a:srgbClr val="C00000"/>
                          </a:solidFill>
                          <a:effectLst/>
                        </a:rPr>
                        <a:t>Number</a:t>
                      </a:r>
                      <a:endParaRPr lang="id-ID" sz="1050" b="1" u="none" noProof="0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3283" marR="43283" marT="0" marB="0" anchor="ctr"/>
                </a:tc>
                <a:tc>
                  <a:txBody>
                    <a:bodyPr/>
                    <a:lstStyle/>
                    <a:p>
                      <a:pPr marL="17145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300" b="1" u="none" noProof="0" dirty="0" smtClean="0">
                          <a:solidFill>
                            <a:srgbClr val="C00000"/>
                          </a:solidFill>
                          <a:effectLst/>
                          <a:latin typeface="Californian FB" pitchFamily="18" charset="0"/>
                        </a:rPr>
                        <a:t>Untuk menerima digit, tanda minus dan titik decimal. Tipe data number mempunyai 5 pilihan ukuran bilangan dan jumlah digit tertentu.</a:t>
                      </a:r>
                      <a:endParaRPr lang="id-ID" sz="1300" b="1" u="none" noProof="0" dirty="0">
                        <a:solidFill>
                          <a:srgbClr val="C00000"/>
                        </a:solidFill>
                        <a:effectLst/>
                        <a:latin typeface="Californian FB" pitchFamily="18" charset="0"/>
                        <a:ea typeface="Calibri"/>
                        <a:cs typeface="Arial"/>
                      </a:endParaRPr>
                    </a:p>
                  </a:txBody>
                  <a:tcPr marL="43283" marR="43283" marT="0" marB="0" anchor="ctr"/>
                </a:tc>
              </a:tr>
              <a:tr h="405865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 u="none" noProof="0" dirty="0" smtClean="0">
                          <a:solidFill>
                            <a:srgbClr val="C00000"/>
                          </a:solidFill>
                          <a:effectLst/>
                        </a:rPr>
                        <a:t>Data / Time</a:t>
                      </a:r>
                      <a:endParaRPr lang="id-ID" sz="1050" b="1" u="none" noProof="0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3283" marR="43283" marT="0" marB="0" anchor="ctr"/>
                </a:tc>
                <a:tc>
                  <a:txBody>
                    <a:bodyPr/>
                    <a:lstStyle/>
                    <a:p>
                      <a:pPr marL="1778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300" b="1" u="none" noProof="0" dirty="0" smtClean="0">
                          <a:solidFill>
                            <a:srgbClr val="C00000"/>
                          </a:solidFill>
                          <a:effectLst/>
                          <a:latin typeface="Californian FB" pitchFamily="18" charset="0"/>
                        </a:rPr>
                        <a:t>Untuk menerima data tanggal dan waktu, serta nilai tahun yang dimulai tahun 100 sampai dengan tahun 9999.</a:t>
                      </a:r>
                      <a:endParaRPr lang="id-ID" sz="1300" b="1" u="none" noProof="0" dirty="0">
                        <a:solidFill>
                          <a:srgbClr val="C00000"/>
                        </a:solidFill>
                        <a:effectLst/>
                        <a:latin typeface="Californian FB" pitchFamily="18" charset="0"/>
                        <a:ea typeface="Calibri"/>
                        <a:cs typeface="Arial"/>
                      </a:endParaRPr>
                    </a:p>
                  </a:txBody>
                  <a:tcPr marL="43283" marR="43283" marT="0" marB="0" anchor="ctr"/>
                </a:tc>
              </a:tr>
              <a:tr h="486088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 u="none" noProof="0" dirty="0" smtClean="0">
                          <a:solidFill>
                            <a:srgbClr val="C00000"/>
                          </a:solidFill>
                          <a:effectLst/>
                        </a:rPr>
                        <a:t>Currency</a:t>
                      </a:r>
                      <a:endParaRPr lang="id-ID" sz="1050" b="1" u="none" noProof="0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3283" marR="43283" marT="0" marB="0" anchor="ctr"/>
                </a:tc>
                <a:tc>
                  <a:txBody>
                    <a:bodyPr/>
                    <a:lstStyle/>
                    <a:p>
                      <a:pPr marL="17145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300" b="1" u="none" noProof="0" dirty="0" smtClean="0">
                          <a:solidFill>
                            <a:srgbClr val="C00000"/>
                          </a:solidFill>
                          <a:effectLst/>
                          <a:latin typeface="Californian FB" pitchFamily="18" charset="0"/>
                        </a:rPr>
                        <a:t>Untuk menerima data digit, tanda minus dan tanda titik decimal dengan tingkat ketepatan 15 digit decimal di sebelah kiri tanda titik decimal dan 4 digit di sebelah kanan tanda titik decimal.</a:t>
                      </a:r>
                      <a:endParaRPr lang="id-ID" sz="1300" b="1" u="none" noProof="0" dirty="0">
                        <a:solidFill>
                          <a:srgbClr val="C00000"/>
                        </a:solidFill>
                        <a:effectLst/>
                        <a:latin typeface="Californian FB" pitchFamily="18" charset="0"/>
                        <a:ea typeface="Calibri"/>
                        <a:cs typeface="Arial"/>
                      </a:endParaRPr>
                    </a:p>
                  </a:txBody>
                  <a:tcPr marL="43283" marR="43283" marT="0" marB="0" anchor="ctr"/>
                </a:tc>
              </a:tr>
              <a:tr h="351688">
                <a:tc>
                  <a:txBody>
                    <a:bodyPr/>
                    <a:lstStyle/>
                    <a:p>
                      <a:pPr marL="26670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 u="none" noProof="0" dirty="0" smtClean="0">
                          <a:solidFill>
                            <a:srgbClr val="C00000"/>
                          </a:solidFill>
                          <a:effectLst/>
                        </a:rPr>
                        <a:t>AutoNumber</a:t>
                      </a:r>
                      <a:endParaRPr lang="id-ID" sz="1050" b="1" u="none" noProof="0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3283" marR="43283" marT="0" marB="0" anchor="ctr"/>
                </a:tc>
                <a:tc>
                  <a:txBody>
                    <a:bodyPr/>
                    <a:lstStyle/>
                    <a:p>
                      <a:pPr marL="17145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300" b="1" u="none" noProof="0" dirty="0" smtClean="0">
                          <a:solidFill>
                            <a:srgbClr val="C00000"/>
                          </a:solidFill>
                          <a:effectLst/>
                          <a:latin typeface="Californian FB" pitchFamily="18" charset="0"/>
                        </a:rPr>
                        <a:t>Untuk menampilkan nomor urut otomatis, yaitu berupa data angka mulai dari 1 dengan nilai selesai </a:t>
                      </a:r>
                      <a:endParaRPr lang="id-ID" sz="1300" b="1" u="none" noProof="0" dirty="0">
                        <a:solidFill>
                          <a:srgbClr val="C00000"/>
                        </a:solidFill>
                        <a:effectLst/>
                        <a:latin typeface="Californian FB" pitchFamily="18" charset="0"/>
                        <a:ea typeface="Calibri"/>
                        <a:cs typeface="Arial"/>
                      </a:endParaRPr>
                    </a:p>
                  </a:txBody>
                  <a:tcPr marL="43283" marR="43283" marT="0" marB="0" anchor="ctr"/>
                </a:tc>
              </a:tr>
              <a:tr h="351688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 u="none" noProof="0" dirty="0" smtClean="0">
                          <a:solidFill>
                            <a:srgbClr val="C00000"/>
                          </a:solidFill>
                          <a:effectLst/>
                        </a:rPr>
                        <a:t>Yes/No</a:t>
                      </a:r>
                      <a:endParaRPr lang="id-ID" sz="1050" b="1" u="none" noProof="0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3283" marR="43283" marT="0" marB="0" anchor="ctr"/>
                </a:tc>
                <a:tc>
                  <a:txBody>
                    <a:bodyPr/>
                    <a:lstStyle/>
                    <a:p>
                      <a:pPr marL="17145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300" b="1" u="none" noProof="0" dirty="0" smtClean="0">
                          <a:solidFill>
                            <a:srgbClr val="C00000"/>
                          </a:solidFill>
                          <a:effectLst/>
                          <a:latin typeface="Californian FB" pitchFamily="18" charset="0"/>
                        </a:rPr>
                        <a:t>Tipe ini untuk menerima salah satu data dari dua nilai, yaitu Yes/No, True/False, atau On/Off.</a:t>
                      </a:r>
                      <a:endParaRPr lang="id-ID" sz="1300" b="1" u="none" noProof="0" dirty="0">
                        <a:solidFill>
                          <a:srgbClr val="C00000"/>
                        </a:solidFill>
                        <a:effectLst/>
                        <a:latin typeface="Californian FB" pitchFamily="18" charset="0"/>
                        <a:ea typeface="Calibri"/>
                        <a:cs typeface="Arial"/>
                      </a:endParaRPr>
                    </a:p>
                  </a:txBody>
                  <a:tcPr marL="43283" marR="43283" marT="0" marB="0" anchor="ctr"/>
                </a:tc>
              </a:tr>
              <a:tr h="527531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 u="none" noProof="0" dirty="0" smtClean="0">
                          <a:solidFill>
                            <a:srgbClr val="C00000"/>
                          </a:solidFill>
                          <a:effectLst/>
                        </a:rPr>
                        <a:t>OLE Object</a:t>
                      </a:r>
                      <a:endParaRPr lang="id-ID" sz="1050" b="1" u="none" noProof="0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3283" marR="43283" marT="0" marB="0" anchor="ctr"/>
                </a:tc>
                <a:tc>
                  <a:txBody>
                    <a:bodyPr/>
                    <a:lstStyle/>
                    <a:p>
                      <a:pPr marL="17145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300" b="1" u="none" noProof="0" dirty="0" smtClean="0">
                          <a:solidFill>
                            <a:srgbClr val="C00000"/>
                          </a:solidFill>
                          <a:effectLst/>
                          <a:latin typeface="Californian FB" pitchFamily="18" charset="0"/>
                        </a:rPr>
                        <a:t>Untuk menerima data yang berupa objek grafik, spreadsheet, foto digital, rekaman suara, atau video yang dapat diambil dari program aplikasi lain. Ukuran maksimum adalah 1 gigabyte.</a:t>
                      </a:r>
                      <a:endParaRPr lang="id-ID" sz="1300" b="1" u="none" noProof="0" dirty="0">
                        <a:solidFill>
                          <a:srgbClr val="C00000"/>
                        </a:solidFill>
                        <a:effectLst/>
                        <a:latin typeface="Californian FB" pitchFamily="18" charset="0"/>
                        <a:ea typeface="Calibri"/>
                        <a:cs typeface="Arial"/>
                      </a:endParaRPr>
                    </a:p>
                  </a:txBody>
                  <a:tcPr marL="43283" marR="43283" marT="0" marB="0" anchor="ctr"/>
                </a:tc>
              </a:tr>
              <a:tr h="527531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 u="none" noProof="0" dirty="0" smtClean="0">
                          <a:solidFill>
                            <a:srgbClr val="C00000"/>
                          </a:solidFill>
                          <a:effectLst/>
                        </a:rPr>
                        <a:t>Hyperlink</a:t>
                      </a:r>
                      <a:endParaRPr lang="id-ID" sz="1050" b="1" u="none" noProof="0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3283" marR="43283" marT="0" marB="0" anchor="ctr"/>
                </a:tc>
                <a:tc>
                  <a:txBody>
                    <a:bodyPr/>
                    <a:lstStyle/>
                    <a:p>
                      <a:pPr marL="17145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300" b="1" u="none" noProof="0" dirty="0" smtClean="0">
                          <a:solidFill>
                            <a:srgbClr val="C00000"/>
                          </a:solidFill>
                          <a:effectLst/>
                          <a:latin typeface="Californian FB" pitchFamily="18" charset="0"/>
                        </a:rPr>
                        <a:t>Untuk menerima data yang berupa teks yang berwarna dan bergaris bawah dan grafik serta tipe data ini berhubungan dengan jaringan.</a:t>
                      </a:r>
                      <a:endParaRPr lang="id-ID" sz="1300" b="1" u="none" noProof="0" dirty="0">
                        <a:solidFill>
                          <a:srgbClr val="C00000"/>
                        </a:solidFill>
                        <a:effectLst/>
                        <a:latin typeface="Californian FB" pitchFamily="18" charset="0"/>
                        <a:ea typeface="Calibri"/>
                        <a:cs typeface="Arial"/>
                      </a:endParaRPr>
                    </a:p>
                  </a:txBody>
                  <a:tcPr marL="43283" marR="43283" marT="0" marB="0" anchor="ctr"/>
                </a:tc>
              </a:tr>
              <a:tr h="351688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 u="none" noProof="0" dirty="0" smtClean="0">
                          <a:solidFill>
                            <a:srgbClr val="C00000"/>
                          </a:solidFill>
                          <a:effectLst/>
                        </a:rPr>
                        <a:t>Attachment</a:t>
                      </a:r>
                      <a:endParaRPr lang="id-ID" sz="1050" b="1" u="none" noProof="0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3283" marR="43283" marT="0" marB="0" anchor="ctr"/>
                </a:tc>
                <a:tc>
                  <a:txBody>
                    <a:bodyPr/>
                    <a:lstStyle/>
                    <a:p>
                      <a:pPr marL="17145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300" b="1" u="none" noProof="0" dirty="0" smtClean="0">
                          <a:solidFill>
                            <a:srgbClr val="C00000"/>
                          </a:solidFill>
                          <a:effectLst/>
                          <a:latin typeface="Californian FB" pitchFamily="18" charset="0"/>
                        </a:rPr>
                        <a:t>Untuk menerima data yang berupa file gambar, spreadsheet, dokumen, grafik, dan tipe file lain.</a:t>
                      </a:r>
                      <a:endParaRPr lang="id-ID" sz="1300" b="1" u="none" noProof="0" dirty="0">
                        <a:solidFill>
                          <a:srgbClr val="C00000"/>
                        </a:solidFill>
                        <a:effectLst/>
                        <a:latin typeface="Californian FB" pitchFamily="18" charset="0"/>
                        <a:ea typeface="Calibri"/>
                        <a:cs typeface="Arial"/>
                      </a:endParaRPr>
                    </a:p>
                  </a:txBody>
                  <a:tcPr marL="43283" marR="43283" marT="0" marB="0" anchor="ctr"/>
                </a:tc>
              </a:tr>
              <a:tr h="527531">
                <a:tc>
                  <a:txBody>
                    <a:bodyPr/>
                    <a:lstStyle/>
                    <a:p>
                      <a:pPr marL="17145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 u="none" noProof="0" dirty="0" smtClean="0">
                          <a:solidFill>
                            <a:srgbClr val="C00000"/>
                          </a:solidFill>
                          <a:effectLst/>
                        </a:rPr>
                        <a:t>Lookup Wizard</a:t>
                      </a:r>
                      <a:endParaRPr lang="id-ID" sz="1050" b="1" u="none" noProof="0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3283" marR="43283" marT="0" marB="0" anchor="ctr"/>
                </a:tc>
                <a:tc>
                  <a:txBody>
                    <a:bodyPr/>
                    <a:lstStyle/>
                    <a:p>
                      <a:pPr marL="17145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300" b="1" u="none" noProof="0" dirty="0" smtClean="0">
                          <a:solidFill>
                            <a:srgbClr val="C00000"/>
                          </a:solidFill>
                          <a:effectLst/>
                          <a:latin typeface="Californian FB" pitchFamily="18" charset="0"/>
                        </a:rPr>
                        <a:t>Untuk menampilkan satu dari beberapa tipe data yang ada dalam suatu daftar. Data tersebut dapat kita ambil dati tabel maupun query yang ada.</a:t>
                      </a:r>
                      <a:endParaRPr lang="id-ID" sz="1300" b="1" u="none" noProof="0" dirty="0">
                        <a:solidFill>
                          <a:srgbClr val="C00000"/>
                        </a:solidFill>
                        <a:effectLst/>
                        <a:latin typeface="Californian FB" pitchFamily="18" charset="0"/>
                        <a:ea typeface="Calibri"/>
                        <a:cs typeface="Arial"/>
                      </a:endParaRPr>
                    </a:p>
                  </a:txBody>
                  <a:tcPr marL="43283" marR="43283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5786454"/>
            <a:ext cx="7143800" cy="633402"/>
          </a:xfrm>
        </p:spPr>
        <p:txBody>
          <a:bodyPr/>
          <a:lstStyle/>
          <a:p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016" y="873762"/>
            <a:ext cx="806844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648" y="125104"/>
            <a:ext cx="8286808" cy="762000"/>
          </a:xfrm>
        </p:spPr>
        <p:txBody>
          <a:bodyPr/>
          <a:lstStyle/>
          <a:p>
            <a:r>
              <a:rPr lang="en-US" sz="4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12SaruYellowFog" pitchFamily="2" charset="0"/>
              </a:rPr>
              <a:t>M e n g h a p u s  F I e l d</a:t>
            </a:r>
            <a:endParaRPr lang="en-US" sz="4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12SaruYellowFog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854" y="1074744"/>
            <a:ext cx="4242138" cy="4980616"/>
          </a:xfrm>
        </p:spPr>
        <p:txBody>
          <a:bodyPr/>
          <a:lstStyle/>
          <a:p>
            <a:pPr algn="just"/>
            <a:r>
              <a:rPr lang="en-US" sz="2400" dirty="0" err="1" smtClean="0">
                <a:latin typeface="Trebuchet MS" pitchFamily="34" charset="0"/>
              </a:rPr>
              <a:t>Jika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kita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ingin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menghapus</a:t>
            </a:r>
            <a:r>
              <a:rPr lang="en-US" sz="2400" dirty="0" smtClean="0">
                <a:latin typeface="Trebuchet MS" pitchFamily="34" charset="0"/>
              </a:rPr>
              <a:t> field yang </a:t>
            </a:r>
            <a:r>
              <a:rPr lang="en-US" sz="2400" dirty="0" err="1" smtClean="0">
                <a:latin typeface="Trebuchet MS" pitchFamily="34" charset="0"/>
              </a:rPr>
              <a:t>sudah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dibuat</a:t>
            </a:r>
            <a:r>
              <a:rPr lang="en-US" sz="2400" dirty="0" smtClean="0">
                <a:latin typeface="Trebuchet MS" pitchFamily="34" charset="0"/>
              </a:rPr>
              <a:t>, </a:t>
            </a:r>
            <a:r>
              <a:rPr lang="en-US" sz="2400" dirty="0" err="1" smtClean="0">
                <a:latin typeface="Trebuchet MS" pitchFamily="34" charset="0"/>
              </a:rPr>
              <a:t>maka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dapat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melakukan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dengan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langkah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sebagai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berikut</a:t>
            </a:r>
            <a:r>
              <a:rPr lang="en-US" sz="2400" dirty="0" smtClean="0">
                <a:latin typeface="Trebuchet MS" pitchFamily="34" charset="0"/>
              </a:rPr>
              <a:t> 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err="1" smtClean="0">
                <a:latin typeface="Trebuchet MS" pitchFamily="34" charset="0"/>
              </a:rPr>
              <a:t>Seleksi</a:t>
            </a:r>
            <a:r>
              <a:rPr lang="en-US" sz="2400" dirty="0" smtClean="0">
                <a:latin typeface="Trebuchet MS" pitchFamily="34" charset="0"/>
              </a:rPr>
              <a:t> field yang </a:t>
            </a:r>
            <a:r>
              <a:rPr lang="en-US" sz="2400" dirty="0" err="1" smtClean="0">
                <a:latin typeface="Trebuchet MS" pitchFamily="34" charset="0"/>
              </a:rPr>
              <a:t>akan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dihapus</a:t>
            </a:r>
            <a:r>
              <a:rPr lang="en-US" sz="2400" dirty="0" smtClean="0">
                <a:latin typeface="Trebuchet MS" pitchFamily="34" charset="0"/>
              </a:rPr>
              <a:t>, </a:t>
            </a:r>
            <a:r>
              <a:rPr lang="en-US" sz="2400" dirty="0" err="1" smtClean="0">
                <a:latin typeface="Trebuchet MS" pitchFamily="34" charset="0"/>
              </a:rPr>
              <a:t>dengan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cara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menempatkan</a:t>
            </a:r>
            <a:r>
              <a:rPr lang="en-US" sz="2400" dirty="0" smtClean="0">
                <a:latin typeface="Trebuchet MS" pitchFamily="34" charset="0"/>
              </a:rPr>
              <a:t> pointer </a:t>
            </a:r>
            <a:r>
              <a:rPr lang="en-US" sz="2400" dirty="0" err="1" smtClean="0">
                <a:latin typeface="Trebuchet MS" pitchFamily="34" charset="0"/>
              </a:rPr>
              <a:t>di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sisi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kiri</a:t>
            </a:r>
            <a:r>
              <a:rPr lang="en-US" sz="2400" dirty="0" smtClean="0">
                <a:latin typeface="Trebuchet MS" pitchFamily="34" charset="0"/>
              </a:rPr>
              <a:t>, </a:t>
            </a:r>
            <a:r>
              <a:rPr lang="en-US" sz="2400" dirty="0" err="1" smtClean="0">
                <a:latin typeface="Trebuchet MS" pitchFamily="34" charset="0"/>
              </a:rPr>
              <a:t>sampai</a:t>
            </a:r>
            <a:r>
              <a:rPr lang="en-US" sz="2400" dirty="0" smtClean="0">
                <a:latin typeface="Trebuchet MS" pitchFamily="34" charset="0"/>
              </a:rPr>
              <a:t> pointer </a:t>
            </a:r>
            <a:r>
              <a:rPr lang="en-US" sz="2400" dirty="0" err="1" smtClean="0">
                <a:latin typeface="Trebuchet MS" pitchFamily="34" charset="0"/>
              </a:rPr>
              <a:t>berubah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menjadi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tanda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panah</a:t>
            </a:r>
            <a:r>
              <a:rPr lang="en-US" sz="2400" dirty="0" smtClean="0">
                <a:latin typeface="Trebuchet MS" pitchFamily="34" charset="0"/>
              </a:rPr>
              <a:t>, </a:t>
            </a:r>
            <a:r>
              <a:rPr lang="en-US" sz="2400" dirty="0" err="1" smtClean="0">
                <a:latin typeface="Trebuchet MS" pitchFamily="34" charset="0"/>
              </a:rPr>
              <a:t>kemudian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klik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kanan</a:t>
            </a:r>
            <a:r>
              <a:rPr lang="en-US" sz="2400" dirty="0" smtClean="0">
                <a:latin typeface="Trebuchet MS" pitchFamily="34" charset="0"/>
              </a:rPr>
              <a:t>, </a:t>
            </a:r>
            <a:r>
              <a:rPr lang="en-US" sz="2400" dirty="0" err="1" smtClean="0">
                <a:latin typeface="Trebuchet MS" pitchFamily="34" charset="0"/>
              </a:rPr>
              <a:t>pilih</a:t>
            </a:r>
            <a:r>
              <a:rPr lang="en-US" sz="2400" dirty="0" smtClean="0">
                <a:latin typeface="Trebuchet MS" pitchFamily="34" charset="0"/>
              </a:rPr>
              <a:t> menu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Delete Rows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 r="43443"/>
          <a:stretch>
            <a:fillRect/>
          </a:stretch>
        </p:blipFill>
        <p:spPr bwMode="auto">
          <a:xfrm>
            <a:off x="4788024" y="1207598"/>
            <a:ext cx="3786214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9124" y="1142984"/>
            <a:ext cx="4319340" cy="4429156"/>
          </a:xfrm>
        </p:spPr>
        <p:txBody>
          <a:bodyPr/>
          <a:lstStyle/>
          <a:p>
            <a:pPr algn="just"/>
            <a:r>
              <a:rPr lang="en-US" sz="2200" dirty="0" err="1" smtClean="0">
                <a:latin typeface="Trebuchet MS" pitchFamily="34" charset="0"/>
              </a:rPr>
              <a:t>Jika</a:t>
            </a:r>
            <a:r>
              <a:rPr lang="en-US" sz="2200" dirty="0" smtClean="0">
                <a:latin typeface="Trebuchet MS" pitchFamily="34" charset="0"/>
              </a:rPr>
              <a:t> </a:t>
            </a:r>
            <a:r>
              <a:rPr lang="en-US" sz="2200" dirty="0" err="1" smtClean="0">
                <a:latin typeface="Trebuchet MS" pitchFamily="34" charset="0"/>
              </a:rPr>
              <a:t>kita</a:t>
            </a:r>
            <a:r>
              <a:rPr lang="en-US" sz="2200" dirty="0" smtClean="0">
                <a:latin typeface="Trebuchet MS" pitchFamily="34" charset="0"/>
              </a:rPr>
              <a:t> </a:t>
            </a:r>
            <a:r>
              <a:rPr lang="en-US" sz="2200" dirty="0" err="1" smtClean="0">
                <a:latin typeface="Trebuchet MS" pitchFamily="34" charset="0"/>
              </a:rPr>
              <a:t>ingin</a:t>
            </a:r>
            <a:r>
              <a:rPr lang="en-US" sz="2200" dirty="0" smtClean="0">
                <a:latin typeface="Trebuchet MS" pitchFamily="34" charset="0"/>
              </a:rPr>
              <a:t> </a:t>
            </a:r>
            <a:r>
              <a:rPr lang="en-US" sz="2200" dirty="0" err="1" smtClean="0">
                <a:latin typeface="Trebuchet MS" pitchFamily="34" charset="0"/>
              </a:rPr>
              <a:t>menyisipkan</a:t>
            </a:r>
            <a:r>
              <a:rPr lang="en-US" sz="2200" dirty="0" smtClean="0">
                <a:latin typeface="Trebuchet MS" pitchFamily="34" charset="0"/>
              </a:rPr>
              <a:t> </a:t>
            </a:r>
            <a:r>
              <a:rPr lang="en-US" sz="2200" dirty="0" err="1" smtClean="0">
                <a:latin typeface="Trebuchet MS" pitchFamily="34" charset="0"/>
              </a:rPr>
              <a:t>suatu</a:t>
            </a:r>
            <a:r>
              <a:rPr lang="en-US" sz="2200" dirty="0" smtClean="0">
                <a:latin typeface="Trebuchet MS" pitchFamily="34" charset="0"/>
              </a:rPr>
              <a:t> field, </a:t>
            </a:r>
            <a:r>
              <a:rPr lang="en-US" sz="2200" dirty="0" err="1" smtClean="0">
                <a:latin typeface="Trebuchet MS" pitchFamily="34" charset="0"/>
              </a:rPr>
              <a:t>maka</a:t>
            </a:r>
            <a:r>
              <a:rPr lang="en-US" sz="2200" dirty="0" smtClean="0">
                <a:latin typeface="Trebuchet MS" pitchFamily="34" charset="0"/>
              </a:rPr>
              <a:t> </a:t>
            </a:r>
            <a:r>
              <a:rPr lang="en-US" sz="2200" dirty="0" err="1" smtClean="0">
                <a:latin typeface="Trebuchet MS" pitchFamily="34" charset="0"/>
              </a:rPr>
              <a:t>dapat</a:t>
            </a:r>
            <a:r>
              <a:rPr lang="en-US" sz="2200" dirty="0" smtClean="0">
                <a:latin typeface="Trebuchet MS" pitchFamily="34" charset="0"/>
              </a:rPr>
              <a:t> </a:t>
            </a:r>
            <a:r>
              <a:rPr lang="en-US" sz="2200" dirty="0" err="1" smtClean="0">
                <a:latin typeface="Trebuchet MS" pitchFamily="34" charset="0"/>
              </a:rPr>
              <a:t>melakukan</a:t>
            </a:r>
            <a:r>
              <a:rPr lang="en-US" sz="2200" dirty="0" smtClean="0">
                <a:latin typeface="Trebuchet MS" pitchFamily="34" charset="0"/>
              </a:rPr>
              <a:t> </a:t>
            </a:r>
            <a:r>
              <a:rPr lang="en-US" sz="2200" dirty="0" err="1" smtClean="0">
                <a:latin typeface="Trebuchet MS" pitchFamily="34" charset="0"/>
              </a:rPr>
              <a:t>dengan</a:t>
            </a:r>
            <a:r>
              <a:rPr lang="en-US" sz="2200" dirty="0" smtClean="0">
                <a:latin typeface="Trebuchet MS" pitchFamily="34" charset="0"/>
              </a:rPr>
              <a:t> </a:t>
            </a:r>
            <a:r>
              <a:rPr lang="en-US" sz="2200" dirty="0" err="1" smtClean="0">
                <a:latin typeface="Trebuchet MS" pitchFamily="34" charset="0"/>
              </a:rPr>
              <a:t>langkah</a:t>
            </a:r>
            <a:r>
              <a:rPr lang="en-US" sz="2200" dirty="0" smtClean="0">
                <a:latin typeface="Trebuchet MS" pitchFamily="34" charset="0"/>
              </a:rPr>
              <a:t> </a:t>
            </a:r>
            <a:r>
              <a:rPr lang="en-US" sz="2200" dirty="0" err="1" smtClean="0">
                <a:latin typeface="Trebuchet MS" pitchFamily="34" charset="0"/>
              </a:rPr>
              <a:t>sebagai</a:t>
            </a:r>
            <a:r>
              <a:rPr lang="en-US" sz="2200" dirty="0" smtClean="0">
                <a:latin typeface="Trebuchet MS" pitchFamily="34" charset="0"/>
              </a:rPr>
              <a:t> </a:t>
            </a:r>
            <a:r>
              <a:rPr lang="en-US" sz="2200" dirty="0" err="1" smtClean="0">
                <a:latin typeface="Trebuchet MS" pitchFamily="34" charset="0"/>
              </a:rPr>
              <a:t>berikut</a:t>
            </a:r>
            <a:r>
              <a:rPr lang="en-US" sz="2200" dirty="0" smtClean="0">
                <a:latin typeface="Trebuchet MS" pitchFamily="34" charset="0"/>
              </a:rPr>
              <a:t> 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200" dirty="0" err="1" smtClean="0">
                <a:latin typeface="Trebuchet MS" pitchFamily="34" charset="0"/>
              </a:rPr>
              <a:t>Seleksi</a:t>
            </a:r>
            <a:r>
              <a:rPr lang="en-US" sz="2200" dirty="0" smtClean="0">
                <a:latin typeface="Trebuchet MS" pitchFamily="34" charset="0"/>
              </a:rPr>
              <a:t> </a:t>
            </a:r>
            <a:r>
              <a:rPr lang="en-US" sz="2200" dirty="0" err="1" smtClean="0">
                <a:latin typeface="Trebuchet MS" pitchFamily="34" charset="0"/>
              </a:rPr>
              <a:t>satu</a:t>
            </a:r>
            <a:r>
              <a:rPr lang="en-US" sz="2200" dirty="0" smtClean="0">
                <a:latin typeface="Trebuchet MS" pitchFamily="34" charset="0"/>
              </a:rPr>
              <a:t> field yang </a:t>
            </a:r>
            <a:r>
              <a:rPr lang="en-US" sz="2200" dirty="0" err="1" smtClean="0">
                <a:latin typeface="Trebuchet MS" pitchFamily="34" charset="0"/>
              </a:rPr>
              <a:t>akan</a:t>
            </a:r>
            <a:r>
              <a:rPr lang="en-US" sz="2200" dirty="0" smtClean="0">
                <a:latin typeface="Trebuchet MS" pitchFamily="34" charset="0"/>
              </a:rPr>
              <a:t> </a:t>
            </a:r>
            <a:r>
              <a:rPr lang="en-US" sz="2200" dirty="0" err="1" smtClean="0">
                <a:latin typeface="Trebuchet MS" pitchFamily="34" charset="0"/>
              </a:rPr>
              <a:t>disisipkan</a:t>
            </a:r>
            <a:r>
              <a:rPr lang="en-US" sz="2200" dirty="0" smtClean="0">
                <a:latin typeface="Trebuchet MS" pitchFamily="34" charset="0"/>
              </a:rPr>
              <a:t>, </a:t>
            </a:r>
            <a:r>
              <a:rPr lang="en-US" sz="2200" dirty="0" err="1" smtClean="0">
                <a:latin typeface="Trebuchet MS" pitchFamily="34" charset="0"/>
              </a:rPr>
              <a:t>dengan</a:t>
            </a:r>
            <a:r>
              <a:rPr lang="en-US" sz="2200" dirty="0" smtClean="0">
                <a:latin typeface="Trebuchet MS" pitchFamily="34" charset="0"/>
              </a:rPr>
              <a:t> </a:t>
            </a:r>
            <a:r>
              <a:rPr lang="en-US" sz="2200" dirty="0" err="1" smtClean="0">
                <a:latin typeface="Trebuchet MS" pitchFamily="34" charset="0"/>
              </a:rPr>
              <a:t>cara</a:t>
            </a:r>
            <a:r>
              <a:rPr lang="en-US" sz="2200" dirty="0" smtClean="0">
                <a:latin typeface="Trebuchet MS" pitchFamily="34" charset="0"/>
              </a:rPr>
              <a:t> </a:t>
            </a:r>
            <a:r>
              <a:rPr lang="en-US" sz="2200" dirty="0" err="1" smtClean="0">
                <a:latin typeface="Trebuchet MS" pitchFamily="34" charset="0"/>
              </a:rPr>
              <a:t>menempatkan</a:t>
            </a:r>
            <a:r>
              <a:rPr lang="en-US" sz="2200" dirty="0" smtClean="0">
                <a:latin typeface="Trebuchet MS" pitchFamily="34" charset="0"/>
              </a:rPr>
              <a:t> pointer </a:t>
            </a:r>
            <a:r>
              <a:rPr lang="en-US" sz="2200" dirty="0" err="1" smtClean="0">
                <a:latin typeface="Trebuchet MS" pitchFamily="34" charset="0"/>
              </a:rPr>
              <a:t>di</a:t>
            </a:r>
            <a:r>
              <a:rPr lang="en-US" sz="2200" dirty="0" smtClean="0">
                <a:latin typeface="Trebuchet MS" pitchFamily="34" charset="0"/>
              </a:rPr>
              <a:t> </a:t>
            </a:r>
            <a:r>
              <a:rPr lang="en-US" sz="2200" dirty="0" err="1" smtClean="0">
                <a:latin typeface="Trebuchet MS" pitchFamily="34" charset="0"/>
              </a:rPr>
              <a:t>sisi</a:t>
            </a:r>
            <a:r>
              <a:rPr lang="en-US" sz="2200" dirty="0" smtClean="0">
                <a:latin typeface="Trebuchet MS" pitchFamily="34" charset="0"/>
              </a:rPr>
              <a:t> </a:t>
            </a:r>
            <a:r>
              <a:rPr lang="en-US" sz="2200" dirty="0" err="1" smtClean="0">
                <a:latin typeface="Trebuchet MS" pitchFamily="34" charset="0"/>
              </a:rPr>
              <a:t>kiri</a:t>
            </a:r>
            <a:r>
              <a:rPr lang="en-US" sz="2200" dirty="0" smtClean="0">
                <a:latin typeface="Trebuchet MS" pitchFamily="34" charset="0"/>
              </a:rPr>
              <a:t>, </a:t>
            </a:r>
            <a:r>
              <a:rPr lang="en-US" sz="2200" dirty="0" err="1" smtClean="0">
                <a:latin typeface="Trebuchet MS" pitchFamily="34" charset="0"/>
              </a:rPr>
              <a:t>sampai</a:t>
            </a:r>
            <a:r>
              <a:rPr lang="en-US" sz="2200" dirty="0" smtClean="0">
                <a:latin typeface="Trebuchet MS" pitchFamily="34" charset="0"/>
              </a:rPr>
              <a:t> pointer </a:t>
            </a:r>
            <a:r>
              <a:rPr lang="en-US" sz="2200" dirty="0" err="1" smtClean="0">
                <a:latin typeface="Trebuchet MS" pitchFamily="34" charset="0"/>
              </a:rPr>
              <a:t>berubah</a:t>
            </a:r>
            <a:r>
              <a:rPr lang="en-US" sz="2200" dirty="0" smtClean="0">
                <a:latin typeface="Trebuchet MS" pitchFamily="34" charset="0"/>
              </a:rPr>
              <a:t> </a:t>
            </a:r>
            <a:r>
              <a:rPr lang="en-US" sz="2200" dirty="0" err="1" smtClean="0">
                <a:latin typeface="Trebuchet MS" pitchFamily="34" charset="0"/>
              </a:rPr>
              <a:t>menjadi</a:t>
            </a:r>
            <a:r>
              <a:rPr lang="en-US" sz="2200" dirty="0" smtClean="0">
                <a:latin typeface="Trebuchet MS" pitchFamily="34" charset="0"/>
              </a:rPr>
              <a:t> </a:t>
            </a:r>
            <a:r>
              <a:rPr lang="en-US" sz="2200" dirty="0" err="1" smtClean="0">
                <a:latin typeface="Trebuchet MS" pitchFamily="34" charset="0"/>
              </a:rPr>
              <a:t>tanda</a:t>
            </a:r>
            <a:r>
              <a:rPr lang="en-US" sz="2200" dirty="0" smtClean="0">
                <a:latin typeface="Trebuchet MS" pitchFamily="34" charset="0"/>
              </a:rPr>
              <a:t> </a:t>
            </a:r>
            <a:r>
              <a:rPr lang="en-US" sz="2200" dirty="0" err="1" smtClean="0">
                <a:latin typeface="Trebuchet MS" pitchFamily="34" charset="0"/>
              </a:rPr>
              <a:t>panah</a:t>
            </a:r>
            <a:r>
              <a:rPr lang="en-US" sz="2200" dirty="0" smtClean="0">
                <a:latin typeface="Trebuchet MS" pitchFamily="34" charset="0"/>
              </a:rPr>
              <a:t>, </a:t>
            </a:r>
            <a:r>
              <a:rPr lang="en-US" sz="2200" dirty="0" err="1" smtClean="0">
                <a:latin typeface="Trebuchet MS" pitchFamily="34" charset="0"/>
              </a:rPr>
              <a:t>kemudian</a:t>
            </a:r>
            <a:r>
              <a:rPr lang="en-US" sz="2200" dirty="0" smtClean="0">
                <a:latin typeface="Trebuchet MS" pitchFamily="34" charset="0"/>
              </a:rPr>
              <a:t> </a:t>
            </a:r>
            <a:r>
              <a:rPr lang="en-US" sz="2200" dirty="0" err="1" smtClean="0">
                <a:latin typeface="Trebuchet MS" pitchFamily="34" charset="0"/>
              </a:rPr>
              <a:t>klik</a:t>
            </a:r>
            <a:r>
              <a:rPr lang="en-US" sz="2200" dirty="0" smtClean="0">
                <a:latin typeface="Trebuchet MS" pitchFamily="34" charset="0"/>
              </a:rPr>
              <a:t> </a:t>
            </a:r>
            <a:r>
              <a:rPr lang="en-US" sz="2200" dirty="0" err="1" smtClean="0">
                <a:latin typeface="Trebuchet MS" pitchFamily="34" charset="0"/>
              </a:rPr>
              <a:t>kanan</a:t>
            </a:r>
            <a:r>
              <a:rPr lang="en-US" sz="2200" dirty="0" smtClean="0">
                <a:latin typeface="Trebuchet MS" pitchFamily="34" charset="0"/>
              </a:rPr>
              <a:t>, </a:t>
            </a:r>
            <a:r>
              <a:rPr lang="en-US" sz="2200" dirty="0" err="1" smtClean="0">
                <a:latin typeface="Trebuchet MS" pitchFamily="34" charset="0"/>
              </a:rPr>
              <a:t>pilih</a:t>
            </a:r>
            <a:r>
              <a:rPr lang="en-US" sz="2200" dirty="0" smtClean="0">
                <a:latin typeface="Trebuchet MS" pitchFamily="34" charset="0"/>
              </a:rPr>
              <a:t> menu 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Insert Rows</a:t>
            </a:r>
          </a:p>
          <a:p>
            <a:endParaRPr lang="en-US" sz="22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20190" y="183193"/>
            <a:ext cx="828680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50" normalizeH="0" baseline="0" noProof="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uLnTx/>
                <a:uFillTx/>
                <a:latin typeface="12SaruYellowFog" pitchFamily="2" charset="0"/>
                <a:ea typeface="+mj-ea"/>
                <a:cs typeface="+mj-cs"/>
              </a:rPr>
              <a:t>Menyisi</a:t>
            </a:r>
            <a:r>
              <a:rPr kumimoji="0" lang="en-US" sz="4400" b="1" i="0" u="none" strike="noStrike" kern="0" cap="none" spc="50" normalizeH="0" noProof="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uLnTx/>
                <a:uFillTx/>
                <a:latin typeface="12SaruYellowFog" pitchFamily="2" charset="0"/>
                <a:ea typeface="+mj-ea"/>
                <a:cs typeface="+mj-cs"/>
              </a:rPr>
              <a:t>pkan</a:t>
            </a:r>
            <a:r>
              <a:rPr kumimoji="0" lang="en-US" sz="4400" b="1" i="0" u="none" strike="noStrike" kern="0" cap="none" spc="50" normalizeH="0" noProof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uLnTx/>
                <a:uFillTx/>
                <a:latin typeface="12SaruYellowFog" pitchFamily="2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50" normalizeH="0" baseline="0" noProof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uLnTx/>
                <a:uFillTx/>
                <a:latin typeface="12SaruYellowFog" pitchFamily="2" charset="0"/>
                <a:ea typeface="+mj-ea"/>
                <a:cs typeface="+mj-cs"/>
              </a:rPr>
              <a:t>Field</a:t>
            </a:r>
            <a:endParaRPr kumimoji="0" lang="en-US" sz="4400" b="1" i="0" u="none" strike="noStrike" kern="0" cap="none" spc="50" normalizeH="0" baseline="0" noProof="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uLnTx/>
              <a:uFillTx/>
              <a:latin typeface="12SaruYellowFog" pitchFamily="2" charset="0"/>
              <a:ea typeface="+mj-ea"/>
              <a:cs typeface="+mj-cs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142984"/>
            <a:ext cx="385765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01_1">
  <a:themeElements>
    <a:clrScheme name="ms01_1 3">
      <a:dk1>
        <a:srgbClr val="0000C0"/>
      </a:dk1>
      <a:lt1>
        <a:srgbClr val="FFFFFF"/>
      </a:lt1>
      <a:dk2>
        <a:srgbClr val="0066CC"/>
      </a:dk2>
      <a:lt2>
        <a:srgbClr val="9ADCF6"/>
      </a:lt2>
      <a:accent1>
        <a:srgbClr val="BE9932"/>
      </a:accent1>
      <a:accent2>
        <a:srgbClr val="2A99EC"/>
      </a:accent2>
      <a:accent3>
        <a:srgbClr val="AAB8E2"/>
      </a:accent3>
      <a:accent4>
        <a:srgbClr val="DADADA"/>
      </a:accent4>
      <a:accent5>
        <a:srgbClr val="DBCAAD"/>
      </a:accent5>
      <a:accent6>
        <a:srgbClr val="258AD6"/>
      </a:accent6>
      <a:hlink>
        <a:srgbClr val="70B040"/>
      </a:hlink>
      <a:folHlink>
        <a:srgbClr val="6B8ED3"/>
      </a:folHlink>
    </a:clrScheme>
    <a:fontScheme name="ms01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s01_1 1">
        <a:dk1>
          <a:srgbClr val="000066"/>
        </a:dk1>
        <a:lt1>
          <a:srgbClr val="FFFFFF"/>
        </a:lt1>
        <a:dk2>
          <a:srgbClr val="006699"/>
        </a:dk2>
        <a:lt2>
          <a:srgbClr val="EEE378"/>
        </a:lt2>
        <a:accent1>
          <a:srgbClr val="69C828"/>
        </a:accent1>
        <a:accent2>
          <a:srgbClr val="E68B30"/>
        </a:accent2>
        <a:accent3>
          <a:srgbClr val="AAB8CA"/>
        </a:accent3>
        <a:accent4>
          <a:srgbClr val="DADADA"/>
        </a:accent4>
        <a:accent5>
          <a:srgbClr val="B9E0AC"/>
        </a:accent5>
        <a:accent6>
          <a:srgbClr val="D07D2A"/>
        </a:accent6>
        <a:hlink>
          <a:srgbClr val="0FAAE1"/>
        </a:hlink>
        <a:folHlink>
          <a:srgbClr val="547FE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01_1 2">
        <a:dk1>
          <a:srgbClr val="0F4334"/>
        </a:dk1>
        <a:lt1>
          <a:srgbClr val="FFFFFF"/>
        </a:lt1>
        <a:dk2>
          <a:srgbClr val="43BD4C"/>
        </a:dk2>
        <a:lt2>
          <a:srgbClr val="F0F7BD"/>
        </a:lt2>
        <a:accent1>
          <a:srgbClr val="B2B838"/>
        </a:accent1>
        <a:accent2>
          <a:srgbClr val="E68B30"/>
        </a:accent2>
        <a:accent3>
          <a:srgbClr val="B0DBB2"/>
        </a:accent3>
        <a:accent4>
          <a:srgbClr val="DADADA"/>
        </a:accent4>
        <a:accent5>
          <a:srgbClr val="D5D8AE"/>
        </a:accent5>
        <a:accent6>
          <a:srgbClr val="D07D2A"/>
        </a:accent6>
        <a:hlink>
          <a:srgbClr val="3FB180"/>
        </a:hlink>
        <a:folHlink>
          <a:srgbClr val="3BA7E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01_1 3">
        <a:dk1>
          <a:srgbClr val="0000C0"/>
        </a:dk1>
        <a:lt1>
          <a:srgbClr val="FFFFFF"/>
        </a:lt1>
        <a:dk2>
          <a:srgbClr val="0066CC"/>
        </a:dk2>
        <a:lt2>
          <a:srgbClr val="9ADCF6"/>
        </a:lt2>
        <a:accent1>
          <a:srgbClr val="BE9932"/>
        </a:accent1>
        <a:accent2>
          <a:srgbClr val="2A99EC"/>
        </a:accent2>
        <a:accent3>
          <a:srgbClr val="AAB8E2"/>
        </a:accent3>
        <a:accent4>
          <a:srgbClr val="DADADA"/>
        </a:accent4>
        <a:accent5>
          <a:srgbClr val="DBCAAD"/>
        </a:accent5>
        <a:accent6>
          <a:srgbClr val="258AD6"/>
        </a:accent6>
        <a:hlink>
          <a:srgbClr val="70B040"/>
        </a:hlink>
        <a:folHlink>
          <a:srgbClr val="6B8ED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slides(2)</Template>
  <TotalTime>532</TotalTime>
  <Words>1044</Words>
  <Application>Microsoft Office PowerPoint</Application>
  <PresentationFormat>On-screen Show (4:3)</PresentationFormat>
  <Paragraphs>89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34" baseType="lpstr">
      <vt:lpstr>12SaruYellowFog</vt:lpstr>
      <vt:lpstr>1979</vt:lpstr>
      <vt:lpstr>Arcitectura</vt:lpstr>
      <vt:lpstr>Arial</vt:lpstr>
      <vt:lpstr>Arial Narrow</vt:lpstr>
      <vt:lpstr>Berlin Sans FB Demi</vt:lpstr>
      <vt:lpstr>Calibri</vt:lpstr>
      <vt:lpstr>Californian FB</vt:lpstr>
      <vt:lpstr>Cambria</vt:lpstr>
      <vt:lpstr>Continuum Bold</vt:lpstr>
      <vt:lpstr>Coolvetica</vt:lpstr>
      <vt:lpstr>Courier New</vt:lpstr>
      <vt:lpstr>Eras Light ITC</vt:lpstr>
      <vt:lpstr>Times New Roman</vt:lpstr>
      <vt:lpstr>Trebuchet MS</vt:lpstr>
      <vt:lpstr>Wingdings</vt:lpstr>
      <vt:lpstr>ms01_1</vt:lpstr>
      <vt:lpstr>MENGELOLA   DESAIN   TABEL</vt:lpstr>
      <vt:lpstr>PowerPoint Presentation</vt:lpstr>
      <vt:lpstr>PowerPoint Presentation</vt:lpstr>
      <vt:lpstr>Jendela Design View</vt:lpstr>
      <vt:lpstr>FIELD NAME / NAMA FIELD</vt:lpstr>
      <vt:lpstr>Type Data yang digunakan di Ms.Access 2010</vt:lpstr>
      <vt:lpstr>PowerPoint Presentation</vt:lpstr>
      <vt:lpstr>M e n g h a p u s  F I e l d</vt:lpstr>
      <vt:lpstr>PowerPoint Presentation</vt:lpstr>
      <vt:lpstr>PowerPoint Presentation</vt:lpstr>
      <vt:lpstr>PowerPoint Presentation</vt:lpstr>
      <vt:lpstr>Membuat Primary Key</vt:lpstr>
      <vt:lpstr>Membuat Primary Key</vt:lpstr>
      <vt:lpstr>Isikan di Jendela DataSheet View  data – data sebagai berikut :</vt:lpstr>
      <vt:lpstr>Mengurutkan Data</vt:lpstr>
      <vt:lpstr>Menyaring Data (Filter)</vt:lpstr>
      <vt:lpstr>Buat tabel baru, kemudian tentukan type data field yang sesuai dengan data seperti gambar dibawah ini</vt:lpstr>
    </vt:vector>
  </TitlesOfParts>
  <Company>Personal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AdiXP</dc:creator>
  <cp:lastModifiedBy>ADIXP</cp:lastModifiedBy>
  <cp:revision>40</cp:revision>
  <dcterms:created xsi:type="dcterms:W3CDTF">2010-10-06T03:36:05Z</dcterms:created>
  <dcterms:modified xsi:type="dcterms:W3CDTF">2014-03-11T07:40:29Z</dcterms:modified>
</cp:coreProperties>
</file>