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302866"/>
          </a:xfrm>
        </p:spPr>
        <p:txBody>
          <a:bodyPr/>
          <a:lstStyle/>
          <a:p>
            <a:pPr algn="ctr"/>
            <a:r>
              <a:rPr lang="id-ID" dirty="0" smtClean="0"/>
              <a:t>F U N G S I   L O G I K 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6271"/>
            <a:ext cx="9448800" cy="685800"/>
          </a:xfrm>
        </p:spPr>
        <p:txBody>
          <a:bodyPr/>
          <a:lstStyle/>
          <a:p>
            <a:pPr algn="ctr"/>
            <a:r>
              <a:rPr lang="id-ID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PENGGUNAANNYA DALAM MS.ACCESS</a:t>
            </a:r>
            <a:endParaRPr lang="id-ID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1365" y="4253754"/>
            <a:ext cx="1187375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b="1" dirty="0" smtClean="0"/>
              <a:t>ADI RACHMANTO, S.Kom., M.Kom – PRODI AKUNTANSI - UNIKOM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81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681" y="428196"/>
            <a:ext cx="5186083" cy="1293028"/>
          </a:xfrm>
        </p:spPr>
        <p:txBody>
          <a:bodyPr/>
          <a:lstStyle/>
          <a:p>
            <a:pPr algn="l"/>
            <a:r>
              <a:rPr lang="id-ID" dirty="0" smtClean="0"/>
              <a:t>[indeks]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5109881"/>
            <a:ext cx="11430000" cy="1089213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/>
              <a:t>IIf([nilaiakhir]&gt;=80;"A";IIf([nilaiakhir]&gt;=68;"B</a:t>
            </a:r>
            <a:r>
              <a:rPr lang="id-ID" sz="2800" b="1" dirty="0" smtClean="0"/>
              <a:t>";</a:t>
            </a:r>
          </a:p>
          <a:p>
            <a:pPr algn="ctr"/>
            <a:r>
              <a:rPr lang="id-ID" sz="2800" b="1" dirty="0" smtClean="0"/>
              <a:t>IIf</a:t>
            </a:r>
            <a:r>
              <a:rPr lang="id-ID" sz="2800" b="1" dirty="0"/>
              <a:t>([nilaiakhir</a:t>
            </a:r>
            <a:r>
              <a:rPr lang="id-ID" sz="2800" b="1" dirty="0" smtClean="0"/>
              <a:t>]&gt;=55</a:t>
            </a:r>
            <a:r>
              <a:rPr lang="id-ID" sz="2800" b="1" dirty="0"/>
              <a:t>;"C";IIf([nilaiakhir]&gt;=40;"D";"E"))))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46" t="12933" r="26033" b="31298"/>
          <a:stretch/>
        </p:blipFill>
        <p:spPr>
          <a:xfrm>
            <a:off x="891420" y="428196"/>
            <a:ext cx="4702558" cy="440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5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700682" cy="1293028"/>
          </a:xfrm>
        </p:spPr>
        <p:txBody>
          <a:bodyPr/>
          <a:lstStyle/>
          <a:p>
            <a:r>
              <a:rPr lang="id-ID" dirty="0" smtClean="0"/>
              <a:t>INPUT DATA</a:t>
            </a:r>
            <a:endParaRPr lang="id-ID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52" y="2057401"/>
            <a:ext cx="9643630" cy="3518198"/>
          </a:xfrm>
        </p:spPr>
      </p:pic>
    </p:spTree>
    <p:extLst>
      <p:ext uri="{BB962C8B-B14F-4D97-AF65-F5344CB8AC3E}">
        <p14:creationId xmlns:p14="http://schemas.microsoft.com/office/powerpoint/2010/main" val="18696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id-ID" dirty="0" smtClean="0"/>
              <a:t>HASIL DATA</a:t>
            </a:r>
            <a:endParaRPr lang="id-ID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7" y="1934501"/>
            <a:ext cx="10413007" cy="3672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2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23655"/>
            <a:ext cx="8079458" cy="849274"/>
          </a:xfrm>
        </p:spPr>
        <p:txBody>
          <a:bodyPr/>
          <a:lstStyle/>
          <a:p>
            <a:r>
              <a:rPr lang="id-ID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LATIHAN</a:t>
            </a:r>
            <a:endParaRPr lang="id-ID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6903" y="1613647"/>
            <a:ext cx="5139035" cy="4536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KETENTUAN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HARGA KOTOR </a:t>
            </a:r>
            <a:r>
              <a:rPr lang="en-US" dirty="0" smtClean="0"/>
              <a:t>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HARGA SATUAN * UNIT</a:t>
            </a:r>
          </a:p>
          <a:p>
            <a:r>
              <a:rPr lang="en-US" dirty="0" smtClean="0"/>
              <a:t>DISKON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HARGA BERSIH </a:t>
            </a:r>
            <a:r>
              <a:rPr lang="en-US" dirty="0" smtClean="0"/>
              <a:t>= HARGA KOTOR - DISKON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186" y="2462921"/>
            <a:ext cx="4612341" cy="2969691"/>
          </a:xfrm>
          <a:prstGeom prst="rect">
            <a:avLst/>
          </a:prstGeom>
        </p:spPr>
      </p:pic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1613646"/>
            <a:ext cx="4353172" cy="453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7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8592"/>
          </a:xfrm>
        </p:spPr>
        <p:txBody>
          <a:bodyPr/>
          <a:lstStyle/>
          <a:p>
            <a:r>
              <a:rPr lang="id-ID" b="1" i="1" u="sng" dirty="0" smtClean="0"/>
              <a:t>Jawaban</a:t>
            </a:r>
            <a:endParaRPr lang="id-ID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0882"/>
            <a:ext cx="10820400" cy="4537804"/>
          </a:xfrm>
        </p:spPr>
        <p:txBody>
          <a:bodyPr>
            <a:normAutofit lnSpcReduction="10000"/>
          </a:bodyPr>
          <a:lstStyle/>
          <a:p>
            <a:r>
              <a:rPr lang="id-ID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Harga_Kotor :</a:t>
            </a:r>
          </a:p>
          <a:p>
            <a:pPr marL="0" indent="0">
              <a:buNone/>
            </a:pPr>
            <a:r>
              <a:rPr lang="id-ID" b="1" dirty="0" smtClean="0"/>
              <a:t>		[</a:t>
            </a:r>
            <a:r>
              <a:rPr lang="id-ID" b="1" dirty="0"/>
              <a:t>Harga_Satuan]*[Unit</a:t>
            </a:r>
            <a:r>
              <a:rPr lang="id-ID" b="1" dirty="0" smtClean="0"/>
              <a:t>]</a:t>
            </a:r>
          </a:p>
          <a:p>
            <a:r>
              <a:rPr lang="id-ID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: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id-ID" sz="2000" b="1" dirty="0"/>
              <a:t>IIf([Harga_Kotor]&gt;=6000000;0,2*[Harga_Kotor</a:t>
            </a:r>
            <a:r>
              <a:rPr lang="id-ID" sz="2000" b="1" dirty="0" smtClean="0"/>
              <a:t>];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id-ID" sz="2000" b="1" dirty="0" smtClean="0"/>
              <a:t>IIf</a:t>
            </a:r>
            <a:r>
              <a:rPr lang="id-ID" sz="2000" b="1" dirty="0"/>
              <a:t>([Harga_Kotor]&gt;=3000000;0,15*[Harga_Kotor</a:t>
            </a:r>
            <a:r>
              <a:rPr lang="id-ID" sz="2000" b="1" dirty="0" smtClean="0"/>
              <a:t>];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id-ID" sz="2000" b="1" dirty="0" smtClean="0"/>
              <a:t>IIf</a:t>
            </a:r>
            <a:r>
              <a:rPr lang="id-ID" sz="2000" b="1" dirty="0"/>
              <a:t>([Harga_Kotor]&gt;=2000000;0,1*[Harga_Kotor</a:t>
            </a:r>
            <a:r>
              <a:rPr lang="id-ID" sz="2000" b="1" dirty="0" smtClean="0"/>
              <a:t>];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id-ID" sz="2000" b="1" dirty="0" smtClean="0"/>
              <a:t>IIf</a:t>
            </a:r>
            <a:r>
              <a:rPr lang="id-ID" sz="2000" b="1" dirty="0"/>
              <a:t>([Harga_Kotor]&gt;=</a:t>
            </a:r>
            <a:r>
              <a:rPr lang="id-ID" sz="2000" b="1" dirty="0" smtClean="0"/>
              <a:t>1000000;0,05*[</a:t>
            </a:r>
            <a:r>
              <a:rPr lang="id-ID" sz="2000" b="1" dirty="0"/>
              <a:t>Harga_Kotor];0</a:t>
            </a:r>
            <a:r>
              <a:rPr lang="id-ID" sz="2000" b="1" dirty="0" smtClean="0"/>
              <a:t>))))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Harga_Bersih :</a:t>
            </a:r>
          </a:p>
          <a:p>
            <a:pPr marL="914400" lvl="2" indent="0">
              <a:buNone/>
            </a:pPr>
            <a:r>
              <a:rPr lang="id-ID" sz="2400" b="1" dirty="0" smtClean="0"/>
              <a:t>[Harga_Kotor</a:t>
            </a:r>
            <a:r>
              <a:rPr lang="id-ID" sz="2400" b="1" dirty="0"/>
              <a:t>]-[Discount]</a:t>
            </a:r>
          </a:p>
        </p:txBody>
      </p:sp>
    </p:spTree>
    <p:extLst>
      <p:ext uri="{BB962C8B-B14F-4D97-AF65-F5344CB8AC3E}">
        <p14:creationId xmlns:p14="http://schemas.microsoft.com/office/powerpoint/2010/main" val="16200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8" y="764373"/>
            <a:ext cx="10766612" cy="1293028"/>
          </a:xfrm>
        </p:spPr>
        <p:txBody>
          <a:bodyPr/>
          <a:lstStyle/>
          <a:p>
            <a:pPr algn="ctr"/>
            <a:r>
              <a:rPr lang="id-ID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data</a:t>
            </a:r>
            <a:endParaRPr lang="id-ID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0673" t="28723" r="6568" b="4339"/>
          <a:stretch/>
        </p:blipFill>
        <p:spPr bwMode="auto">
          <a:xfrm>
            <a:off x="1680882" y="2057401"/>
            <a:ext cx="8164173" cy="40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01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346141" cy="1118215"/>
          </a:xfrm>
        </p:spPr>
        <p:txBody>
          <a:bodyPr/>
          <a:lstStyle/>
          <a:p>
            <a:r>
              <a:rPr lang="id-ID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Hasil data</a:t>
            </a:r>
            <a:endParaRPr lang="id-ID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0157" t="27764" r="1059" b="4285"/>
          <a:stretch/>
        </p:blipFill>
        <p:spPr bwMode="auto">
          <a:xfrm>
            <a:off x="1465729" y="2057401"/>
            <a:ext cx="9776012" cy="331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65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 DATABASE BARU DENGAN NAMA FILE : </a:t>
            </a:r>
            <a:r>
              <a:rPr lang="id-ID" b="1" dirty="0" smtClean="0"/>
              <a:t>LOGIKA</a:t>
            </a:r>
          </a:p>
          <a:p>
            <a:r>
              <a:rPr lang="id-ID" dirty="0" smtClean="0"/>
              <a:t>ALAMATKAN FILE DATABASE, KE FOLDER YANG SELAMA INI DIGUNAKAN</a:t>
            </a:r>
            <a:endParaRPr lang="id-ID" dirty="0"/>
          </a:p>
        </p:txBody>
      </p:sp>
      <p:pic>
        <p:nvPicPr>
          <p:cNvPr id="4" name="Picture 3" descr="Access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33815" r="29890" b="31152"/>
          <a:stretch/>
        </p:blipFill>
        <p:spPr>
          <a:xfrm>
            <a:off x="2895600" y="3233438"/>
            <a:ext cx="6366199" cy="2985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7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TABEL 1 : NILAI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2194560"/>
            <a:ext cx="4810991" cy="4024125"/>
          </a:xfrm>
        </p:spPr>
        <p:txBody>
          <a:bodyPr/>
          <a:lstStyle/>
          <a:p>
            <a:r>
              <a:rPr lang="id-ID" dirty="0" smtClean="0"/>
              <a:t>BUAT TABEL 1 DENGAN NAMA 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</a:p>
          <a:p>
            <a:r>
              <a:rPr lang="id-ID" dirty="0" smtClean="0"/>
              <a:t>KEMUDIAN BUAT STRUKTUR TABEL NYA SEBAGAI BERIKUT</a:t>
            </a:r>
            <a:endParaRPr lang="id-ID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12" y="2320409"/>
            <a:ext cx="5901696" cy="3637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1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[Nilaiakhir]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Nilai Akhir :</a:t>
            </a:r>
          </a:p>
          <a:p>
            <a:pPr marL="0" indent="0">
              <a:buNone/>
            </a:pPr>
            <a:endParaRPr lang="id-ID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d-ID" sz="3200" dirty="0" smtClean="0"/>
              <a:t>(20% * Nilai QUIZ) + (30% * Nilai UTS) + (50% * Nilai UAS)</a:t>
            </a:r>
          </a:p>
          <a:p>
            <a:pPr marL="0" indent="0">
              <a:buNone/>
            </a:pPr>
            <a:endParaRPr lang="id-ID" sz="3200" dirty="0" smtClean="0"/>
          </a:p>
          <a:p>
            <a:r>
              <a:rPr lang="id-ID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Jawaban :</a:t>
            </a:r>
            <a:endParaRPr lang="id-ID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3200" dirty="0"/>
              <a:t>([Quiz]*0,2)+([UTS]*0,3)+([UAS]*0,5)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4649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[kesimpulan]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</a:t>
            </a:r>
            <a:r>
              <a:rPr lang="id-ID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Kesimpulan:</a:t>
            </a:r>
            <a:endParaRPr lang="id-ID" dirty="0" smtClean="0"/>
          </a:p>
          <a:p>
            <a:endParaRPr lang="id-ID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d-ID" b="1" dirty="0" smtClean="0"/>
              <a:t>Jika NilaiAkhir &gt;= 60, maka Kesimpulan = “ LULUS”</a:t>
            </a:r>
          </a:p>
          <a:p>
            <a:pPr marL="0" indent="0">
              <a:buNone/>
            </a:pPr>
            <a:r>
              <a:rPr lang="id-ID" b="1" dirty="0" smtClean="0"/>
              <a:t>Jika NilaiAkhir &lt; 60, maka Kesimpulan = “GAGAL”</a:t>
            </a:r>
          </a:p>
          <a:p>
            <a:pPr marL="0" indent="0">
              <a:buNone/>
            </a:pPr>
            <a:endParaRPr lang="id-ID" b="1" dirty="0"/>
          </a:p>
          <a:p>
            <a:pPr marL="0" indent="0">
              <a:buNone/>
            </a:pPr>
            <a:endParaRPr lang="id-ID" b="1" dirty="0" smtClean="0"/>
          </a:p>
          <a:p>
            <a:pPr marL="0" indent="0">
              <a:buNone/>
            </a:pPr>
            <a:r>
              <a:rPr lang="id-ID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menyelesaikan kesimpulan diatas, kita bisa menggunakan fungsi IIF</a:t>
            </a:r>
            <a:endParaRPr lang="id-ID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5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424" y="486171"/>
            <a:ext cx="8610600" cy="728251"/>
          </a:xfrm>
        </p:spPr>
        <p:txBody>
          <a:bodyPr/>
          <a:lstStyle/>
          <a:p>
            <a:r>
              <a:rPr lang="id-ID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 logika - iif</a:t>
            </a:r>
            <a:endParaRPr lang="id-ID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2457" y="1579994"/>
            <a:ext cx="11266142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just">
              <a:spcBef>
                <a:spcPts val="0"/>
              </a:spcBef>
            </a:pP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logika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</a:t>
            </a:r>
            <a:r>
              <a:rPr lang="id-ID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sering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digunakan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pengambilan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keputusan</a:t>
            </a:r>
            <a:r>
              <a:rPr lang="id-ID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d-ID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(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yaitu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logika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Tunggal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Majemuk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80000" indent="-18000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b="1" dirty="0" err="1" smtClean="0">
                <a:latin typeface="Babylon5" pitchFamily="2" charset="0"/>
              </a:rPr>
              <a:t>Fungsi</a:t>
            </a:r>
            <a:r>
              <a:rPr lang="en-US" sz="2400" b="1" dirty="0" smtClean="0">
                <a:latin typeface="Babylon5" pitchFamily="2" charset="0"/>
              </a:rPr>
              <a:t> </a:t>
            </a:r>
            <a:r>
              <a:rPr lang="en-US" sz="2400" b="1" dirty="0" err="1" smtClean="0">
                <a:latin typeface="Babylon5" pitchFamily="2" charset="0"/>
              </a:rPr>
              <a:t>Logika</a:t>
            </a:r>
            <a:r>
              <a:rPr lang="en-US" sz="2400" b="1" dirty="0" smtClean="0">
                <a:latin typeface="Babylon5" pitchFamily="2" charset="0"/>
              </a:rPr>
              <a:t> I</a:t>
            </a:r>
            <a:r>
              <a:rPr lang="id-ID" sz="2400" b="1" dirty="0" smtClean="0">
                <a:latin typeface="Babylon5" pitchFamily="2" charset="0"/>
              </a:rPr>
              <a:t>I</a:t>
            </a:r>
            <a:r>
              <a:rPr lang="en-US" sz="2400" b="1" dirty="0" smtClean="0">
                <a:latin typeface="Babylon5" pitchFamily="2" charset="0"/>
              </a:rPr>
              <a:t>F Tunggal</a:t>
            </a:r>
            <a:endParaRPr lang="en-US" sz="2400" dirty="0" smtClean="0">
              <a:latin typeface="Babylon5" pitchFamily="2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Tunggal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ekspresi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IF Tunggal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Artinya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ekspresi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logika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bernilai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BENAR,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Perintah-1 yang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dilaksanakan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ekspresi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logika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bernilai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SALAH,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perintah-2 yang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dilaksanakan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41357" y="4507075"/>
            <a:ext cx="7715304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=I</a:t>
            </a: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F(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Ekspresi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Logika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, Perintah-1,Perintah-2)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46" t="12933" r="26033" b="31298"/>
          <a:stretch/>
        </p:blipFill>
        <p:spPr>
          <a:xfrm>
            <a:off x="541795" y="1408667"/>
            <a:ext cx="5299279" cy="4965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57048" y="1408667"/>
            <a:ext cx="5849470" cy="1915626"/>
          </a:xfrm>
        </p:spPr>
        <p:txBody>
          <a:bodyPr>
            <a:normAutofit/>
          </a:bodyPr>
          <a:lstStyle/>
          <a:p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IIf([nilaiakhir]&gt;=60;"LULUS";"GAGAL")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6282" y="344240"/>
            <a:ext cx="8610600" cy="795486"/>
          </a:xfrm>
        </p:spPr>
        <p:txBody>
          <a:bodyPr/>
          <a:lstStyle/>
          <a:p>
            <a:r>
              <a:rPr lang="id-ID" dirty="0" smtClean="0"/>
              <a:t>[kesimpulan]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15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[INDEKS]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</a:t>
            </a:r>
            <a:r>
              <a:rPr lang="id-ID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Indeks:</a:t>
            </a:r>
          </a:p>
          <a:p>
            <a:endParaRPr lang="id-ID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d-ID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61396"/>
              </p:ext>
            </p:extLst>
          </p:nvPr>
        </p:nvGraphicFramePr>
        <p:xfrm>
          <a:off x="2895600" y="2951878"/>
          <a:ext cx="541866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Nilai Akhir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Indeks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&gt;=80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A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&gt;=68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B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&gt;=55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C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&gt;=40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D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&lt;40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E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4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104096" cy="1293028"/>
          </a:xfrm>
        </p:spPr>
        <p:txBody>
          <a:bodyPr/>
          <a:lstStyle/>
          <a:p>
            <a:r>
              <a:rPr lang="id-ID" dirty="0" smtClean="0"/>
              <a:t>IIF Majemuk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401" y="2293076"/>
            <a:ext cx="9918295" cy="2786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b) </a:t>
            </a:r>
            <a:r>
              <a:rPr lang="en-US" sz="2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Logika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</a:t>
            </a:r>
            <a:r>
              <a:rPr lang="id-ID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 </a:t>
            </a:r>
            <a:r>
              <a:rPr lang="en-US" sz="2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Majemuk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(IF Nested)</a:t>
            </a: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logika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Majemuk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artinya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logika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dimungkinkan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memasukkan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logika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Hal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bisa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terjadi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apabila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alternatif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pemecahan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ditawarkan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lebih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Bentuk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umum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penulisan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Logika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Majemuk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80000" indent="-18000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81401" y="5279067"/>
            <a:ext cx="9903548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=I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F(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Ekspresi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Logika-1, Perintah-1,I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F(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Ekspresi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Logika-2,Perintah-2,… ……,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I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F(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Ekspresi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Logika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-n,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Perintah-xn,yn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)))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291</TotalTime>
  <Words>417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Babylon5</vt:lpstr>
      <vt:lpstr>Calibri</vt:lpstr>
      <vt:lpstr>Century Gothic</vt:lpstr>
      <vt:lpstr>Times New Roman</vt:lpstr>
      <vt:lpstr>Vapor Trail</vt:lpstr>
      <vt:lpstr>F U N G S I   L O G I K A</vt:lpstr>
      <vt:lpstr>pendahuluan</vt:lpstr>
      <vt:lpstr>TABEL 1 : NILAI</vt:lpstr>
      <vt:lpstr>[Nilaiakhir]</vt:lpstr>
      <vt:lpstr>[kesimpulan]</vt:lpstr>
      <vt:lpstr>Fungsi logika - iif</vt:lpstr>
      <vt:lpstr>[kesimpulan]</vt:lpstr>
      <vt:lpstr>[INDEKS]</vt:lpstr>
      <vt:lpstr>IIF Majemuk</vt:lpstr>
      <vt:lpstr>[indeks]</vt:lpstr>
      <vt:lpstr>INPUT DATA</vt:lpstr>
      <vt:lpstr>HASIL DATA</vt:lpstr>
      <vt:lpstr>LATIHAN</vt:lpstr>
      <vt:lpstr>Jawaban</vt:lpstr>
      <vt:lpstr>Input data</vt:lpstr>
      <vt:lpstr>Hasil data</vt:lpstr>
    </vt:vector>
  </TitlesOfParts>
  <Company>Personal NetBook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 U N G S I   L O G I K A</dc:title>
  <dc:creator>ADIXP</dc:creator>
  <cp:lastModifiedBy>ADIXP</cp:lastModifiedBy>
  <cp:revision>20</cp:revision>
  <dcterms:created xsi:type="dcterms:W3CDTF">2016-03-13T16:34:04Z</dcterms:created>
  <dcterms:modified xsi:type="dcterms:W3CDTF">2017-03-21T08:30:01Z</dcterms:modified>
</cp:coreProperties>
</file>