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0929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43413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49BDB5-DA20-46B4-8149-1AB20E906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D5548-7509-45AC-9DC2-8E5FB73E6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4913" y="0"/>
            <a:ext cx="194468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263" y="0"/>
            <a:ext cx="56832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8F457-A33A-4D04-8D7B-0F63CCFCA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27ACC-7776-49E5-B5E7-7FD66E671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830C3-CA32-4CD5-AF91-5984C3DE1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581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81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36D54-0472-4EF4-A4C8-0475BF0DD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C948-D4FC-41D0-A13D-FFF84697D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E35A0-88C0-4EB2-B824-A5CE37EAC2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2EBFF-85ED-49B7-9188-488335264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F0943-0116-44B5-B07D-53705B685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C433E-F1F2-4594-B356-88A32DFF5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0"/>
            <a:ext cx="77724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C952C0-ADA9-4F30-A1F2-5911C63F4A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7315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993354"/>
          </a:xfrm>
        </p:spPr>
        <p:txBody>
          <a:bodyPr/>
          <a:lstStyle/>
          <a:p>
            <a:pPr algn="ctr"/>
            <a:r>
              <a:rPr lang="id-ID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Q U E R Y  V I E W</a:t>
            </a:r>
            <a:br>
              <a:rPr lang="id-ID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r>
              <a:rPr lang="id-ID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&amp;</a:t>
            </a:r>
            <a:r>
              <a:rPr lang="id-ID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/>
            </a:r>
            <a:br>
              <a:rPr lang="id-ID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</a:b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Q </a:t>
            </a: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U E R Y   D E S I G N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509120"/>
            <a:ext cx="8784976" cy="15841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ADI RACHMANTO </a:t>
            </a:r>
            <a:endParaRPr lang="id-ID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algn="ctr"/>
            <a:r>
              <a:rPr lang="id-ID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P R O G R A M  S T U D I   A K U T A N S I</a:t>
            </a:r>
          </a:p>
          <a:p>
            <a:pPr algn="ctr"/>
            <a:r>
              <a:rPr lang="id-ID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-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U</a:t>
            </a:r>
            <a:r>
              <a:rPr lang="id-ID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</a:t>
            </a:r>
            <a:r>
              <a:rPr lang="id-ID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</a:t>
            </a:r>
            <a:r>
              <a:rPr lang="id-ID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K</a:t>
            </a:r>
            <a:r>
              <a:rPr lang="id-ID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O</a:t>
            </a:r>
            <a:r>
              <a:rPr lang="id-ID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M -</a:t>
            </a:r>
            <a:endParaRPr lang="en-US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881063"/>
          </a:xfrm>
        </p:spPr>
        <p:txBody>
          <a:bodyPr/>
          <a:lstStyle/>
          <a:p>
            <a:pPr algn="ctr"/>
            <a:r>
              <a:rPr lang="id-ID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Q U E R Y  D E S A I 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432" y="1340767"/>
            <a:ext cx="3081536" cy="4611797"/>
          </a:xfrm>
        </p:spPr>
        <p:txBody>
          <a:bodyPr/>
          <a:lstStyle/>
          <a:p>
            <a:pPr algn="just"/>
            <a:r>
              <a:rPr lang="id-ID" dirty="0" smtClean="0"/>
              <a:t>Blok Ketiga tabel, kemudian klik tombol Add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240" r="27310" b="10625"/>
          <a:stretch/>
        </p:blipFill>
        <p:spPr>
          <a:xfrm>
            <a:off x="3635896" y="1340766"/>
            <a:ext cx="5025752" cy="482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51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171673"/>
            <a:ext cx="7772400" cy="881063"/>
          </a:xfrm>
        </p:spPr>
        <p:txBody>
          <a:bodyPr/>
          <a:lstStyle/>
          <a:p>
            <a:pPr algn="ctr"/>
            <a:r>
              <a:rPr lang="id-ID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Q U E R Y  D E S A I 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196752"/>
            <a:ext cx="2394545" cy="495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id-ID" dirty="0" smtClean="0"/>
          </a:p>
          <a:p>
            <a:pPr marL="0" indent="0" algn="ctr">
              <a:buNone/>
            </a:pPr>
            <a:r>
              <a:rPr lang="id-ID" dirty="0" smtClean="0"/>
              <a:t>Sampai muncul gambar relasi tabel, kemudian tampilan show tabel </a:t>
            </a:r>
          </a:p>
          <a:p>
            <a:pPr marL="0" indent="0" algn="ctr">
              <a:buNone/>
            </a:pPr>
            <a:r>
              <a:rPr lang="id-ID" dirty="0" smtClean="0"/>
              <a:t>di close 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5133" r="31737" b="8657"/>
          <a:stretch/>
        </p:blipFill>
        <p:spPr>
          <a:xfrm>
            <a:off x="3181103" y="1196752"/>
            <a:ext cx="504056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08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966" y="54551"/>
            <a:ext cx="7772400" cy="881063"/>
          </a:xfrm>
        </p:spPr>
        <p:txBody>
          <a:bodyPr/>
          <a:lstStyle/>
          <a:p>
            <a:pPr algn="ctr"/>
            <a:r>
              <a:rPr lang="id-ID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Q U E R Y  D E S A I N</a:t>
            </a:r>
            <a:endParaRPr lang="id-ID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34" y="995045"/>
            <a:ext cx="7832898" cy="44011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92138" y="5589240"/>
            <a:ext cx="7846835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Pilih Nama-nama field yang akan ditampilkan, dengan cara pemilih dibagian panel bawah</a:t>
            </a:r>
            <a:endParaRPr lang="id-ID" dirty="0"/>
          </a:p>
        </p:txBody>
      </p:sp>
      <p:cxnSp>
        <p:nvCxnSpPr>
          <p:cNvPr id="11" name="Elbow Connector 10"/>
          <p:cNvCxnSpPr>
            <a:stCxn id="5" idx="1"/>
          </p:cNvCxnSpPr>
          <p:nvPr/>
        </p:nvCxnSpPr>
        <p:spPr bwMode="auto">
          <a:xfrm rot="10800000" flipH="1">
            <a:off x="592138" y="4437113"/>
            <a:ext cx="307454" cy="1567627"/>
          </a:xfrm>
          <a:prstGeom prst="bentConnector4">
            <a:avLst>
              <a:gd name="adj1" fmla="val -74353"/>
              <a:gd name="adj2" fmla="val 100137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614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412"/>
            <a:ext cx="7772400" cy="881063"/>
          </a:xfrm>
        </p:spPr>
        <p:txBody>
          <a:bodyPr/>
          <a:lstStyle/>
          <a:p>
            <a:pPr algn="ctr"/>
            <a:r>
              <a:rPr lang="id-ID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Q U E R Y  D E S A I 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dirty="0" smtClean="0"/>
              <a:t>Setelah dipilih kemudian Klik Tombol Run, maka akan menghasilkan Query sebagai berikut :</a:t>
            </a:r>
            <a:endParaRPr lang="id-ID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5" y="2492896"/>
            <a:ext cx="7649643" cy="300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2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1" y="0"/>
            <a:ext cx="7650191" cy="881063"/>
          </a:xfrm>
        </p:spPr>
        <p:txBody>
          <a:bodyPr/>
          <a:lstStyle/>
          <a:p>
            <a:pPr algn="ctr"/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Query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Pada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Microsoft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108" y="1119390"/>
            <a:ext cx="7962419" cy="5238568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Pembuatan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Query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di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Microsoft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Accees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dapat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dilakukan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dengan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tiga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cara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:</a:t>
            </a:r>
          </a:p>
          <a:p>
            <a:pPr lvl="0" algn="just">
              <a:buNone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1. </a:t>
            </a:r>
            <a:r>
              <a:rPr lang="en-US" sz="2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Sql</a:t>
            </a: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View</a:t>
            </a:r>
          </a:p>
          <a:p>
            <a:pPr algn="just"/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Perintah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sql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yang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diberikan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untuk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sebuah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query</a:t>
            </a:r>
            <a:endParaRPr lang="en-US" sz="2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79388" lvl="0" indent="-179388" algn="just">
              <a:spcBef>
                <a:spcPts val="0"/>
              </a:spcBef>
              <a:buNone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2. Query Design</a:t>
            </a:r>
          </a:p>
          <a:p>
            <a:pPr algn="just"/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Interface yang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disediakan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oleh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Microsoft Access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untuk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melakukan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query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secara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cepat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mudah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2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3. Query Wizard</a:t>
            </a:r>
          </a:p>
          <a:p>
            <a:pPr algn="just"/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Hasil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tampilan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data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dari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perintah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query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sesuai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definisi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daridesign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view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atau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sql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view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37016"/>
            <a:ext cx="8786874" cy="666773"/>
          </a:xfrm>
        </p:spPr>
        <p:txBody>
          <a:bodyPr/>
          <a:lstStyle/>
          <a:p>
            <a:pPr algn="ctr"/>
            <a:r>
              <a:rPr lang="en-US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SQL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90600"/>
            <a:ext cx="8786873" cy="5438796"/>
          </a:xfrm>
          <a:solidFill>
            <a:schemeClr val="lt1">
              <a:alpha val="3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Query </a:t>
            </a:r>
            <a:r>
              <a:rPr lang="en-US" sz="240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dengan</a:t>
            </a:r>
            <a:r>
              <a:rPr lang="en-US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SQL View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Perintah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SQL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menampilkan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data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memiliki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cara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penulisan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berikut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:</a:t>
            </a:r>
          </a:p>
          <a:p>
            <a:pPr marL="514350" indent="-514350">
              <a:buNone/>
            </a:pPr>
            <a:endParaRPr lang="en-US" sz="2000" dirty="0" smtClean="0">
              <a:solidFill>
                <a:schemeClr val="tx1"/>
              </a:solidFill>
              <a:latin typeface="Caligula" pitchFamily="2" charset="0"/>
            </a:endParaRPr>
          </a:p>
          <a:p>
            <a:pPr>
              <a:buNone/>
            </a:pPr>
            <a:r>
              <a:rPr lang="en-US" sz="1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SELECT * | [ kolom1,kolom2,...] FROM &lt;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nama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table&gt; [ WHERE &lt;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kondisi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&gt;];</a:t>
            </a:r>
            <a:endParaRPr lang="en-US" sz="1600" b="1" dirty="0" smtClean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endParaRPr lang="en-US" sz="1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just"/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SELECT </a:t>
            </a:r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Memilih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kolom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atau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field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mana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akan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ditampilkan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1" algn="just"/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Dapat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berupa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list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kolom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suatu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persamaan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(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operasi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aritmatika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),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fungsi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obyek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tertentu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1" algn="just"/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Dapat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diketikkan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8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*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artinya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menampilkan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semua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field yang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dimiliki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oleh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table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tersebut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just"/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FROM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</a:t>
            </a:r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Menunjukkan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nama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Tabel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akan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ditampilkan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just"/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WHERE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</a:t>
            </a:r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Meletakkan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definisi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kondisi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penyaringan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504" y="115911"/>
            <a:ext cx="8291899" cy="881063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rnard MT Condensed" pitchFamily="18" charset="0"/>
              </a:rPr>
              <a:t>C o n t o h   Q u e r y</a:t>
            </a:r>
            <a:endParaRPr lang="en-US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86808" cy="5286412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field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IPK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>
              <a:buNone/>
            </a:pP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SELECT * From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Mahasiswa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Where IPK &gt;= 3;</a:t>
            </a:r>
          </a:p>
          <a:p>
            <a:pPr algn="ctr">
              <a:buNone/>
            </a:pPr>
            <a:endParaRPr lang="en-US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Times New Roman" pitchFamily="18" charset="0"/>
              </a:rPr>
              <a:t>. 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field yang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MataKuliah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yang Semester = 3</a:t>
            </a:r>
          </a:p>
          <a:p>
            <a:pPr marL="514350" indent="-514350" algn="ctr">
              <a:buNone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SELECT * From </a:t>
            </a:r>
            <a:r>
              <a:rPr lang="en-US" sz="2400" b="1" dirty="0" err="1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Matakuliah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 Where Semester= "3";</a:t>
            </a:r>
          </a:p>
          <a:p>
            <a:pPr marL="514350" indent="-514350" algn="ctr">
              <a:buNone/>
            </a:pPr>
            <a:endParaRPr lang="en-US" sz="2400" b="1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kodeMk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Index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Indexnya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A</a:t>
            </a:r>
          </a:p>
          <a:p>
            <a:pPr marL="514350" indent="-514350" algn="ctr">
              <a:buNone/>
            </a:pPr>
            <a:r>
              <a:rPr lang="en-US" sz="22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SELECT </a:t>
            </a:r>
            <a:r>
              <a:rPr lang="en-US" sz="2200" b="1" dirty="0" err="1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nim</a:t>
            </a:r>
            <a:r>
              <a:rPr lang="en-US" sz="22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, </a:t>
            </a:r>
            <a:r>
              <a:rPr lang="en-US" sz="2200" b="1" dirty="0" err="1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kodeMK</a:t>
            </a:r>
            <a:r>
              <a:rPr lang="en-US" sz="22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, Index From </a:t>
            </a:r>
            <a:r>
              <a:rPr lang="en-US" sz="2200" b="1" dirty="0" err="1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Nilai</a:t>
            </a:r>
            <a:r>
              <a:rPr lang="en-US" sz="22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 Where Index = "A“;</a:t>
            </a:r>
          </a:p>
          <a:p>
            <a:pPr algn="ctr">
              <a:buNone/>
            </a:pPr>
            <a:endParaRPr lang="en-US" sz="2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>
              <a:buNone/>
            </a:pPr>
            <a:endParaRPr lang="en-US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>
              <a:buNone/>
            </a:pPr>
            <a:endParaRPr lang="en-US" sz="2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86808" cy="10715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Bernard MT Condensed" pitchFamily="18" charset="0"/>
              </a:rPr>
              <a:t>Contoh</a:t>
            </a:r>
            <a:r>
              <a:rPr lang="en-US" sz="3600" dirty="0" smtClean="0">
                <a:solidFill>
                  <a:srgbClr val="C00000"/>
                </a:solidFill>
                <a:latin typeface="Bernard MT Condensed" pitchFamily="18" charset="0"/>
              </a:rPr>
              <a:t>  Query </a:t>
            </a:r>
            <a:r>
              <a:rPr lang="en-US" sz="3600" dirty="0" err="1" smtClean="0">
                <a:solidFill>
                  <a:srgbClr val="C00000"/>
                </a:solidFill>
                <a:latin typeface="Bernard MT Condensed" pitchFamily="18" charset="0"/>
              </a:rPr>
              <a:t>Menggunakan</a:t>
            </a:r>
            <a:r>
              <a:rPr lang="en-US" sz="3600" dirty="0" smtClean="0">
                <a:solidFill>
                  <a:srgbClr val="C00000"/>
                </a:solidFill>
                <a:latin typeface="Bernard MT Condensed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Bernard MT Condensed" pitchFamily="18" charset="0"/>
              </a:rPr>
              <a:t>B</a:t>
            </a:r>
            <a:r>
              <a:rPr lang="en-US" sz="3600" dirty="0" err="1" smtClean="0">
                <a:solidFill>
                  <a:srgbClr val="C00000"/>
                </a:solidFill>
                <a:latin typeface="Bernard MT Condensed" pitchFamily="18" charset="0"/>
              </a:rPr>
              <a:t>anyak</a:t>
            </a:r>
            <a:r>
              <a:rPr lang="en-US" sz="3600" dirty="0" smtClean="0">
                <a:solidFill>
                  <a:srgbClr val="C00000"/>
                </a:solidFill>
                <a:latin typeface="Bernard MT Condensed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Bernard MT Condensed" pitchFamily="18" charset="0"/>
              </a:rPr>
              <a:t>Tabel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86808" cy="32147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Field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Mahasiswa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 Field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namaMK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MataKuliah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 Field Index &amp; Semester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SELECT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Mahasiswa.nama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MataKuliah.namaMK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Nilai.index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Nilai.Semester</a:t>
            </a:r>
            <a:endPara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FROM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MataKuliah</a:t>
            </a:r>
            <a:endPara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WHERE (Mahasiswa.nim=Nilai.nim) AND (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MataKuliah.kodeMK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Nilai.KodeMK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799496"/>
            <a:ext cx="5286412" cy="1829912"/>
          </a:xfrm>
          <a:prstGeom prst="rect">
            <a:avLst/>
          </a:prstGeom>
          <a:ln w="381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5072098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Field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Mahasiswa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     Field semester, index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    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index = A</a:t>
            </a:r>
          </a:p>
          <a:p>
            <a:pPr>
              <a:buNone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SELECT Mahasiswa.nim,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Mahasiswa.nama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Nilai.semester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Nilai.Index</a:t>
            </a:r>
            <a:endParaRPr lang="en-US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From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endParaRPr lang="en-US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Where (Mahasiswa.nim = Nilai.nim) and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Nilai.Index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"A“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28596" y="124137"/>
            <a:ext cx="8306730" cy="928694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Contoh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 Query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Menggunakan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Banyak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Tabel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 r="15151" b="34615"/>
          <a:stretch>
            <a:fillRect/>
          </a:stretch>
        </p:blipFill>
        <p:spPr bwMode="auto">
          <a:xfrm>
            <a:off x="785786" y="4500570"/>
            <a:ext cx="741274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01122" cy="738211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.: L A T I H A N :.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357850"/>
          </a:xfr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AutoNum type="arabicPeriod"/>
            </a:pPr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</a:t>
            </a:r>
            <a:r>
              <a:rPr lang="en-US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Menampilkan</a:t>
            </a:r>
            <a:r>
              <a:rPr lang="en-US" sz="2400" dirty="0" smtClean="0"/>
              <a:t>  </a:t>
            </a:r>
          </a:p>
          <a:p>
            <a:pPr marL="457200" indent="-457200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Field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nim,nama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               Field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KodeMK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NamaMK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Semester 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MataKuliah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            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Dimana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Semester = 3</a:t>
            </a:r>
          </a:p>
          <a:p>
            <a:pPr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2. Query </a:t>
            </a:r>
            <a:r>
              <a:rPr lang="en-US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Menampilkan</a:t>
            </a:r>
            <a:endParaRPr lang="en-US" sz="24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	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Semua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Field yang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ada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ditabel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MataKuliah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Field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thnAkademik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Index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nilai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	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Dimana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thnAkademik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= 2010-2011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90600"/>
            <a:ext cx="8784976" cy="5438796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3. Query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Menampilkan</a:t>
            </a: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 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Field 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nim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nama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tanggal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lahir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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Mahasiswa</a:t>
            </a:r>
            <a:endParaRPr lang="en-US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   Field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Nama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Mata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Kuliah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, Semester 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Matakuliah</a:t>
            </a:r>
            <a:endParaRPr lang="en-US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Dimana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yang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tanggal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lahirnya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 &gt;= 1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Januari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1991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SELECT Mahasiswa.nim, </a:t>
            </a:r>
            <a:r>
              <a:rPr lang="en-US" sz="1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Mahasiswa.nama</a:t>
            </a:r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sz="1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Mahasiswa.tgllahir</a:t>
            </a:r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sz="1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MataKuliah.NamaMK</a:t>
            </a:r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sz="1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MataKuliah.Semester</a:t>
            </a:r>
            <a:endParaRPr lang="en-US" sz="1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FROM </a:t>
            </a:r>
            <a:r>
              <a:rPr lang="en-US" sz="1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</a:t>
            </a:r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sz="1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MataKuliah,Nilai</a:t>
            </a:r>
            <a:endParaRPr lang="en-US" sz="1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WHERE (Mahasiswa.nim = Nilai.nim) and (</a:t>
            </a:r>
            <a:r>
              <a:rPr lang="en-US" sz="1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MataKuliah.KodeMk</a:t>
            </a:r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= </a:t>
            </a:r>
            <a:r>
              <a:rPr lang="en-US" sz="1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Nilai.KodeMk</a:t>
            </a:r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 and (</a:t>
            </a:r>
            <a:r>
              <a:rPr lang="en-US" sz="1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Mahasiswa.tgllahir</a:t>
            </a:r>
            <a:r>
              <a:rPr lang="en-US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&gt;=#1/1/1991#);</a:t>
            </a:r>
            <a:endParaRPr lang="en-US" sz="1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4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.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Query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Menampilkan</a:t>
            </a: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Field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nim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nama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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</a:t>
            </a:r>
            <a:endParaRPr lang="en-US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Field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thnAkademik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, index 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Nilai</a:t>
            </a:r>
            <a:endParaRPr lang="en-US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Field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Nama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Mata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Kuliah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 Mata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Kuliah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Dimana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Nama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Mahasiswanya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“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Dani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Hamdani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29862" y="152202"/>
            <a:ext cx="8501122" cy="738211"/>
          </a:xfrm>
          <a:prstGeom prst="rect">
            <a:avLst/>
          </a:prstGeom>
          <a:solidFill>
            <a:schemeClr val="lt1">
              <a:alpha val="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n-ea"/>
                <a:cs typeface="+mn-cs"/>
              </a:rPr>
              <a:t>.: L A T I H A N :.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31713"/>
            <a:ext cx="8215942" cy="881063"/>
          </a:xfrm>
        </p:spPr>
        <p:txBody>
          <a:bodyPr/>
          <a:lstStyle/>
          <a:p>
            <a:pPr lvl="0" algn="ctr">
              <a:defRPr/>
            </a:pPr>
            <a:r>
              <a:rPr lang="id-ID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Q U E R Y  D E S A I N</a:t>
            </a:r>
            <a:endParaRPr lang="en-US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522" y="1700808"/>
            <a:ext cx="8215942" cy="2880320"/>
          </a:xfrm>
        </p:spPr>
        <p:txBody>
          <a:bodyPr/>
          <a:lstStyle/>
          <a:p>
            <a:r>
              <a:rPr lang="id-ID" dirty="0" smtClean="0"/>
              <a:t>Click Tab Create </a:t>
            </a:r>
            <a:r>
              <a:rPr lang="id-ID" dirty="0" smtClean="0">
                <a:sym typeface="Wingdings" panose="05000000000000000000" pitchFamily="2" charset="2"/>
              </a:rPr>
              <a:t> Queries Query Desain</a:t>
            </a:r>
            <a:endParaRPr lang="id-ID" dirty="0"/>
          </a:p>
        </p:txBody>
      </p:sp>
      <p:pic>
        <p:nvPicPr>
          <p:cNvPr id="1026" name="Picture 2" descr="http://2.bp.blogspot.com/-zxVv7ZA1teE/Uo99dhNAZ8I/AAAAAAAABN8/W9O_Op9KDq8/s1600/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0" y="2420888"/>
            <a:ext cx="8142682" cy="2016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296045"/>
      </p:ext>
    </p:extLst>
  </p:cSld>
  <p:clrMapOvr>
    <a:masterClrMapping/>
  </p:clrMapOvr>
</p:sld>
</file>

<file path=ppt/theme/theme1.xml><?xml version="1.0" encoding="utf-8"?>
<a:theme xmlns:a="http://schemas.openxmlformats.org/drawingml/2006/main" name="PPPAni4_rings_pr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PPPAni4_rings_prnt</Template>
  <TotalTime>441</TotalTime>
  <Words>485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Arial Black</vt:lpstr>
      <vt:lpstr>Arial Narrow</vt:lpstr>
      <vt:lpstr>Berlin Sans FB</vt:lpstr>
      <vt:lpstr>Bernard MT Condensed</vt:lpstr>
      <vt:lpstr>Caligula</vt:lpstr>
      <vt:lpstr>Calligraphic</vt:lpstr>
      <vt:lpstr>Comic Sans MS</vt:lpstr>
      <vt:lpstr>Times New Roman</vt:lpstr>
      <vt:lpstr>Wingdings</vt:lpstr>
      <vt:lpstr>PPPAni4_rings_prnt</vt:lpstr>
      <vt:lpstr>Q U E R Y  V I E W &amp; Q U E R Y   D E S I G N</vt:lpstr>
      <vt:lpstr>Query Pada Microsoft Access</vt:lpstr>
      <vt:lpstr>SQL View</vt:lpstr>
      <vt:lpstr>C o n t o h   Q u e r y</vt:lpstr>
      <vt:lpstr>Contoh  Query Menggunakan Banyak Tabel</vt:lpstr>
      <vt:lpstr>PowerPoint Presentation</vt:lpstr>
      <vt:lpstr>.: L A T I H A N :.</vt:lpstr>
      <vt:lpstr>PowerPoint Presentation</vt:lpstr>
      <vt:lpstr>Q U E R Y  D E S A I N</vt:lpstr>
      <vt:lpstr>Q U E R Y  D E S A I N</vt:lpstr>
      <vt:lpstr>Q U E R Y  D E S A I N</vt:lpstr>
      <vt:lpstr>Q U E R Y  D E S A I N</vt:lpstr>
      <vt:lpstr>Q U E R Y  D E S A I N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 U E R Y   D E S I G N</dc:title>
  <dc:creator>User</dc:creator>
  <cp:lastModifiedBy>ADIXP</cp:lastModifiedBy>
  <cp:revision>22</cp:revision>
  <dcterms:created xsi:type="dcterms:W3CDTF">2011-03-23T13:50:02Z</dcterms:created>
  <dcterms:modified xsi:type="dcterms:W3CDTF">2014-04-08T01:27:40Z</dcterms:modified>
</cp:coreProperties>
</file>