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80" r:id="rId3"/>
    <p:sldId id="259" r:id="rId4"/>
    <p:sldId id="281" r:id="rId5"/>
    <p:sldId id="286" r:id="rId6"/>
    <p:sldId id="301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304" r:id="rId18"/>
    <p:sldId id="305" r:id="rId19"/>
    <p:sldId id="297" r:id="rId20"/>
    <p:sldId id="298" r:id="rId21"/>
    <p:sldId id="299" r:id="rId22"/>
    <p:sldId id="300" r:id="rId23"/>
    <p:sldId id="302" r:id="rId24"/>
    <p:sldId id="303" r:id="rId25"/>
    <p:sldId id="306" r:id="rId26"/>
    <p:sldId id="307" r:id="rId27"/>
    <p:sldId id="308" r:id="rId28"/>
    <p:sldId id="309" r:id="rId29"/>
    <p:sldId id="310" r:id="rId30"/>
    <p:sldId id="311" r:id="rId31"/>
    <p:sldId id="285" r:id="rId32"/>
  </p:sldIdLst>
  <p:sldSz cx="18002250" cy="864076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1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20" y="-108"/>
      </p:cViewPr>
      <p:guideLst>
        <p:guide orient="horz" pos="2722"/>
        <p:guide pos="56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627CF9-0DED-4135-A875-AB3D61304D87}" type="doc">
      <dgm:prSet loTypeId="urn:microsoft.com/office/officeart/2005/8/layout/radial2" loCatId="relationship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id-ID"/>
        </a:p>
      </dgm:t>
    </dgm:pt>
    <dgm:pt modelId="{E076CEE9-EAB6-41C4-B4D6-52B70237B40A}">
      <dgm:prSet phldrT="[Text]"/>
      <dgm:spPr/>
      <dgm:t>
        <a:bodyPr/>
        <a:lstStyle/>
        <a:p>
          <a:r>
            <a:rPr lang="id-ID" dirty="0" smtClean="0"/>
            <a:t>Nyata</a:t>
          </a:r>
          <a:endParaRPr lang="id-ID" dirty="0"/>
        </a:p>
      </dgm:t>
    </dgm:pt>
    <dgm:pt modelId="{612E0113-F640-444C-892A-6245C93262A9}" type="parTrans" cxnId="{347F2DD0-0498-435D-9155-5DFE866189DD}">
      <dgm:prSet/>
      <dgm:spPr/>
      <dgm:t>
        <a:bodyPr/>
        <a:lstStyle/>
        <a:p>
          <a:endParaRPr lang="id-ID"/>
        </a:p>
      </dgm:t>
    </dgm:pt>
    <dgm:pt modelId="{4E3F65A3-69D4-4935-A673-F9DE193D2318}" type="sibTrans" cxnId="{347F2DD0-0498-435D-9155-5DFE866189DD}">
      <dgm:prSet/>
      <dgm:spPr/>
      <dgm:t>
        <a:bodyPr/>
        <a:lstStyle/>
        <a:p>
          <a:endParaRPr lang="id-ID"/>
        </a:p>
      </dgm:t>
    </dgm:pt>
    <dgm:pt modelId="{15330046-8430-4C72-8B11-0D8841681F9D}">
      <dgm:prSet phldrT="[Text]"/>
      <dgm:spPr/>
      <dgm:t>
        <a:bodyPr/>
        <a:lstStyle/>
        <a:p>
          <a:r>
            <a:rPr lang="id-ID" dirty="0" smtClean="0"/>
            <a:t>Melihat bentuk 3 dimensi</a:t>
          </a:r>
          <a:endParaRPr lang="id-ID" dirty="0"/>
        </a:p>
      </dgm:t>
    </dgm:pt>
    <dgm:pt modelId="{05427F7E-2AE2-4FEF-B1E2-F0FAC1E8D9F0}" type="parTrans" cxnId="{77761347-7781-436D-AA3D-72B2C7926982}">
      <dgm:prSet/>
      <dgm:spPr/>
      <dgm:t>
        <a:bodyPr/>
        <a:lstStyle/>
        <a:p>
          <a:endParaRPr lang="id-ID"/>
        </a:p>
      </dgm:t>
    </dgm:pt>
    <dgm:pt modelId="{F9A96DB0-4B33-4374-A7EE-11F8D3F888DB}" type="sibTrans" cxnId="{77761347-7781-436D-AA3D-72B2C7926982}">
      <dgm:prSet/>
      <dgm:spPr/>
      <dgm:t>
        <a:bodyPr/>
        <a:lstStyle/>
        <a:p>
          <a:endParaRPr lang="id-ID"/>
        </a:p>
      </dgm:t>
    </dgm:pt>
    <dgm:pt modelId="{4EFE4034-817F-451C-ABDA-67DCA3AC8964}">
      <dgm:prSet phldrT="[Text]"/>
      <dgm:spPr/>
      <dgm:t>
        <a:bodyPr/>
        <a:lstStyle/>
        <a:p>
          <a:r>
            <a:rPr lang="id-ID" dirty="0" smtClean="0"/>
            <a:t>Komputer</a:t>
          </a:r>
          <a:endParaRPr lang="id-ID" dirty="0"/>
        </a:p>
      </dgm:t>
    </dgm:pt>
    <dgm:pt modelId="{5F13B74F-BC7A-4458-A8BB-5FBE44F7A05B}" type="parTrans" cxnId="{751405D3-F1C3-4913-B801-11DDBA90017B}">
      <dgm:prSet/>
      <dgm:spPr/>
      <dgm:t>
        <a:bodyPr/>
        <a:lstStyle/>
        <a:p>
          <a:endParaRPr lang="id-ID"/>
        </a:p>
      </dgm:t>
    </dgm:pt>
    <dgm:pt modelId="{3360A8D9-AB4A-4B9A-BBDB-51D94C9CA2B0}" type="sibTrans" cxnId="{751405D3-F1C3-4913-B801-11DDBA90017B}">
      <dgm:prSet/>
      <dgm:spPr/>
      <dgm:t>
        <a:bodyPr/>
        <a:lstStyle/>
        <a:p>
          <a:endParaRPr lang="id-ID"/>
        </a:p>
      </dgm:t>
    </dgm:pt>
    <dgm:pt modelId="{1B47F492-2A5D-4AA6-B40F-99323CD80C04}">
      <dgm:prSet phldrT="[Text]"/>
      <dgm:spPr/>
      <dgm:t>
        <a:bodyPr/>
        <a:lstStyle/>
        <a:p>
          <a:r>
            <a:rPr lang="id-ID" dirty="0" smtClean="0"/>
            <a:t>Objek 2 dimensi harus dipahami sebagai objek 3 dimensi.</a:t>
          </a:r>
          <a:endParaRPr lang="id-ID" dirty="0"/>
        </a:p>
      </dgm:t>
    </dgm:pt>
    <dgm:pt modelId="{BEBBAEAC-D4A0-45F7-A721-A9C4C6E6624F}" type="parTrans" cxnId="{A848D751-8928-47AA-8F18-A4C95E4E934C}">
      <dgm:prSet/>
      <dgm:spPr/>
      <dgm:t>
        <a:bodyPr/>
        <a:lstStyle/>
        <a:p>
          <a:endParaRPr lang="id-ID"/>
        </a:p>
      </dgm:t>
    </dgm:pt>
    <dgm:pt modelId="{6ACE1E08-B938-4F81-9F01-5A668C25982D}" type="sibTrans" cxnId="{A848D751-8928-47AA-8F18-A4C95E4E934C}">
      <dgm:prSet/>
      <dgm:spPr/>
      <dgm:t>
        <a:bodyPr/>
        <a:lstStyle/>
        <a:p>
          <a:endParaRPr lang="id-ID"/>
        </a:p>
      </dgm:t>
    </dgm:pt>
    <dgm:pt modelId="{FE64F59A-EAA0-49FC-9650-6BB66CA43227}" type="pres">
      <dgm:prSet presAssocID="{39627CF9-0DED-4135-A875-AB3D61304D8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174D7BD-700E-4802-8AAB-DB76C0273AD4}" type="pres">
      <dgm:prSet presAssocID="{39627CF9-0DED-4135-A875-AB3D61304D87}" presName="cycle" presStyleCnt="0"/>
      <dgm:spPr/>
    </dgm:pt>
    <dgm:pt modelId="{AB443FD9-A803-445B-8C78-FC8CFA825B6F}" type="pres">
      <dgm:prSet presAssocID="{39627CF9-0DED-4135-A875-AB3D61304D87}" presName="centerShape" presStyleCnt="0"/>
      <dgm:spPr/>
    </dgm:pt>
    <dgm:pt modelId="{5AC20E68-AD7B-46C6-8750-3C837F1AA9AF}" type="pres">
      <dgm:prSet presAssocID="{39627CF9-0DED-4135-A875-AB3D61304D87}" presName="connSite" presStyleLbl="node1" presStyleIdx="0" presStyleCnt="3"/>
      <dgm:spPr/>
    </dgm:pt>
    <dgm:pt modelId="{20C24568-EC87-48DA-A7EA-92C64F1D8FC0}" type="pres">
      <dgm:prSet presAssocID="{39627CF9-0DED-4135-A875-AB3D61304D87}" presName="visible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4BFF7C5-C837-40B4-AAEB-7B104331678E}" type="pres">
      <dgm:prSet presAssocID="{612E0113-F640-444C-892A-6245C93262A9}" presName="Name25" presStyleLbl="parChTrans1D1" presStyleIdx="0" presStyleCnt="2"/>
      <dgm:spPr/>
      <dgm:t>
        <a:bodyPr/>
        <a:lstStyle/>
        <a:p>
          <a:endParaRPr lang="id-ID"/>
        </a:p>
      </dgm:t>
    </dgm:pt>
    <dgm:pt modelId="{DBFF3C7E-0412-4826-9CC1-44102CA408A5}" type="pres">
      <dgm:prSet presAssocID="{E076CEE9-EAB6-41C4-B4D6-52B70237B40A}" presName="node" presStyleCnt="0"/>
      <dgm:spPr/>
    </dgm:pt>
    <dgm:pt modelId="{4388D06E-83CF-4F41-B259-A7527755F84B}" type="pres">
      <dgm:prSet presAssocID="{E076CEE9-EAB6-41C4-B4D6-52B70237B40A}" presName="parentNode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4D49D30-9B47-4A27-9E96-9AF6136BD75F}" type="pres">
      <dgm:prSet presAssocID="{E076CEE9-EAB6-41C4-B4D6-52B70237B40A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E64529D-62A7-49EB-9EC7-68304CFC2E26}" type="pres">
      <dgm:prSet presAssocID="{5F13B74F-BC7A-4458-A8BB-5FBE44F7A05B}" presName="Name25" presStyleLbl="parChTrans1D1" presStyleIdx="1" presStyleCnt="2"/>
      <dgm:spPr/>
      <dgm:t>
        <a:bodyPr/>
        <a:lstStyle/>
        <a:p>
          <a:endParaRPr lang="id-ID"/>
        </a:p>
      </dgm:t>
    </dgm:pt>
    <dgm:pt modelId="{F37EB14B-8128-4B48-8A9F-9B45A8D78938}" type="pres">
      <dgm:prSet presAssocID="{4EFE4034-817F-451C-ABDA-67DCA3AC8964}" presName="node" presStyleCnt="0"/>
      <dgm:spPr/>
    </dgm:pt>
    <dgm:pt modelId="{F636B896-C4BD-41B2-902C-5EB6201285F7}" type="pres">
      <dgm:prSet presAssocID="{4EFE4034-817F-451C-ABDA-67DCA3AC8964}" presName="parentNode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8212EE2-F031-493D-A84A-6390C711AD23}" type="pres">
      <dgm:prSet presAssocID="{4EFE4034-817F-451C-ABDA-67DCA3AC8964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C545F4D-46C7-45B1-947D-208D3D21AA7A}" type="presOf" srcId="{39627CF9-0DED-4135-A875-AB3D61304D87}" destId="{FE64F59A-EAA0-49FC-9650-6BB66CA43227}" srcOrd="0" destOrd="0" presId="urn:microsoft.com/office/officeart/2005/8/layout/radial2"/>
    <dgm:cxn modelId="{B02C2038-F1C7-4268-BB31-EB10D810BECC}" type="presOf" srcId="{4EFE4034-817F-451C-ABDA-67DCA3AC8964}" destId="{F636B896-C4BD-41B2-902C-5EB6201285F7}" srcOrd="0" destOrd="0" presId="urn:microsoft.com/office/officeart/2005/8/layout/radial2"/>
    <dgm:cxn modelId="{A848D751-8928-47AA-8F18-A4C95E4E934C}" srcId="{4EFE4034-817F-451C-ABDA-67DCA3AC8964}" destId="{1B47F492-2A5D-4AA6-B40F-99323CD80C04}" srcOrd="0" destOrd="0" parTransId="{BEBBAEAC-D4A0-45F7-A721-A9C4C6E6624F}" sibTransId="{6ACE1E08-B938-4F81-9F01-5A668C25982D}"/>
    <dgm:cxn modelId="{145C48D0-127F-4709-A085-B0B6D2947189}" type="presOf" srcId="{5F13B74F-BC7A-4458-A8BB-5FBE44F7A05B}" destId="{5E64529D-62A7-49EB-9EC7-68304CFC2E26}" srcOrd="0" destOrd="0" presId="urn:microsoft.com/office/officeart/2005/8/layout/radial2"/>
    <dgm:cxn modelId="{BE7DFD02-BE55-4F0D-955F-98E0B69F2211}" type="presOf" srcId="{E076CEE9-EAB6-41C4-B4D6-52B70237B40A}" destId="{4388D06E-83CF-4F41-B259-A7527755F84B}" srcOrd="0" destOrd="0" presId="urn:microsoft.com/office/officeart/2005/8/layout/radial2"/>
    <dgm:cxn modelId="{77761347-7781-436D-AA3D-72B2C7926982}" srcId="{E076CEE9-EAB6-41C4-B4D6-52B70237B40A}" destId="{15330046-8430-4C72-8B11-0D8841681F9D}" srcOrd="0" destOrd="0" parTransId="{05427F7E-2AE2-4FEF-B1E2-F0FAC1E8D9F0}" sibTransId="{F9A96DB0-4B33-4374-A7EE-11F8D3F888DB}"/>
    <dgm:cxn modelId="{04F77B0A-6193-4BD4-AF84-24A5EA2A0C61}" type="presOf" srcId="{1B47F492-2A5D-4AA6-B40F-99323CD80C04}" destId="{B8212EE2-F031-493D-A84A-6390C711AD23}" srcOrd="0" destOrd="0" presId="urn:microsoft.com/office/officeart/2005/8/layout/radial2"/>
    <dgm:cxn modelId="{751405D3-F1C3-4913-B801-11DDBA90017B}" srcId="{39627CF9-0DED-4135-A875-AB3D61304D87}" destId="{4EFE4034-817F-451C-ABDA-67DCA3AC8964}" srcOrd="1" destOrd="0" parTransId="{5F13B74F-BC7A-4458-A8BB-5FBE44F7A05B}" sibTransId="{3360A8D9-AB4A-4B9A-BBDB-51D94C9CA2B0}"/>
    <dgm:cxn modelId="{0A0BEC47-920B-458C-A444-964EFA616268}" type="presOf" srcId="{612E0113-F640-444C-892A-6245C93262A9}" destId="{E4BFF7C5-C837-40B4-AAEB-7B104331678E}" srcOrd="0" destOrd="0" presId="urn:microsoft.com/office/officeart/2005/8/layout/radial2"/>
    <dgm:cxn modelId="{AEE51B32-0DE5-4C43-AA56-292FDF4A89C7}" type="presOf" srcId="{15330046-8430-4C72-8B11-0D8841681F9D}" destId="{E4D49D30-9B47-4A27-9E96-9AF6136BD75F}" srcOrd="0" destOrd="0" presId="urn:microsoft.com/office/officeart/2005/8/layout/radial2"/>
    <dgm:cxn modelId="{347F2DD0-0498-435D-9155-5DFE866189DD}" srcId="{39627CF9-0DED-4135-A875-AB3D61304D87}" destId="{E076CEE9-EAB6-41C4-B4D6-52B70237B40A}" srcOrd="0" destOrd="0" parTransId="{612E0113-F640-444C-892A-6245C93262A9}" sibTransId="{4E3F65A3-69D4-4935-A673-F9DE193D2318}"/>
    <dgm:cxn modelId="{90AF958C-B084-40E5-8A27-EB1D6D8C35FA}" type="presParOf" srcId="{FE64F59A-EAA0-49FC-9650-6BB66CA43227}" destId="{2174D7BD-700E-4802-8AAB-DB76C0273AD4}" srcOrd="0" destOrd="0" presId="urn:microsoft.com/office/officeart/2005/8/layout/radial2"/>
    <dgm:cxn modelId="{02745661-7F21-4FC7-8C5D-5BD231B27B6F}" type="presParOf" srcId="{2174D7BD-700E-4802-8AAB-DB76C0273AD4}" destId="{AB443FD9-A803-445B-8C78-FC8CFA825B6F}" srcOrd="0" destOrd="0" presId="urn:microsoft.com/office/officeart/2005/8/layout/radial2"/>
    <dgm:cxn modelId="{DDF97939-B58A-41B7-BD6F-20FDBC6ACD38}" type="presParOf" srcId="{AB443FD9-A803-445B-8C78-FC8CFA825B6F}" destId="{5AC20E68-AD7B-46C6-8750-3C837F1AA9AF}" srcOrd="0" destOrd="0" presId="urn:microsoft.com/office/officeart/2005/8/layout/radial2"/>
    <dgm:cxn modelId="{107528A4-12AB-4D15-B95E-FBBD8054F5FE}" type="presParOf" srcId="{AB443FD9-A803-445B-8C78-FC8CFA825B6F}" destId="{20C24568-EC87-48DA-A7EA-92C64F1D8FC0}" srcOrd="1" destOrd="0" presId="urn:microsoft.com/office/officeart/2005/8/layout/radial2"/>
    <dgm:cxn modelId="{4B2B9600-A070-4733-B3D4-8D4149F2F8BF}" type="presParOf" srcId="{2174D7BD-700E-4802-8AAB-DB76C0273AD4}" destId="{E4BFF7C5-C837-40B4-AAEB-7B104331678E}" srcOrd="1" destOrd="0" presId="urn:microsoft.com/office/officeart/2005/8/layout/radial2"/>
    <dgm:cxn modelId="{4CAA18DE-656D-4A41-84D3-FB712C6D85E6}" type="presParOf" srcId="{2174D7BD-700E-4802-8AAB-DB76C0273AD4}" destId="{DBFF3C7E-0412-4826-9CC1-44102CA408A5}" srcOrd="2" destOrd="0" presId="urn:microsoft.com/office/officeart/2005/8/layout/radial2"/>
    <dgm:cxn modelId="{9BE1F301-6E96-4504-877C-8D3D11F3DCBE}" type="presParOf" srcId="{DBFF3C7E-0412-4826-9CC1-44102CA408A5}" destId="{4388D06E-83CF-4F41-B259-A7527755F84B}" srcOrd="0" destOrd="0" presId="urn:microsoft.com/office/officeart/2005/8/layout/radial2"/>
    <dgm:cxn modelId="{35E97FF5-1415-42CB-98AC-5593EADD99CD}" type="presParOf" srcId="{DBFF3C7E-0412-4826-9CC1-44102CA408A5}" destId="{E4D49D30-9B47-4A27-9E96-9AF6136BD75F}" srcOrd="1" destOrd="0" presId="urn:microsoft.com/office/officeart/2005/8/layout/radial2"/>
    <dgm:cxn modelId="{827DA5A5-243A-447F-AE04-4B9557CBB475}" type="presParOf" srcId="{2174D7BD-700E-4802-8AAB-DB76C0273AD4}" destId="{5E64529D-62A7-49EB-9EC7-68304CFC2E26}" srcOrd="3" destOrd="0" presId="urn:microsoft.com/office/officeart/2005/8/layout/radial2"/>
    <dgm:cxn modelId="{7DA61875-8F6F-4DC8-866E-148FFB652BBA}" type="presParOf" srcId="{2174D7BD-700E-4802-8AAB-DB76C0273AD4}" destId="{F37EB14B-8128-4B48-8A9F-9B45A8D78938}" srcOrd="4" destOrd="0" presId="urn:microsoft.com/office/officeart/2005/8/layout/radial2"/>
    <dgm:cxn modelId="{2D1ED45F-FDCA-43FF-B00A-F764E35DE355}" type="presParOf" srcId="{F37EB14B-8128-4B48-8A9F-9B45A8D78938}" destId="{F636B896-C4BD-41B2-902C-5EB6201285F7}" srcOrd="0" destOrd="0" presId="urn:microsoft.com/office/officeart/2005/8/layout/radial2"/>
    <dgm:cxn modelId="{99F008D6-FF36-4D8D-9288-C5AC90BBBC08}" type="presParOf" srcId="{F37EB14B-8128-4B48-8A9F-9B45A8D78938}" destId="{B8212EE2-F031-493D-A84A-6390C711AD2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4529D-62A7-49EB-9EC7-68304CFC2E26}">
      <dsp:nvSpPr>
        <dsp:cNvPr id="0" name=""/>
        <dsp:cNvSpPr/>
      </dsp:nvSpPr>
      <dsp:spPr>
        <a:xfrm rot="1764000">
          <a:off x="2836076" y="3613993"/>
          <a:ext cx="1036186" cy="68291"/>
        </a:xfrm>
        <a:custGeom>
          <a:avLst/>
          <a:gdLst/>
          <a:ahLst/>
          <a:cxnLst/>
          <a:rect l="0" t="0" r="0" b="0"/>
          <a:pathLst>
            <a:path>
              <a:moveTo>
                <a:pt x="0" y="34145"/>
              </a:moveTo>
              <a:lnTo>
                <a:pt x="1036186" y="3414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FF7C5-C837-40B4-AAEB-7B104331678E}">
      <dsp:nvSpPr>
        <dsp:cNvPr id="0" name=""/>
        <dsp:cNvSpPr/>
      </dsp:nvSpPr>
      <dsp:spPr>
        <a:xfrm rot="19836000">
          <a:off x="2836076" y="1758375"/>
          <a:ext cx="1036186" cy="68291"/>
        </a:xfrm>
        <a:custGeom>
          <a:avLst/>
          <a:gdLst/>
          <a:ahLst/>
          <a:cxnLst/>
          <a:rect l="0" t="0" r="0" b="0"/>
          <a:pathLst>
            <a:path>
              <a:moveTo>
                <a:pt x="0" y="34145"/>
              </a:moveTo>
              <a:lnTo>
                <a:pt x="1036186" y="3414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C24568-EC87-48DA-A7EA-92C64F1D8FC0}">
      <dsp:nvSpPr>
        <dsp:cNvPr id="0" name=""/>
        <dsp:cNvSpPr/>
      </dsp:nvSpPr>
      <dsp:spPr>
        <a:xfrm>
          <a:off x="108" y="1012864"/>
          <a:ext cx="3414930" cy="341493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8D06E-83CF-4F41-B259-A7527755F84B}">
      <dsp:nvSpPr>
        <dsp:cNvPr id="0" name=""/>
        <dsp:cNvSpPr/>
      </dsp:nvSpPr>
      <dsp:spPr>
        <a:xfrm>
          <a:off x="3673600" y="10788"/>
          <a:ext cx="2048958" cy="204895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Nyata</a:t>
          </a:r>
          <a:endParaRPr lang="id-ID" sz="2600" kern="1200" dirty="0"/>
        </a:p>
      </dsp:txBody>
      <dsp:txXfrm>
        <a:off x="3973663" y="310851"/>
        <a:ext cx="1448832" cy="1448832"/>
      </dsp:txXfrm>
    </dsp:sp>
    <dsp:sp modelId="{E4D49D30-9B47-4A27-9E96-9AF6136BD75F}">
      <dsp:nvSpPr>
        <dsp:cNvPr id="0" name=""/>
        <dsp:cNvSpPr/>
      </dsp:nvSpPr>
      <dsp:spPr>
        <a:xfrm>
          <a:off x="5927454" y="10788"/>
          <a:ext cx="3073437" cy="2048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000" kern="1200" dirty="0" smtClean="0"/>
            <a:t>Melihat bentuk 3 dimensi</a:t>
          </a:r>
          <a:endParaRPr lang="id-ID" sz="3000" kern="1200" dirty="0"/>
        </a:p>
      </dsp:txBody>
      <dsp:txXfrm>
        <a:off x="5927454" y="10788"/>
        <a:ext cx="3073437" cy="2048958"/>
      </dsp:txXfrm>
    </dsp:sp>
    <dsp:sp modelId="{F636B896-C4BD-41B2-902C-5EB6201285F7}">
      <dsp:nvSpPr>
        <dsp:cNvPr id="0" name=""/>
        <dsp:cNvSpPr/>
      </dsp:nvSpPr>
      <dsp:spPr>
        <a:xfrm>
          <a:off x="3673600" y="3380913"/>
          <a:ext cx="2048958" cy="204895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Komputer</a:t>
          </a:r>
          <a:endParaRPr lang="id-ID" sz="2600" kern="1200" dirty="0"/>
        </a:p>
      </dsp:txBody>
      <dsp:txXfrm>
        <a:off x="3973663" y="3680976"/>
        <a:ext cx="1448832" cy="1448832"/>
      </dsp:txXfrm>
    </dsp:sp>
    <dsp:sp modelId="{B8212EE2-F031-493D-A84A-6390C711AD23}">
      <dsp:nvSpPr>
        <dsp:cNvPr id="0" name=""/>
        <dsp:cNvSpPr/>
      </dsp:nvSpPr>
      <dsp:spPr>
        <a:xfrm>
          <a:off x="5927454" y="3380913"/>
          <a:ext cx="3073437" cy="2048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000" kern="1200" dirty="0" smtClean="0"/>
            <a:t>Objek 2 dimensi harus dipahami sebagai objek 3 dimensi.</a:t>
          </a:r>
          <a:endParaRPr lang="id-ID" sz="3000" kern="1200" dirty="0"/>
        </a:p>
      </dsp:txBody>
      <dsp:txXfrm>
        <a:off x="5927454" y="3380913"/>
        <a:ext cx="3073437" cy="2048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B6C19-17B8-4A63-99DA-0EDF010681E7}" type="datetimeFigureOut">
              <a:rPr lang="id-ID" smtClean="0"/>
              <a:t>03/04/2017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42875" y="685800"/>
            <a:ext cx="7143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9107F-7C6F-415D-9A68-D30B31FC3C9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067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-142875" y="685800"/>
            <a:ext cx="7143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-142875" y="685800"/>
            <a:ext cx="7143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8002250" cy="864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0169" y="2684237"/>
            <a:ext cx="15301913" cy="18521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0339" y="4896434"/>
            <a:ext cx="12601575" cy="220819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9B9E1594-27D6-4400-8672-AF1A454B4024}" type="datetimeFigureOut">
              <a:rPr lang="id-ID" smtClean="0"/>
              <a:t>03/04/2017</a:t>
            </a:fld>
            <a:endParaRPr lang="id-ID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E0606D7-E631-448B-A591-830F873D7A5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9E1594-27D6-4400-8672-AF1A454B4024}" type="datetimeFigureOut">
              <a:rPr lang="id-ID" smtClean="0"/>
              <a:t>03/04/2017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606D7-E631-448B-A591-830F873D7A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18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51632" y="672062"/>
            <a:ext cx="4050507" cy="70466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2" y="672062"/>
            <a:ext cx="11851482" cy="70466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9E1594-27D6-4400-8672-AF1A454B4024}" type="datetimeFigureOut">
              <a:rPr lang="id-ID" smtClean="0"/>
              <a:t>03/04/2017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606D7-E631-448B-A591-830F873D7A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7980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9001125" cy="8640763"/>
          </a:xfrm>
          <a:prstGeom prst="rect">
            <a:avLst/>
          </a:prstGeom>
          <a:solidFill>
            <a:srgbClr val="1D1D1B"/>
          </a:solidFill>
          <a:ln>
            <a:noFill/>
          </a:ln>
        </p:spPr>
        <p:txBody>
          <a:bodyPr lIns="170480" tIns="170480" rIns="170480" bIns="17048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0402186" y="346025"/>
            <a:ext cx="6199200" cy="1440379"/>
          </a:xfrm>
          <a:prstGeom prst="rect">
            <a:avLst/>
          </a:prstGeom>
        </p:spPr>
        <p:txBody>
          <a:bodyPr lIns="170480" tIns="170480" rIns="170480" bIns="170480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9846900" y="2393954"/>
            <a:ext cx="7309575" cy="5592683"/>
          </a:xfrm>
          <a:prstGeom prst="rect">
            <a:avLst/>
          </a:prstGeom>
        </p:spPr>
        <p:txBody>
          <a:bodyPr lIns="170480" tIns="170480" rIns="170480" bIns="170480" anchor="t" anchorCtr="0"/>
          <a:lstStyle>
            <a:lvl1pPr lvl="0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2339171" y="2007359"/>
            <a:ext cx="4322784" cy="4626046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70480" tIns="170480" rIns="170480" bIns="170480" anchor="ctr" anchorCtr="0">
            <a:noAutofit/>
          </a:bodyPr>
          <a:lstStyle/>
          <a:p>
            <a:fld id="{00000000-1234-1234-1234-123412341234}" type="slidenum">
              <a:rPr lang="en" smtClean="0">
                <a:latin typeface="Vidaloka"/>
                <a:ea typeface="Vidaloka"/>
                <a:cs typeface="Vidaloka"/>
                <a:sym typeface="Vidaloka"/>
              </a:rPr>
              <a:pPr/>
              <a:t>‹#›</a:t>
            </a:fld>
            <a:endParaRPr lang="en">
              <a:latin typeface="Vidaloka"/>
              <a:ea typeface="Vidaloka"/>
              <a:cs typeface="Vidaloka"/>
              <a:sym typeface="Vidaloka"/>
            </a:endParaRPr>
          </a:p>
        </p:txBody>
      </p:sp>
    </p:spTree>
    <p:extLst>
      <p:ext uri="{BB962C8B-B14F-4D97-AF65-F5344CB8AC3E}">
        <p14:creationId xmlns:p14="http://schemas.microsoft.com/office/powerpoint/2010/main" val="265720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9E1594-27D6-4400-8672-AF1A454B4024}" type="datetimeFigureOut">
              <a:rPr lang="id-ID" smtClean="0"/>
              <a:t>03/04/2017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606D7-E631-448B-A591-830F873D7A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7651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54" y="5552491"/>
            <a:ext cx="15301913" cy="171615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54" y="3662325"/>
            <a:ext cx="15301913" cy="189016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9E1594-27D6-4400-8672-AF1A454B4024}" type="datetimeFigureOut">
              <a:rPr lang="id-ID" smtClean="0"/>
              <a:t>03/04/2017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606D7-E631-448B-A591-830F873D7A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440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0168" y="2496221"/>
            <a:ext cx="7575947" cy="5222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6153" y="2496221"/>
            <a:ext cx="7575947" cy="5222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9E1594-27D6-4400-8672-AF1A454B4024}" type="datetimeFigureOut">
              <a:rPr lang="id-ID" smtClean="0"/>
              <a:t>03/04/2017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606D7-E631-448B-A591-830F873D7A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323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4" y="346033"/>
            <a:ext cx="16202025" cy="14401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1934173"/>
            <a:ext cx="7954120" cy="806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0113" y="2740242"/>
            <a:ext cx="7954120" cy="49784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44896" y="1934173"/>
            <a:ext cx="7957245" cy="806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44896" y="2740242"/>
            <a:ext cx="7957245" cy="49784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9E1594-27D6-4400-8672-AF1A454B4024}" type="datetimeFigureOut">
              <a:rPr lang="id-ID" smtClean="0"/>
              <a:t>03/04/2017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606D7-E631-448B-A591-830F873D7A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363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9E1594-27D6-4400-8672-AF1A454B4024}" type="datetimeFigureOut">
              <a:rPr lang="id-ID" smtClean="0"/>
              <a:t>03/04/2017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606D7-E631-448B-A591-830F873D7A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649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9E1594-27D6-4400-8672-AF1A454B4024}" type="datetimeFigureOut">
              <a:rPr lang="id-ID" smtClean="0"/>
              <a:t>03/04/2017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606D7-E631-448B-A591-830F873D7A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530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5" y="344033"/>
            <a:ext cx="5922617" cy="14641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8381" y="344031"/>
            <a:ext cx="10063758" cy="73746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5" y="1808162"/>
            <a:ext cx="5922617" cy="59105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9E1594-27D6-4400-8672-AF1A454B4024}" type="datetimeFigureOut">
              <a:rPr lang="id-ID" smtClean="0"/>
              <a:t>03/04/2017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606D7-E631-448B-A591-830F873D7A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270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567" y="6048534"/>
            <a:ext cx="10801350" cy="7140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28567" y="772068"/>
            <a:ext cx="10801350" cy="51844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8567" y="6762600"/>
            <a:ext cx="10801350" cy="10140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9E1594-27D6-4400-8672-AF1A454B4024}" type="datetimeFigureOut">
              <a:rPr lang="id-ID" smtClean="0"/>
              <a:t>03/04/2017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606D7-E631-448B-A591-830F873D7A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529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8002250" cy="864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4" y="672061"/>
            <a:ext cx="16202025" cy="144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50169" y="2496221"/>
            <a:ext cx="15451932" cy="522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114" y="7868697"/>
            <a:ext cx="4200525" cy="60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9B9E1594-27D6-4400-8672-AF1A454B4024}" type="datetimeFigureOut">
              <a:rPr lang="id-ID" smtClean="0"/>
              <a:t>03/04/2017</a:t>
            </a:fld>
            <a:endParaRPr lang="id-ID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50769" y="7868697"/>
            <a:ext cx="5700713" cy="60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901614" y="7868697"/>
            <a:ext cx="4200525" cy="60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E0606D7-E631-448B-A591-830F873D7A59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043" y="6192589"/>
            <a:ext cx="15301913" cy="1852164"/>
          </a:xfrm>
        </p:spPr>
        <p:txBody>
          <a:bodyPr/>
          <a:lstStyle/>
          <a:p>
            <a:r>
              <a:rPr lang="id-ID" sz="7200" dirty="0" smtClean="0"/>
              <a:t>FAKTOR MANUSIA</a:t>
            </a:r>
            <a:br>
              <a:rPr lang="id-ID" sz="7200" dirty="0" smtClean="0"/>
            </a:br>
            <a:r>
              <a:rPr lang="id-ID" sz="4800" dirty="0" smtClean="0"/>
              <a:t>(Lanjutan)</a:t>
            </a:r>
            <a:endParaRPr lang="id-ID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0212" y="5112469"/>
            <a:ext cx="12601575" cy="2208195"/>
          </a:xfrm>
        </p:spPr>
        <p:txBody>
          <a:bodyPr/>
          <a:lstStyle/>
          <a:p>
            <a:r>
              <a:rPr lang="id-ID" dirty="0" smtClean="0"/>
              <a:t>Interaksi Manusia – Komputer</a:t>
            </a:r>
          </a:p>
          <a:p>
            <a:r>
              <a:rPr lang="id-ID" dirty="0" smtClean="0"/>
              <a:t>Rani Susanto, M.Kom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" y="0"/>
            <a:ext cx="18002250" cy="480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31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id-ID" b="1" dirty="0" smtClean="0">
                <a:solidFill>
                  <a:schemeClr val="tx1"/>
                </a:solidFill>
              </a:rPr>
              <a:t>Kontras </a:t>
            </a:r>
            <a:endParaRPr lang="id-ID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50169" y="2496221"/>
                <a:ext cx="15451932" cy="5496568"/>
              </a:xfr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id-ID" dirty="0" smtClean="0"/>
                  <a:t>Kontras </a:t>
                </a:r>
                <a:r>
                  <a:rPr lang="id-ID" dirty="0" smtClean="0">
                    <a:sym typeface="Wingdings" pitchFamily="2" charset="2"/>
                  </a:rPr>
                  <a:t> Hubungan antara cahaya yang dipancarkan oleh suatu obyek dan cahaya latar belakang obyek tersebut.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id-ID" dirty="0" smtClean="0">
                    <a:sym typeface="Wingdings" pitchFamily="2" charset="2"/>
                  </a:rPr>
                  <a:t>Kontras adalah selisih antara luminasi obyek dengan latar belakangnya di bagi dengan luminasi latar belakang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b="0" i="1" smtClean="0">
                          <a:latin typeface="Cambria Math"/>
                        </a:rPr>
                        <m:t>𝐾𝑜𝑛𝑡𝑟𝑎𝑠</m:t>
                      </m:r>
                      <m:r>
                        <a:rPr lang="id-ID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d-ID" b="0" i="1" smtClean="0">
                              <a:latin typeface="Cambria Math"/>
                            </a:rPr>
                            <m:t>(</m:t>
                          </m:r>
                          <m:r>
                            <a:rPr lang="id-ID" b="0" i="1" smtClean="0">
                              <a:latin typeface="Cambria Math"/>
                            </a:rPr>
                            <m:t>𝑙𝑢𝑚𝑖𝑛𝑎𝑠𝑖</m:t>
                          </m:r>
                          <m:r>
                            <a:rPr lang="id-ID" b="0" i="1" smtClean="0">
                              <a:latin typeface="Cambria Math"/>
                            </a:rPr>
                            <m:t> </m:t>
                          </m:r>
                          <m:r>
                            <a:rPr lang="id-ID" b="0" i="1" smtClean="0">
                              <a:latin typeface="Cambria Math"/>
                            </a:rPr>
                            <m:t>𝑜𝑏𝑦𝑒𝑘</m:t>
                          </m:r>
                          <m:r>
                            <a:rPr lang="id-ID" b="0" i="1" smtClean="0">
                              <a:latin typeface="Cambria Math"/>
                            </a:rPr>
                            <m:t> −</m:t>
                          </m:r>
                          <m:r>
                            <a:rPr lang="id-ID" b="0" i="1" smtClean="0">
                              <a:latin typeface="Cambria Math"/>
                            </a:rPr>
                            <m:t>𝑙𝑢𝑚𝑖𝑛𝑎𝑠𝑖</m:t>
                          </m:r>
                          <m:r>
                            <a:rPr lang="id-ID" b="0" i="1" smtClean="0">
                              <a:latin typeface="Cambria Math"/>
                            </a:rPr>
                            <m:t> </m:t>
                          </m:r>
                          <m:r>
                            <a:rPr lang="id-ID" b="0" i="1" smtClean="0">
                              <a:latin typeface="Cambria Math"/>
                            </a:rPr>
                            <m:t>𝑙𝑎𝑡𝑎𝑟</m:t>
                          </m:r>
                          <m:r>
                            <a:rPr lang="id-ID" b="0" i="1" smtClean="0">
                              <a:latin typeface="Cambria Math"/>
                            </a:rPr>
                            <m:t> </m:t>
                          </m:r>
                          <m:r>
                            <a:rPr lang="id-ID" b="0" i="1" smtClean="0">
                              <a:latin typeface="Cambria Math"/>
                            </a:rPr>
                            <m:t>𝑏𝑒𝑙𝑎𝑘𝑎𝑛𝑔</m:t>
                          </m:r>
                          <m:r>
                            <a:rPr lang="id-ID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id-ID" b="0" i="1" smtClean="0">
                              <a:latin typeface="Cambria Math"/>
                            </a:rPr>
                            <m:t>𝑙𝑢𝑚𝑖𝑛𝑎𝑠𝑖</m:t>
                          </m:r>
                          <m:r>
                            <a:rPr lang="id-ID" b="0" i="1" smtClean="0">
                              <a:latin typeface="Cambria Math"/>
                            </a:rPr>
                            <m:t> </m:t>
                          </m:r>
                          <m:r>
                            <a:rPr lang="id-ID" b="0" i="1" smtClean="0">
                              <a:latin typeface="Cambria Math"/>
                            </a:rPr>
                            <m:t>𝑙𝑎𝑡𝑎𝑟</m:t>
                          </m:r>
                          <m:r>
                            <a:rPr lang="id-ID" b="0" i="1" smtClean="0">
                              <a:latin typeface="Cambria Math"/>
                            </a:rPr>
                            <m:t> </m:t>
                          </m:r>
                          <m:r>
                            <a:rPr lang="id-ID" b="0" i="1" smtClean="0">
                              <a:latin typeface="Cambria Math"/>
                            </a:rPr>
                            <m:t>𝑏𝑒𝑙𝑎𝑘𝑎𝑛𝑔</m:t>
                          </m:r>
                        </m:den>
                      </m:f>
                    </m:oMath>
                  </m:oMathPara>
                </a14:m>
                <a:endParaRPr lang="id-ID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id-ID" dirty="0" smtClean="0"/>
                  <a:t>Nilai kontras positif, </a:t>
                </a:r>
                <a:r>
                  <a:rPr lang="id-ID" dirty="0" smtClean="0">
                    <a:solidFill>
                      <a:srgbClr val="FF0000"/>
                    </a:solidFill>
                  </a:rPr>
                  <a:t>Cahaya yang dipancarkan objek &gt; Cahaya Latar Belakang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id-ID" dirty="0" smtClean="0"/>
                  <a:t>Nilai Kontras Negatif, </a:t>
                </a:r>
                <a:r>
                  <a:rPr lang="id-ID" dirty="0" smtClean="0">
                    <a:solidFill>
                      <a:srgbClr val="FF0000"/>
                    </a:solidFill>
                  </a:rPr>
                  <a:t>Cahaya yang dipancarkan objek &lt; Cahaya Latar Belakang (objek tidak nampak)</a:t>
                </a:r>
                <a:endParaRPr lang="id-ID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50169" y="2496221"/>
                <a:ext cx="15451932" cy="5496568"/>
              </a:xfrm>
              <a:blipFill rotWithShape="1">
                <a:blip r:embed="rId2"/>
                <a:stretch>
                  <a:fillRect l="-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90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Kecerahan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d-ID" dirty="0" smtClean="0"/>
              <a:t>Kecerahan </a:t>
            </a:r>
            <a:r>
              <a:rPr lang="id-ID" dirty="0" smtClean="0">
                <a:sym typeface="Wingdings" pitchFamily="2" charset="2"/>
              </a:rPr>
              <a:t> Tanggapan subjektif objek terhadap cahaya</a:t>
            </a:r>
          </a:p>
          <a:p>
            <a:pPr marL="0" indent="0" algn="ctr">
              <a:buNone/>
            </a:pPr>
            <a:r>
              <a:rPr lang="id-ID" dirty="0" smtClean="0">
                <a:solidFill>
                  <a:srgbClr val="CC0000"/>
                </a:solidFill>
                <a:sym typeface="Wingdings" pitchFamily="2" charset="2"/>
              </a:rPr>
              <a:t>Semakin tinggi Luminans suatu objek maka semakin cerah</a:t>
            </a:r>
          </a:p>
          <a:p>
            <a:pPr marL="0" indent="0" algn="ctr">
              <a:buNone/>
            </a:pPr>
            <a:r>
              <a:rPr lang="id-ID" dirty="0" smtClean="0">
                <a:solidFill>
                  <a:schemeClr val="tx1"/>
                </a:solidFill>
                <a:sym typeface="Wingdings" pitchFamily="2" charset="2"/>
              </a:rPr>
              <a:t>Batas Kecerahan tinggi ke rendah : Efek Herman </a:t>
            </a:r>
            <a:endParaRPr lang="id-ID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349" y="4291111"/>
            <a:ext cx="6354409" cy="305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9001125" y="4377787"/>
            <a:ext cx="7632849" cy="2534882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571500" indent="-571500" algn="just">
              <a:buFont typeface="Arial" pitchFamily="34" charset="0"/>
              <a:buChar char="•"/>
            </a:pPr>
            <a:r>
              <a:rPr lang="id-ID" sz="2800" dirty="0" smtClean="0"/>
              <a:t>Orang akan melihat ‘titik putih’ pada pertemuan antara baris hitam dan ‘titik hitam’ pada pertemuan antara baris putih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id-ID" sz="2800" dirty="0" smtClean="0"/>
              <a:t>Tapi titik tersebut akan ‘lenyap’ jika pertemuan tersebut dilihat dengan fokus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500562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Sudut dan Ketajaman Penglihatan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tx1"/>
                </a:solidFill>
              </a:rPr>
              <a:t>Sudut Penglihatan </a:t>
            </a:r>
            <a:r>
              <a:rPr lang="id-ID" dirty="0" smtClean="0">
                <a:solidFill>
                  <a:schemeClr val="tx1"/>
                </a:solidFill>
                <a:sym typeface="Wingdings" pitchFamily="2" charset="2"/>
              </a:rPr>
              <a:t> Sudut yang berhadapan oleh objek pada mata</a:t>
            </a:r>
          </a:p>
          <a:p>
            <a:r>
              <a:rPr lang="id-ID" dirty="0" smtClean="0">
                <a:solidFill>
                  <a:schemeClr val="tx1"/>
                </a:solidFill>
                <a:sym typeface="Wingdings" pitchFamily="2" charset="2"/>
              </a:rPr>
              <a:t>Ketajaman Penglihatan  Sudut Penglihatan minimum ketika mata masih dapat melihat objek dengan jelas</a:t>
            </a:r>
          </a:p>
          <a:p>
            <a:pPr marL="0" indent="0">
              <a:buNone/>
            </a:pPr>
            <a:endParaRPr lang="id-ID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565" y="4320381"/>
            <a:ext cx="780521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717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smtClean="0"/>
              <a:t>Area Penglihatan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id-ID" dirty="0" smtClean="0"/>
              <a:t>Area/Medan Penglihatan </a:t>
            </a:r>
            <a:r>
              <a:rPr lang="id-ID" dirty="0" smtClean="0">
                <a:sym typeface="Wingdings" pitchFamily="2" charset="2"/>
              </a:rPr>
              <a:t> Area/Wilayah yang dapat dilihat oleh mata normal</a:t>
            </a:r>
          </a:p>
          <a:p>
            <a:pPr algn="just">
              <a:lnSpc>
                <a:spcPct val="150000"/>
              </a:lnSpc>
            </a:pPr>
            <a:r>
              <a:rPr lang="id-ID" dirty="0" smtClean="0">
                <a:sym typeface="Wingdings" pitchFamily="2" charset="2"/>
              </a:rPr>
              <a:t>Sudut yang dibentuk ketika mata bererak ke kiri terjauh dan ke kanan terjauh</a:t>
            </a:r>
            <a:endParaRPr lang="id-ID" dirty="0" smtClean="0">
              <a:sym typeface="Wingdings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id-ID" dirty="0" smtClean="0">
                <a:sym typeface="Wingdings" pitchFamily="2" charset="2"/>
              </a:rPr>
              <a:t>Besarnya medan penglihatan dinyatakan dalam derajat.</a:t>
            </a:r>
          </a:p>
          <a:p>
            <a:pPr algn="just">
              <a:lnSpc>
                <a:spcPct val="150000"/>
              </a:lnSpc>
            </a:pPr>
            <a:r>
              <a:rPr lang="id-ID" dirty="0" smtClean="0"/>
              <a:t>Area </a:t>
            </a:r>
            <a:r>
              <a:rPr lang="id-ID" dirty="0"/>
              <a:t>penglihatan merupakan faktor yang sangat penting dalam menentukan ukuran layar penampil khususnya, atau tata letak penampilan dan kontrol peralatan pendukung. </a:t>
            </a:r>
            <a:endParaRPr lang="id-ID" dirty="0" smtClean="0"/>
          </a:p>
          <a:p>
            <a:pPr algn="just">
              <a:lnSpc>
                <a:spcPct val="150000"/>
              </a:lnSpc>
            </a:pPr>
            <a:r>
              <a:rPr lang="id-ID" dirty="0" smtClean="0"/>
              <a:t>Informasi tersebut menyediakan </a:t>
            </a:r>
            <a:r>
              <a:rPr lang="id-ID" dirty="0"/>
              <a:t>petunjuk dalam menentukan ukuran dan </a:t>
            </a:r>
            <a:r>
              <a:rPr lang="id-ID" dirty="0" smtClean="0"/>
              <a:t>posisi </a:t>
            </a:r>
            <a:r>
              <a:rPr lang="id-ID" dirty="0"/>
              <a:t>penampil untuk memperoleh manfaat tampilan yang optimal.</a:t>
            </a:r>
          </a:p>
        </p:txBody>
      </p:sp>
    </p:spTree>
    <p:extLst>
      <p:ext uri="{BB962C8B-B14F-4D97-AF65-F5344CB8AC3E}">
        <p14:creationId xmlns:p14="http://schemas.microsoft.com/office/powerpoint/2010/main" val="360182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smtClean="0"/>
              <a:t>Warna</a:t>
            </a:r>
            <a:endParaRPr lang="id-ID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Warna bukan besaran fisik tapi suatu sensasi yang dihubungkan dengan syaraf kita</a:t>
            </a:r>
          </a:p>
          <a:p>
            <a:r>
              <a:rPr lang="id-ID" dirty="0" smtClean="0"/>
              <a:t>Sensasi warna diperoleh dari adanya interaksi antara warna dengan sistem syaraf sensitif warna kita</a:t>
            </a:r>
          </a:p>
          <a:p>
            <a:r>
              <a:rPr lang="id-ID" dirty="0" smtClean="0"/>
              <a:t>Warna memiliki Efek Kromostereopsis </a:t>
            </a:r>
            <a:r>
              <a:rPr lang="id-ID" dirty="0" smtClean="0">
                <a:sym typeface="Wingdings" pitchFamily="2" charset="2"/>
              </a:rPr>
              <a:t> Efek yang menyebabkan warna murni pada jarak yan sama tetapi terlihat seperti memiliki jarak yang berbeda</a:t>
            </a:r>
            <a:endParaRPr lang="id-ID" dirty="0" smtClean="0"/>
          </a:p>
          <a:p>
            <a:r>
              <a:rPr lang="id-ID" dirty="0" smtClean="0"/>
              <a:t>Contoh</a:t>
            </a:r>
          </a:p>
          <a:p>
            <a:pPr lvl="1"/>
            <a:r>
              <a:rPr lang="id-ID" dirty="0" smtClean="0"/>
              <a:t>Warna merah biasanya cenderung mempunyai jarak paling dekat</a:t>
            </a:r>
          </a:p>
          <a:p>
            <a:pPr lvl="1"/>
            <a:r>
              <a:rPr lang="id-ID" dirty="0" smtClean="0"/>
              <a:t>Warna biru cenderung mempunyai jarak paling jauh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08980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id-ID" dirty="0" smtClean="0"/>
              <a:t>ASPEK PENGGUNAAN WARNA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d-ID" sz="4400" b="1" dirty="0" smtClean="0"/>
              <a:t>PSIKOLOGI</a:t>
            </a:r>
          </a:p>
          <a:p>
            <a:pPr marL="0" indent="0" algn="ctr">
              <a:buNone/>
            </a:pPr>
            <a:r>
              <a:rPr lang="id-ID" sz="4400" b="1" dirty="0" smtClean="0"/>
              <a:t>PERSEPTUAL</a:t>
            </a:r>
          </a:p>
          <a:p>
            <a:pPr marL="0" indent="0" algn="ctr">
              <a:buNone/>
            </a:pPr>
            <a:r>
              <a:rPr lang="id-ID" sz="4400" b="1" dirty="0" smtClean="0"/>
              <a:t>KOGNITIF</a:t>
            </a:r>
            <a:endParaRPr lang="id-ID" sz="4400" b="1" dirty="0"/>
          </a:p>
        </p:txBody>
      </p:sp>
    </p:spTree>
    <p:extLst>
      <p:ext uri="{BB962C8B-B14F-4D97-AF65-F5344CB8AC3E}">
        <p14:creationId xmlns:p14="http://schemas.microsoft.com/office/powerpoint/2010/main" val="2064786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Aspek Psikologi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id-ID" dirty="0" smtClean="0"/>
              <a:t>Hindarkan penggunaan tampilan yang secara bersamaan menampilkan sejumlah warna tajam.</a:t>
            </a:r>
          </a:p>
          <a:p>
            <a:pPr>
              <a:lnSpc>
                <a:spcPct val="150000"/>
              </a:lnSpc>
            </a:pPr>
            <a:r>
              <a:rPr lang="id-ID" dirty="0" smtClean="0"/>
              <a:t>Hindarkan warna biru murni untuk teks, garis tipis dan bentuk yang kecil</a:t>
            </a:r>
          </a:p>
          <a:p>
            <a:pPr>
              <a:lnSpc>
                <a:spcPct val="150000"/>
              </a:lnSpc>
            </a:pPr>
            <a:r>
              <a:rPr lang="id-ID" dirty="0" smtClean="0"/>
              <a:t>Hindarkan warna berdekatan yang hanya berbeda dalam hal komponen warna biru</a:t>
            </a:r>
          </a:p>
          <a:p>
            <a:pPr>
              <a:lnSpc>
                <a:spcPct val="150000"/>
              </a:lnSpc>
            </a:pPr>
            <a:r>
              <a:rPr lang="id-ID" dirty="0" smtClean="0"/>
              <a:t>Warna akan berubah kenampakannya jika cahaya disekelilingnya berubah</a:t>
            </a:r>
          </a:p>
          <a:p>
            <a:pPr>
              <a:lnSpc>
                <a:spcPct val="150000"/>
              </a:lnSpc>
            </a:pPr>
            <a:r>
              <a:rPr lang="id-ID" dirty="0" smtClean="0"/>
              <a:t>Hindari warna merah dan hijau bersebrangan pada tampilan berskala besar</a:t>
            </a:r>
          </a:p>
          <a:p>
            <a:pPr>
              <a:lnSpc>
                <a:spcPct val="150000"/>
              </a:lnSpc>
            </a:pPr>
            <a:r>
              <a:rPr lang="id-ID" dirty="0" smtClean="0"/>
              <a:t>Merah – hijau, Kuning – biru adalah kombinasi warna yang baik untuk tampilan sederhana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63682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pic>
        <p:nvPicPr>
          <p:cNvPr id="4" name="Picture 2" descr="Image result for psikologi war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389" y="262929"/>
            <a:ext cx="12961440" cy="82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490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2" descr="Image result for psikologi war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397" y="689051"/>
            <a:ext cx="12940221" cy="708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568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Aspek Perseptual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id-ID" dirty="0" smtClean="0"/>
              <a:t>Tidak semua warna mudah dibaca, secara umum warna latar belakang cenderung lebih gelap</a:t>
            </a:r>
          </a:p>
          <a:p>
            <a:pPr>
              <a:lnSpc>
                <a:spcPct val="150000"/>
              </a:lnSpc>
            </a:pPr>
            <a:r>
              <a:rPr lang="id-ID" dirty="0" smtClean="0"/>
              <a:t>Persepsi adalah pengalaman seseorang dalam menggunakan sensor warnanya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72939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AutoShape 2" descr="Image result for faktor manus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AutoShape 5" descr="Image result for faktor manus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922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589" y="312640"/>
            <a:ext cx="10585176" cy="792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4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id-ID" b="1" dirty="0" smtClean="0"/>
              <a:t>Aspek Kognitif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id-ID" dirty="0" smtClean="0"/>
              <a:t>Jangan menggunakan warna berlebihan</a:t>
            </a:r>
          </a:p>
          <a:p>
            <a:pPr>
              <a:lnSpc>
                <a:spcPct val="150000"/>
              </a:lnSpc>
            </a:pPr>
            <a:r>
              <a:rPr lang="id-ID" dirty="0" smtClean="0"/>
              <a:t>Warna yang sama membawa pesan yang berbeda</a:t>
            </a:r>
          </a:p>
          <a:p>
            <a:pPr>
              <a:lnSpc>
                <a:spcPct val="150000"/>
              </a:lnSpc>
            </a:pPr>
            <a:r>
              <a:rPr lang="id-ID" dirty="0" smtClean="0"/>
              <a:t>Kecerahan akan menarik perhatian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45174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Kombinasi Warna Terjelek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5" name="Picture 2" descr="Image result for perseptual war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461" y="1656085"/>
            <a:ext cx="11738173" cy="657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262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Kombinasi Warna Terbaik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5" name="Picture 2" descr="Image result for KOMBINASI WARNA TERBAIK war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549" y="1944117"/>
            <a:ext cx="10500220" cy="623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885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</a:rPr>
              <a:t>Indera Pendengaran</a:t>
            </a:r>
            <a:endParaRPr lang="id-ID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456" y="3940175"/>
            <a:ext cx="19621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251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3653" y="3240261"/>
            <a:ext cx="299444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id-ID" dirty="0" smtClean="0"/>
              <a:t>Bagi manusia normal, indera pendengaran merupakan indera terpenting selain penglihatan</a:t>
            </a:r>
          </a:p>
          <a:p>
            <a:pPr>
              <a:lnSpc>
                <a:spcPct val="150000"/>
              </a:lnSpc>
            </a:pPr>
            <a:r>
              <a:rPr lang="id-ID" dirty="0" smtClean="0"/>
              <a:t>Dengan pendengaran, informasi yang didapat dapat lebih lengkap dan akurat</a:t>
            </a:r>
          </a:p>
          <a:p>
            <a:pPr>
              <a:lnSpc>
                <a:spcPct val="150000"/>
              </a:lnSpc>
            </a:pPr>
            <a:r>
              <a:rPr lang="id-ID" dirty="0" smtClean="0"/>
              <a:t>Sebagian besar manusia bisa mendeteksi suara pada kisaran frekuensi 20Hz – 20KHz tetapi dipengaruhi umur dan kesehatan seseorang</a:t>
            </a:r>
          </a:p>
          <a:p>
            <a:pPr>
              <a:lnSpc>
                <a:spcPct val="150000"/>
              </a:lnSpc>
            </a:pPr>
            <a:r>
              <a:rPr lang="id-ID" dirty="0" smtClean="0"/>
              <a:t>Penggunaan suara harus sesuai kebutuhan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47701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Indera Perasa</a:t>
            </a:r>
            <a:endParaRPr lang="id-ID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3600301"/>
            <a:ext cx="820891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742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845" y="2808213"/>
            <a:ext cx="9505056" cy="465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Shape 146" descr="create_0007_eugck1ifvp0-kari-shea.jpg"/>
          <p:cNvPicPr preferRelativeResize="0"/>
          <p:nvPr/>
        </p:nvPicPr>
        <p:blipFill rotWithShape="1">
          <a:blip r:embed="rId3">
            <a:alphaModFix amt="71000"/>
          </a:blip>
          <a:srcRect l="25000" r="25000"/>
          <a:stretch/>
        </p:blipFill>
        <p:spPr>
          <a:xfrm>
            <a:off x="-1" y="-1"/>
            <a:ext cx="6120805" cy="8640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5669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257" y="3034755"/>
            <a:ext cx="10775993" cy="560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3931" y="6912669"/>
            <a:ext cx="9073008" cy="1440127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LINGKUNGAN SEKITAR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4" name="AutoShape 2" descr="Image result for LINGKUNGAN"/>
          <p:cNvSpPr>
            <a:spLocks noChangeAspect="1" noChangeArrowheads="1"/>
          </p:cNvSpPr>
          <p:nvPr/>
        </p:nvSpPr>
        <p:spPr bwMode="auto">
          <a:xfrm>
            <a:off x="155575" y="-411163"/>
            <a:ext cx="13716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57" y="17462"/>
            <a:ext cx="10585176" cy="661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695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LINGKUNGAN SEKITAR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id-ID" dirty="0" smtClean="0"/>
              <a:t>Lingkungan Sosial</a:t>
            </a:r>
          </a:p>
          <a:p>
            <a:pPr>
              <a:lnSpc>
                <a:spcPct val="150000"/>
              </a:lnSpc>
            </a:pPr>
            <a:r>
              <a:rPr lang="id-ID" dirty="0" smtClean="0"/>
              <a:t>Lingkungan Kognitif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07996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10441285" y="719981"/>
            <a:ext cx="6199200" cy="666306"/>
          </a:xfrm>
          <a:prstGeom prst="rect">
            <a:avLst/>
          </a:prstGeom>
        </p:spPr>
        <p:txBody>
          <a:bodyPr lIns="170480" tIns="170480" rIns="170480" bIns="170480" anchor="b" anchorCtr="0">
            <a:noAutofit/>
          </a:bodyPr>
          <a:lstStyle/>
          <a:p>
            <a:r>
              <a:rPr lang="en" dirty="0" smtClean="0"/>
              <a:t>LINGKUNGAN SOSIAL</a:t>
            </a:r>
            <a:endParaRPr lang="en" dirty="0"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8425061" y="1568139"/>
            <a:ext cx="8635733" cy="6280634"/>
          </a:xfrm>
          <a:prstGeom prst="rect">
            <a:avLst/>
          </a:prstGeom>
        </p:spPr>
        <p:txBody>
          <a:bodyPr lIns="170480" tIns="170480" rIns="170480" bIns="170480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Paradigma</a:t>
            </a:r>
            <a:r>
              <a:rPr lang="en-US" dirty="0" smtClean="0"/>
              <a:t> </a:t>
            </a:r>
            <a:r>
              <a:rPr lang="en-US" dirty="0" err="1"/>
              <a:t>komputasi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menunjukan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.( </a:t>
            </a:r>
            <a:r>
              <a:rPr lang="en-US" dirty="0" err="1"/>
              <a:t>komputasi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 =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 di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kantor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sebaliknya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komputasi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). 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berkelompok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umpan</a:t>
            </a:r>
            <a:r>
              <a:rPr lang="en-US" dirty="0"/>
              <a:t> </a:t>
            </a:r>
            <a:r>
              <a:rPr lang="en-US" dirty="0" err="1"/>
              <a:t>balik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yang </a:t>
            </a:r>
            <a:r>
              <a:rPr lang="en-US" dirty="0" err="1"/>
              <a:t>memadai</a:t>
            </a:r>
            <a:r>
              <a:rPr lang="en-US" dirty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269" y="1728093"/>
            <a:ext cx="612068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3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FAKTOR MANUSIA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3600" b="1" dirty="0" smtClean="0"/>
              <a:t>PEMODELAN SISTEM PENGOLAH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600" b="1" dirty="0" smtClean="0"/>
              <a:t>PENGENDALI MOTORIK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600" b="1" dirty="0" smtClean="0"/>
              <a:t>PANCA INDERA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600" b="1" dirty="0" smtClean="0"/>
              <a:t>LINGKUNGAN </a:t>
            </a:r>
            <a:r>
              <a:rPr lang="id-ID" sz="3600" b="1" dirty="0" smtClean="0"/>
              <a:t>SEKITAR</a:t>
            </a:r>
            <a:endParaRPr lang="id-ID" sz="3600" b="1" dirty="0"/>
          </a:p>
        </p:txBody>
      </p:sp>
    </p:spTree>
    <p:extLst>
      <p:ext uri="{BB962C8B-B14F-4D97-AF65-F5344CB8AC3E}">
        <p14:creationId xmlns:p14="http://schemas.microsoft.com/office/powerpoint/2010/main" val="231520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10252069" y="224020"/>
            <a:ext cx="6199200" cy="666306"/>
          </a:xfrm>
          <a:prstGeom prst="rect">
            <a:avLst/>
          </a:prstGeom>
        </p:spPr>
        <p:txBody>
          <a:bodyPr lIns="170480" tIns="170480" rIns="170480" bIns="170480" anchor="b" anchorCtr="0">
            <a:noAutofit/>
          </a:bodyPr>
          <a:lstStyle/>
          <a:p>
            <a:r>
              <a:rPr lang="en" dirty="0" smtClean="0"/>
              <a:t>LINGKUNGAN KOGNITIF</a:t>
            </a:r>
            <a:endParaRPr lang="en" dirty="0"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9721205" y="1296045"/>
            <a:ext cx="7309575" cy="5504486"/>
          </a:xfrm>
          <a:prstGeom prst="rect">
            <a:avLst/>
          </a:prstGeom>
        </p:spPr>
        <p:txBody>
          <a:bodyPr lIns="170480" tIns="170480" rIns="170480" bIns="170480" anchor="t" anchorCtr="0">
            <a:noAutofit/>
          </a:bodyPr>
          <a:lstStyle/>
          <a:p>
            <a:pPr algn="just">
              <a:buNone/>
            </a:pPr>
            <a:r>
              <a:rPr lang="id-ID" dirty="0" smtClean="0"/>
              <a:t>Faktor Kognitif</a:t>
            </a:r>
            <a:endParaRPr lang="en-US" dirty="0"/>
          </a:p>
          <a:p>
            <a:pPr marL="639406" indent="-639406" algn="just">
              <a:buAutoNum type="arabicPeriod"/>
            </a:pPr>
            <a:r>
              <a:rPr lang="en-US" dirty="0" err="1" smtClean="0"/>
              <a:t>Umur</a:t>
            </a:r>
            <a:r>
              <a:rPr lang="en-US" dirty="0" smtClean="0"/>
              <a:t> </a:t>
            </a:r>
            <a:endParaRPr lang="en-US" dirty="0"/>
          </a:p>
          <a:p>
            <a:pPr marL="639406" indent="-639406" algn="just">
              <a:buAutoNum type="arabicPeriod"/>
            </a:pP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/>
              <a:t>ketidakmampuan</a:t>
            </a:r>
            <a:r>
              <a:rPr lang="en-US" dirty="0"/>
              <a:t>/ </a:t>
            </a:r>
            <a:r>
              <a:rPr lang="en-US" dirty="0" err="1"/>
              <a:t>cacat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 </a:t>
            </a:r>
            <a:endParaRPr lang="en-US" dirty="0" smtClean="0"/>
          </a:p>
          <a:p>
            <a:pPr marL="639406" indent="-639406" algn="just">
              <a:buAutoNum type="arabicPeriod"/>
            </a:pPr>
            <a:r>
              <a:rPr lang="en-US" dirty="0" err="1" smtClean="0"/>
              <a:t>Derajat</a:t>
            </a:r>
            <a:r>
              <a:rPr lang="en-US" dirty="0" smtClean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tekniks</a:t>
            </a:r>
            <a:r>
              <a:rPr lang="en-US" dirty="0"/>
              <a:t>/ </a:t>
            </a:r>
            <a:r>
              <a:rPr lang="en-US" dirty="0" err="1"/>
              <a:t>pengalaman</a:t>
            </a:r>
            <a:r>
              <a:rPr lang="en-US" dirty="0"/>
              <a:t>. </a:t>
            </a:r>
            <a:endParaRPr lang="en-US" dirty="0" smtClean="0"/>
          </a:p>
          <a:p>
            <a:pPr marL="639406" indent="-639406" algn="just">
              <a:buAutoNum type="arabicPeriod"/>
            </a:pPr>
            <a:r>
              <a:rPr lang="sv-SE" dirty="0" smtClean="0"/>
              <a:t>Fokus</a:t>
            </a:r>
            <a:r>
              <a:rPr lang="sv-SE" dirty="0"/>
              <a:t>, sistem komputer dapat dirancang untuk orang yang memfokuskan diri secara penuh pada suatu pekerjaan. </a:t>
            </a:r>
            <a:endParaRPr lang="sv-SE" dirty="0" smtClean="0"/>
          </a:p>
          <a:p>
            <a:pPr marL="639406" indent="-639406" algn="just">
              <a:buAutoNum type="arabicPeriod"/>
            </a:pP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/>
              <a:t>kognitif</a:t>
            </a:r>
            <a:r>
              <a:rPr lang="en-US" dirty="0"/>
              <a:t>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di </a:t>
            </a:r>
            <a:r>
              <a:rPr lang="en-US" dirty="0" err="1"/>
              <a:t>lingkungan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kognitif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pula.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04" y="796353"/>
            <a:ext cx="8605499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25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009" y="575965"/>
            <a:ext cx="32385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173" y="2732253"/>
            <a:ext cx="6162173" cy="46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473274" cy="864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15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id-ID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id-ID" dirty="0" smtClean="0">
                <a:solidFill>
                  <a:schemeClr val="bg1"/>
                </a:solidFill>
              </a:rPr>
              <a:t>PANCA INDERA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4" name="AutoShape 2" descr="Image result for pemodelan sistem pengola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5"/>
          <a:stretch/>
        </p:blipFill>
        <p:spPr bwMode="auto">
          <a:xfrm>
            <a:off x="4968677" y="2952229"/>
            <a:ext cx="8208912" cy="4419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56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7029" y="2496221"/>
            <a:ext cx="8665072" cy="5222462"/>
          </a:xfrm>
        </p:spPr>
        <p:txBody>
          <a:bodyPr/>
          <a:lstStyle/>
          <a:p>
            <a:r>
              <a:rPr lang="id-ID" sz="3600" dirty="0" smtClean="0"/>
              <a:t>Indera Penglihatan (Mata)</a:t>
            </a:r>
          </a:p>
          <a:p>
            <a:r>
              <a:rPr lang="id-ID" sz="3600" dirty="0" smtClean="0"/>
              <a:t>Indera Pendengaran (Telinga)</a:t>
            </a:r>
          </a:p>
          <a:p>
            <a:r>
              <a:rPr lang="id-ID" sz="3600" dirty="0" smtClean="0"/>
              <a:t>Indera Perasa</a:t>
            </a:r>
            <a:endParaRPr lang="id-ID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53" y="2232149"/>
            <a:ext cx="589515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012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Indera Penglihatan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4" name="AutoShape 2" descr="Image result for gambar karikatur m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909" y="3312269"/>
            <a:ext cx="396111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217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4" y="71942"/>
            <a:ext cx="16202025" cy="1440127"/>
          </a:xfrm>
          <a:prstGeom prst="snip2Diag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id-ID" dirty="0">
                <a:solidFill>
                  <a:schemeClr val="bg1"/>
                </a:solidFill>
              </a:rPr>
              <a:t>Indera Penglihatan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0169" y="1800101"/>
            <a:ext cx="15451932" cy="4968552"/>
          </a:xfrm>
        </p:spPr>
        <p:txBody>
          <a:bodyPr/>
          <a:lstStyle/>
          <a:p>
            <a:pPr marL="0" indent="0" algn="just">
              <a:buNone/>
            </a:pPr>
            <a:r>
              <a:rPr lang="id-ID" dirty="0" smtClean="0"/>
              <a:t>Untuk menghasilkan </a:t>
            </a:r>
            <a:r>
              <a:rPr lang="id-ID" dirty="0"/>
              <a:t>persepsi yang terorganisir akan gerakan, ukuran, bentuk, jarak, posisi relatif, tekstur dan </a:t>
            </a:r>
            <a:r>
              <a:rPr lang="id-ID" dirty="0" smtClean="0"/>
              <a:t>warna</a:t>
            </a:r>
          </a:p>
          <a:p>
            <a:pPr marL="0" indent="0">
              <a:buNone/>
            </a:pPr>
            <a:endParaRPr lang="id-ID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25481899"/>
              </p:ext>
            </p:extLst>
          </p:nvPr>
        </p:nvGraphicFramePr>
        <p:xfrm>
          <a:off x="5472733" y="2520181"/>
          <a:ext cx="9001000" cy="544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4827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Hal – hal yang mempengaruhi Mata dalam menangkap Informasi :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Luminans (</a:t>
            </a:r>
            <a:r>
              <a:rPr lang="id-ID" i="1" dirty="0" smtClean="0"/>
              <a:t>Luminance</a:t>
            </a:r>
            <a:r>
              <a:rPr lang="id-ID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Kontras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Kecerahan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Sudut dan Ketajaman Penglihatan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Area Penglihatan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Warna</a:t>
            </a:r>
          </a:p>
          <a:p>
            <a:pPr marL="514350" indent="-514350">
              <a:buFont typeface="+mj-lt"/>
              <a:buAutoNum type="arabicPeriod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2421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chemeClr val="tx1"/>
                </a:solidFill>
              </a:rPr>
              <a:t>Luminans (</a:t>
            </a:r>
            <a:r>
              <a:rPr lang="id-ID" b="1" i="1" dirty="0" smtClean="0">
                <a:solidFill>
                  <a:schemeClr val="tx1"/>
                </a:solidFill>
              </a:rPr>
              <a:t>Luminance</a:t>
            </a:r>
            <a:r>
              <a:rPr lang="id-ID" b="1" dirty="0" smtClean="0">
                <a:solidFill>
                  <a:schemeClr val="tx1"/>
                </a:solidFill>
              </a:rPr>
              <a:t>)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50000"/>
              </a:lnSpc>
            </a:pPr>
            <a:r>
              <a:rPr lang="id-ID" sz="3200" dirty="0" smtClean="0"/>
              <a:t>Luminasi </a:t>
            </a:r>
            <a:r>
              <a:rPr lang="id-ID" sz="3200" dirty="0" smtClean="0">
                <a:sym typeface="Wingdings" pitchFamily="2" charset="2"/>
              </a:rPr>
              <a:t> banyaknya cahaya yang dipantulkan oleh permukaan obyek</a:t>
            </a:r>
          </a:p>
          <a:p>
            <a:pPr algn="just">
              <a:lnSpc>
                <a:spcPct val="150000"/>
              </a:lnSpc>
            </a:pPr>
            <a:r>
              <a:rPr lang="id-ID" sz="3200" dirty="0" smtClean="0">
                <a:sym typeface="Wingdings" pitchFamily="2" charset="2"/>
              </a:rPr>
              <a:t>Besaran satuan  lilin/meter persegi</a:t>
            </a:r>
          </a:p>
          <a:p>
            <a:pPr algn="just">
              <a:lnSpc>
                <a:spcPct val="150000"/>
              </a:lnSpc>
            </a:pPr>
            <a:r>
              <a:rPr lang="id-ID" sz="3200" dirty="0" smtClean="0">
                <a:sym typeface="Wingdings" pitchFamily="2" charset="2"/>
              </a:rPr>
              <a:t>Semakin besar luminans suatu objek, maka detil objek yang dilihat semakin besar</a:t>
            </a:r>
          </a:p>
          <a:p>
            <a:pPr algn="just">
              <a:lnSpc>
                <a:spcPct val="150000"/>
              </a:lnSpc>
            </a:pPr>
            <a:r>
              <a:rPr lang="id-ID" sz="3200" dirty="0" smtClean="0">
                <a:sym typeface="Wingdings" pitchFamily="2" charset="2"/>
              </a:rPr>
              <a:t>Implikasi berpengaruh terhadap posisi mata terhadap layar untuk mendapatkan rasa nyaman pada mata ketika sedang bekerja didepan layar tampilan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417629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ypen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INTERAKSI MANUSIA DAN KOMPUTER</Template>
  <TotalTime>446</TotalTime>
  <Words>726</Words>
  <Application>Microsoft Office PowerPoint</Application>
  <PresentationFormat>Custom</PresentationFormat>
  <Paragraphs>100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Playpen design template</vt:lpstr>
      <vt:lpstr>FAKTOR MANUSIA (Lanjutan)</vt:lpstr>
      <vt:lpstr>PowerPoint Presentation</vt:lpstr>
      <vt:lpstr>FAKTOR MANUSIA</vt:lpstr>
      <vt:lpstr>(3) PANCA INDERA</vt:lpstr>
      <vt:lpstr>PowerPoint Presentation</vt:lpstr>
      <vt:lpstr>Indera Penglihatan</vt:lpstr>
      <vt:lpstr>Indera Penglihatan</vt:lpstr>
      <vt:lpstr>PowerPoint Presentation</vt:lpstr>
      <vt:lpstr>Luminans (Luminance)</vt:lpstr>
      <vt:lpstr>Kontras </vt:lpstr>
      <vt:lpstr>Kecerahan</vt:lpstr>
      <vt:lpstr>Sudut dan Ketajaman Penglihatan</vt:lpstr>
      <vt:lpstr>Area Penglihatan</vt:lpstr>
      <vt:lpstr>Warna</vt:lpstr>
      <vt:lpstr>ASPEK PENGGUNAAN WARNA</vt:lpstr>
      <vt:lpstr>Aspek Psikologi</vt:lpstr>
      <vt:lpstr>PowerPoint Presentation</vt:lpstr>
      <vt:lpstr>PowerPoint Presentation</vt:lpstr>
      <vt:lpstr>Aspek Perseptual</vt:lpstr>
      <vt:lpstr>Aspek Kognitif</vt:lpstr>
      <vt:lpstr>Kombinasi Warna Terjelek</vt:lpstr>
      <vt:lpstr>Kombinasi Warna Terbaik</vt:lpstr>
      <vt:lpstr>Indera Pendengaran</vt:lpstr>
      <vt:lpstr>PowerPoint Presentation</vt:lpstr>
      <vt:lpstr>Indera Perasa</vt:lpstr>
      <vt:lpstr>PowerPoint Presentation</vt:lpstr>
      <vt:lpstr>LINGKUNGAN SEKITAR</vt:lpstr>
      <vt:lpstr>LINGKUNGAN SEKITAR</vt:lpstr>
      <vt:lpstr>LINGKUNGAN SOSIAL</vt:lpstr>
      <vt:lpstr>LINGKUNGAN KOGNITIF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FAKTOR MANUSIA</dc:title>
  <dc:creator>Rani Susanto</dc:creator>
  <cp:lastModifiedBy>Rani Susanto</cp:lastModifiedBy>
  <cp:revision>64</cp:revision>
  <dcterms:created xsi:type="dcterms:W3CDTF">2017-03-20T13:37:57Z</dcterms:created>
  <dcterms:modified xsi:type="dcterms:W3CDTF">2017-04-03T04:21:09Z</dcterms:modified>
</cp:coreProperties>
</file>