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8" r:id="rId3"/>
    <p:sldId id="279" r:id="rId4"/>
    <p:sldId id="257" r:id="rId5"/>
    <p:sldId id="280" r:id="rId6"/>
    <p:sldId id="258" r:id="rId7"/>
    <p:sldId id="281" r:id="rId8"/>
    <p:sldId id="282" r:id="rId9"/>
    <p:sldId id="283" r:id="rId10"/>
    <p:sldId id="284" r:id="rId11"/>
    <p:sldId id="260" r:id="rId12"/>
    <p:sldId id="261" r:id="rId13"/>
    <p:sldId id="285" r:id="rId14"/>
    <p:sldId id="288" r:id="rId15"/>
    <p:sldId id="286" r:id="rId16"/>
    <p:sldId id="287" r:id="rId17"/>
    <p:sldId id="289" r:id="rId18"/>
    <p:sldId id="290" r:id="rId19"/>
    <p:sldId id="276" r:id="rId20"/>
    <p:sldId id="266" r:id="rId21"/>
    <p:sldId id="291" r:id="rId22"/>
    <p:sldId id="271" r:id="rId23"/>
    <p:sldId id="272" r:id="rId24"/>
    <p:sldId id="273" r:id="rId25"/>
    <p:sldId id="274" r:id="rId26"/>
    <p:sldId id="275" r:id="rId27"/>
    <p:sldId id="270" r:id="rId28"/>
  </p:sldIdLst>
  <p:sldSz cx="12601575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50" y="-102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C1C2F-C387-43BF-9FBB-D9948EF521E9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0915-6438-478F-9D7E-64335AC591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70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marketing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mengecek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A0915-6438-478F-9D7E-64335AC591FB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04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60157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2601" y="6053328"/>
            <a:ext cx="3099987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1206" y="6044184"/>
            <a:ext cx="935036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55407" y="4038600"/>
            <a:ext cx="8926116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55407" y="6050037"/>
            <a:ext cx="9241155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5013" y="6068699"/>
            <a:ext cx="2835354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73932" y="236540"/>
            <a:ext cx="8086011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26378" y="228600"/>
            <a:ext cx="1155144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1129" y="609602"/>
            <a:ext cx="2835354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609600"/>
            <a:ext cx="7665958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31129" y="6248404"/>
            <a:ext cx="3045381" cy="365125"/>
          </a:xfrm>
        </p:spPr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0081" y="6248209"/>
            <a:ext cx="768095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8401489" y="0"/>
            <a:ext cx="44105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64497" y="609600"/>
            <a:ext cx="315039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64497" y="0"/>
            <a:ext cx="315039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355316" y="98242"/>
            <a:ext cx="533400" cy="336918"/>
          </a:xfrm>
        </p:spPr>
        <p:txBody>
          <a:bodyPr/>
          <a:lstStyle/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06" y="228600"/>
            <a:ext cx="1123640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44306" y="1600200"/>
            <a:ext cx="11236404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0236" y="2743200"/>
            <a:ext cx="9816540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60157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85223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0236" y="1600200"/>
            <a:ext cx="10711339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1600200"/>
            <a:ext cx="10501313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85223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40105" y="1589567"/>
            <a:ext cx="5355669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76880" y="1589567"/>
            <a:ext cx="5355669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92" y="273050"/>
            <a:ext cx="1123640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40105" y="2438400"/>
            <a:ext cx="5355669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615827" y="2438400"/>
            <a:ext cx="5355669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40105" y="1752600"/>
            <a:ext cx="5355669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615827" y="1752600"/>
            <a:ext cx="5355669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35092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273050"/>
            <a:ext cx="11131391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55407" y="1752600"/>
            <a:ext cx="882110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07" y="1755650"/>
            <a:ext cx="2226095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5276" y="5486400"/>
            <a:ext cx="100812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602" y="4572000"/>
            <a:ext cx="1260157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602" y="4663440"/>
            <a:ext cx="201625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29666" y="4654296"/>
            <a:ext cx="1047190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4648200"/>
            <a:ext cx="100812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995250" y="0"/>
            <a:ext cx="13861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611076" y="6248402"/>
            <a:ext cx="3675459" cy="365125"/>
          </a:xfrm>
        </p:spPr>
        <p:txBody>
          <a:bodyPr rtlCol="0"/>
          <a:lstStyle/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95249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05275" y="6248208"/>
            <a:ext cx="6300788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669" y="0"/>
            <a:ext cx="1045090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40105" y="228600"/>
            <a:ext cx="11236404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44306" y="1600200"/>
            <a:ext cx="11236404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401050" y="6248402"/>
            <a:ext cx="3675459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38C4098-C3F6-4E59-BA53-67C36285D8AB}" type="datetimeFigureOut">
              <a:rPr lang="id-ID" smtClean="0"/>
              <a:t>04/04/2017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40106" y="6248208"/>
            <a:ext cx="747093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60157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35092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851" y="1280160"/>
            <a:ext cx="11787724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35092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A77FE39-38A0-4BE5-97B4-295F1868B5A3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571" y="4038600"/>
            <a:ext cx="11437952" cy="1828800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SUPPLY CHAIN MANAGEMENT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Sistem Informasi </a:t>
            </a:r>
            <a:r>
              <a:rPr lang="id-ID" dirty="0" smtClean="0"/>
              <a:t>Enterprise</a:t>
            </a:r>
          </a:p>
          <a:p>
            <a:r>
              <a:rPr lang="id-ID" dirty="0" smtClean="0"/>
              <a:t>Rani Susanto, S.Kom., M.Kom</a:t>
            </a:r>
            <a:endParaRPr lang="id-ID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7" y="620688"/>
            <a:ext cx="11238520" cy="403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Model rantai pasok perusahaan biskuit</a:t>
            </a:r>
          </a:p>
          <a:p>
            <a:r>
              <a:rPr lang="id-ID" dirty="0" smtClean="0"/>
              <a:t>Perusahaan apa saja yang terlibat sehingga konsumen bisa membeli produk tersebut di supermarket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009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306" y="1700808"/>
            <a:ext cx="11236404" cy="4680520"/>
          </a:xfrm>
        </p:spPr>
        <p:txBody>
          <a:bodyPr>
            <a:normAutofit fontScale="92500" lnSpcReduction="20000"/>
          </a:bodyPr>
          <a:lstStyle/>
          <a:p>
            <a:pPr marL="560070" indent="-514350">
              <a:buAutoNum type="arabicPeriod"/>
            </a:pPr>
            <a:r>
              <a:rPr lang="id-ID" i="1" dirty="0" smtClean="0"/>
              <a:t>Penghasil </a:t>
            </a:r>
            <a:r>
              <a:rPr lang="id-ID" i="1" dirty="0" smtClean="0"/>
              <a:t>Gandum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Penghasil Tebu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Penghasil Garam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Penghasil Alumunium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Pabrik Tepung Terigu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Pabrik Gula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Distributor Garam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Pabrik Kaleng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Pabrik Biskuit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Distributor Biskuit</a:t>
            </a:r>
          </a:p>
          <a:p>
            <a:pPr marL="560070" indent="-514350">
              <a:buAutoNum type="arabicPeriod"/>
            </a:pPr>
            <a:r>
              <a:rPr lang="id-ID" i="1" dirty="0" smtClean="0"/>
              <a:t>Supermarket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Pihak yang terlibat dalam </a:t>
            </a:r>
            <a:r>
              <a:rPr lang="id-ID" i="1" dirty="0"/>
              <a:t>supply chain </a:t>
            </a:r>
            <a:r>
              <a:rPr lang="id-ID" i="1" dirty="0" smtClean="0"/>
              <a:t>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423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Skema yang bisa dibentuk</a:t>
            </a:r>
            <a:endParaRPr lang="id-ID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0315" y="25146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20315" y="36576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20315" y="46482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20315" y="57150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90499" y="25146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90499" y="36576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990499" y="46482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990499" y="57150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775722" y="41148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733780" y="29845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753469" y="506095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9871234" y="25146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9871234" y="35814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9871234" y="56388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871234" y="4648200"/>
            <a:ext cx="630079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255407" y="2695575"/>
            <a:ext cx="630079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3255407" y="3867150"/>
            <a:ext cx="630079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235717" y="4824413"/>
            <a:ext cx="630079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3235717" y="5899150"/>
            <a:ext cx="630079" cy="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760595" y="2728913"/>
            <a:ext cx="940742" cy="136366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4760595" y="4441825"/>
            <a:ext cx="940742" cy="14224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4725591" y="3873502"/>
            <a:ext cx="947306" cy="334963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4725591" y="4356100"/>
            <a:ext cx="945118" cy="471488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6486750" y="3213100"/>
            <a:ext cx="1185773" cy="1036638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6486750" y="4303715"/>
            <a:ext cx="1185773" cy="954087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8468873" y="2703513"/>
            <a:ext cx="1352044" cy="442912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8468873" y="3213100"/>
            <a:ext cx="1334542" cy="5651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V="1">
            <a:off x="8431680" y="4840290"/>
            <a:ext cx="1389237" cy="37782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8431680" y="5257800"/>
            <a:ext cx="1371735" cy="5778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5" y="304503"/>
            <a:ext cx="8138864" cy="623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49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53"/>
          <p:cNvGrpSpPr>
            <a:grpSpLocks/>
          </p:cNvGrpSpPr>
          <p:nvPr/>
        </p:nvGrpSpPr>
        <p:grpSpPr bwMode="auto">
          <a:xfrm>
            <a:off x="2268339" y="1602645"/>
            <a:ext cx="8033695" cy="4561464"/>
            <a:chOff x="1407" y="1392"/>
            <a:chExt cx="3703" cy="2036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1615" y="3291"/>
              <a:ext cx="3294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801" y="3293"/>
              <a:ext cx="8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Supply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801" y="3057"/>
              <a:ext cx="8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 dirty="0">
                  <a:latin typeface="Arial" pitchFamily="34" charset="0"/>
                  <a:ea typeface="MS PGothic" pitchFamily="34" charset="-128"/>
                </a:rPr>
                <a:t>Demand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615" y="3181"/>
              <a:ext cx="329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570" y="1530"/>
              <a:ext cx="3295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584" y="1392"/>
              <a:ext cx="3250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414" y="1540"/>
              <a:ext cx="16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Products</a:t>
              </a:r>
              <a:r>
                <a:rPr lang="id-ID" b="1" dirty="0" smtClean="0">
                  <a:latin typeface="Arial" pitchFamily="34" charset="0"/>
                  <a:ea typeface="MS PGothic" pitchFamily="34" charset="-128"/>
                </a:rPr>
                <a:t>  </a:t>
              </a: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 and</a:t>
              </a:r>
              <a:r>
                <a:rPr lang="id-ID" b="1" dirty="0" smtClean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b="1" dirty="0">
                  <a:latin typeface="Arial" pitchFamily="34" charset="0"/>
                  <a:ea typeface="MS PGothic" pitchFamily="34" charset="-128"/>
                </a:rPr>
                <a:t>Services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880" y="1392"/>
              <a:ext cx="82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Cash</a:t>
              </a: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6"/>
              <a:ext cx="2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2207"/>
              <a:ext cx="2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48" y="2235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948" y="2436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174" y="2292"/>
              <a:ext cx="88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174" y="2493"/>
              <a:ext cx="88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488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488" y="2493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985" y="2364"/>
              <a:ext cx="89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48" y="2637"/>
              <a:ext cx="90" cy="56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435" y="2579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985" y="2579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435" y="2350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291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291" y="2493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849" y="2751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894" y="2149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480" y="2149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629" y="2522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629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291" y="2665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cxnSp>
          <p:nvCxnSpPr>
            <p:cNvPr id="34" name="AutoShape 35"/>
            <p:cNvCxnSpPr>
              <a:cxnSpLocks noChangeShapeType="1"/>
              <a:stCxn id="15" idx="6"/>
              <a:endCxn id="17" idx="2"/>
            </p:cNvCxnSpPr>
            <p:nvPr/>
          </p:nvCxnSpPr>
          <p:spPr bwMode="auto">
            <a:xfrm>
              <a:off x="2045" y="2264"/>
              <a:ext cx="121" cy="5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6"/>
            <p:cNvCxnSpPr>
              <a:cxnSpLocks noChangeShapeType="1"/>
              <a:stCxn id="15" idx="5"/>
              <a:endCxn id="18" idx="1"/>
            </p:cNvCxnSpPr>
            <p:nvPr/>
          </p:nvCxnSpPr>
          <p:spPr bwMode="auto">
            <a:xfrm>
              <a:off x="2024" y="2289"/>
              <a:ext cx="162" cy="209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7"/>
            <p:cNvCxnSpPr>
              <a:cxnSpLocks noChangeShapeType="1"/>
              <a:stCxn id="16" idx="6"/>
              <a:endCxn id="18" idx="2"/>
            </p:cNvCxnSpPr>
            <p:nvPr/>
          </p:nvCxnSpPr>
          <p:spPr bwMode="auto">
            <a:xfrm>
              <a:off x="2045" y="2464"/>
              <a:ext cx="121" cy="5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8"/>
            <p:cNvCxnSpPr>
              <a:cxnSpLocks noChangeShapeType="1"/>
              <a:stCxn id="16" idx="7"/>
              <a:endCxn id="17" idx="3"/>
            </p:cNvCxnSpPr>
            <p:nvPr/>
          </p:nvCxnSpPr>
          <p:spPr bwMode="auto">
            <a:xfrm flipV="1">
              <a:off x="2024" y="2346"/>
              <a:ext cx="16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9"/>
            <p:cNvCxnSpPr>
              <a:cxnSpLocks noChangeShapeType="1"/>
              <a:stCxn id="27" idx="6"/>
              <a:endCxn id="31" idx="2"/>
            </p:cNvCxnSpPr>
            <p:nvPr/>
          </p:nvCxnSpPr>
          <p:spPr bwMode="auto">
            <a:xfrm>
              <a:off x="4389" y="2522"/>
              <a:ext cx="233" cy="2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40"/>
            <p:cNvCxnSpPr>
              <a:cxnSpLocks noChangeShapeType="1"/>
              <a:stCxn id="26" idx="6"/>
              <a:endCxn id="32" idx="2"/>
            </p:cNvCxnSpPr>
            <p:nvPr/>
          </p:nvCxnSpPr>
          <p:spPr bwMode="auto">
            <a:xfrm>
              <a:off x="4389" y="2322"/>
              <a:ext cx="233" cy="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1"/>
            <p:cNvCxnSpPr>
              <a:cxnSpLocks noChangeShapeType="1"/>
              <a:stCxn id="26" idx="5"/>
              <a:endCxn id="31" idx="1"/>
            </p:cNvCxnSpPr>
            <p:nvPr/>
          </p:nvCxnSpPr>
          <p:spPr bwMode="auto">
            <a:xfrm>
              <a:off x="4369" y="2346"/>
              <a:ext cx="273" cy="18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42"/>
            <p:cNvCxnSpPr>
              <a:cxnSpLocks noChangeShapeType="1"/>
              <a:stCxn id="22" idx="6"/>
              <a:endCxn id="18" idx="3"/>
            </p:cNvCxnSpPr>
            <p:nvPr/>
          </p:nvCxnSpPr>
          <p:spPr bwMode="auto">
            <a:xfrm flipV="1">
              <a:off x="2045" y="2547"/>
              <a:ext cx="141" cy="11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43"/>
            <p:cNvCxnSpPr>
              <a:cxnSpLocks noChangeShapeType="1"/>
              <a:stCxn id="22" idx="7"/>
              <a:endCxn id="17" idx="4"/>
            </p:cNvCxnSpPr>
            <p:nvPr/>
          </p:nvCxnSpPr>
          <p:spPr bwMode="auto">
            <a:xfrm flipV="1">
              <a:off x="2024" y="2355"/>
              <a:ext cx="195" cy="28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1497" y="2493"/>
              <a:ext cx="225" cy="144"/>
              <a:chOff x="1248" y="2880"/>
              <a:chExt cx="389" cy="514"/>
            </a:xfrm>
          </p:grpSpPr>
          <p:sp>
            <p:nvSpPr>
              <p:cNvPr id="1089" name="Freeform 45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0" name="Freeform 46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1" name="Freeform 47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2" name="Freeform 48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3" name="Freeform 49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4" name="Freeform 50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5" name="Freeform 51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6" name="Freeform 52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7" name="Freeform 53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8" name="Freeform 54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9" name="Freeform 55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0" name="Freeform 56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1" name="Freeform 57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2" name="Freeform 58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3" name="Freeform 59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4" name="Freeform 60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5" name="Freeform 61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6" name="Freeform 62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7" name="Freeform 63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8" name="Freeform 64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9" name="Freeform 65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0" name="Freeform 66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1111" name="Group 67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111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1113" name="Freeform 69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4" name="Freeform 70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5" name="Freeform 71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6" name="Freeform 72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7" name="Freeform 73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8" name="Freeform 74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9" name="Freeform 75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0" name="Freeform 76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1" name="Freeform 7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2" name="Freeform 78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3" name="Freeform 7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4" name="Freeform 80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5" name="Freeform 81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6" name="Freeform 82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7" name="Freeform 83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8" name="Freeform 84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9" name="Freeform 85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0" name="Freeform 86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1" name="Freeform 87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2" name="Freeform 88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3" name="Freeform 89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4" name="Freeform 90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5" name="Freeform 91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6" name="Freeform 92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7" name="Freeform 93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8" name="Freeform 94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9" name="Freeform 95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0" name="Freeform 96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1" name="Freeform 97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2" name="Freeform 98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3" name="Freeform 99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4" name="Freeform 100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5" name="Freeform 101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6" name="Freeform 102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7" name="Freeform 103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8" name="Freeform 104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9" name="Freeform 105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0" name="Freeform 106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4" name="Group 107"/>
            <p:cNvGrpSpPr>
              <a:grpSpLocks/>
            </p:cNvGrpSpPr>
            <p:nvPr/>
          </p:nvGrpSpPr>
          <p:grpSpPr bwMode="auto">
            <a:xfrm>
              <a:off x="1497" y="2121"/>
              <a:ext cx="225" cy="143"/>
              <a:chOff x="1248" y="2880"/>
              <a:chExt cx="389" cy="514"/>
            </a:xfrm>
          </p:grpSpPr>
          <p:sp>
            <p:nvSpPr>
              <p:cNvPr id="1027" name="Freeform 108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28" name="Freeform 109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29" name="Freeform 110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0" name="Freeform 111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1" name="Freeform 112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2" name="Freeform 113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3" name="Freeform 114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4" name="Freeform 115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5" name="Freeform 116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6" name="Freeform 117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7" name="Freeform 118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8" name="Freeform 119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9" name="Freeform 120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0" name="Freeform 121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1" name="Freeform 122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2" name="Freeform 123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3" name="Freeform 124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4" name="Freeform 125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5" name="Freeform 126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6" name="Freeform 127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7" name="Freeform 128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8" name="Freeform 129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1049" name="Group 130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1050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1051" name="Freeform 132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2" name="Freeform 133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3" name="Freeform 134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4" name="Freeform 135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5" name="Freeform 136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6" name="Freeform 137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7" name="Freeform 138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8" name="Freeform 139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9" name="Freeform 140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0" name="Freeform 141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1" name="Freeform 142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2" name="Freeform 143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3" name="Freeform 144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4" name="Freeform 145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5" name="Freeform 146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6" name="Freeform 147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7" name="Freeform 148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8" name="Freeform 149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9" name="Freeform 150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0" name="Freeform 151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1" name="Freeform 152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2" name="Freeform 153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3" name="Freeform 154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4" name="Freeform 155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5" name="Freeform 156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6" name="Freeform 157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7" name="Freeform 158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8" name="Freeform 159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9" name="Freeform 160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0" name="Freeform 161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1" name="Freeform 162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2" name="Freeform 163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3" name="Freeform 164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4" name="Freeform 165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5" name="Freeform 166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6" name="Freeform 167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7" name="Freeform 168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8" name="Freeform 169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5" name="Group 170"/>
            <p:cNvGrpSpPr>
              <a:grpSpLocks/>
            </p:cNvGrpSpPr>
            <p:nvPr/>
          </p:nvGrpSpPr>
          <p:grpSpPr bwMode="auto">
            <a:xfrm>
              <a:off x="1722" y="2178"/>
              <a:ext cx="226" cy="144"/>
              <a:chOff x="1248" y="2880"/>
              <a:chExt cx="389" cy="514"/>
            </a:xfrm>
          </p:grpSpPr>
          <p:sp>
            <p:nvSpPr>
              <p:cNvPr id="965" name="Freeform 171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6" name="Freeform 172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7" name="Freeform 173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8" name="Freeform 174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9" name="Freeform 175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0" name="Freeform 176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1" name="Freeform 177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2" name="Freeform 178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3" name="Freeform 179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4" name="Freeform 180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5" name="Freeform 181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6" name="Freeform 182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7" name="Freeform 183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8" name="Freeform 184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9" name="Freeform 185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0" name="Freeform 186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1" name="Freeform 187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2" name="Freeform 188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3" name="Freeform 189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4" name="Freeform 190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5" name="Freeform 191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6" name="Freeform 192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987" name="Group 193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98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989" name="Freeform 195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0" name="Freeform 196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1" name="Freeform 197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2" name="Freeform 198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3" name="Freeform 199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4" name="Freeform 200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5" name="Freeform 201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6" name="Freeform 202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7" name="Freeform 203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8" name="Freeform 204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9" name="Freeform 205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0" name="Freeform 206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1" name="Freeform 207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2" name="Freeform 208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3" name="Freeform 209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4" name="Freeform 210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5" name="Freeform 211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6" name="Freeform 212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7" name="Freeform 213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8" name="Freeform 214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9" name="Freeform 215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0" name="Freeform 216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1" name="Freeform 217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2" name="Freeform 218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3" name="Freeform 219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4" name="Freeform 220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5" name="Freeform 221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6" name="Freeform 222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7" name="Freeform 223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8" name="Freeform 224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9" name="Freeform 225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0" name="Freeform 226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1" name="Freeform 227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2" name="Freeform 228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3" name="Freeform 229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4" name="Freeform 230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5" name="Freeform 231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6" name="Freeform 232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6" name="Group 233"/>
            <p:cNvGrpSpPr>
              <a:grpSpLocks/>
            </p:cNvGrpSpPr>
            <p:nvPr/>
          </p:nvGrpSpPr>
          <p:grpSpPr bwMode="auto">
            <a:xfrm>
              <a:off x="1497" y="2322"/>
              <a:ext cx="225" cy="142"/>
              <a:chOff x="1248" y="2880"/>
              <a:chExt cx="389" cy="514"/>
            </a:xfrm>
          </p:grpSpPr>
          <p:sp>
            <p:nvSpPr>
              <p:cNvPr id="903" name="Freeform 234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4" name="Freeform 235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5" name="Freeform 236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6" name="Freeform 237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7" name="Freeform 238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8" name="Freeform 239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9" name="Freeform 240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0" name="Freeform 241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1" name="Freeform 242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2" name="Freeform 243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3" name="Freeform 244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4" name="Freeform 245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5" name="Freeform 246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6" name="Freeform 247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7" name="Freeform 248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8" name="Freeform 249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9" name="Freeform 250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0" name="Freeform 251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1" name="Freeform 252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2" name="Freeform 253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3" name="Freeform 254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4" name="Freeform 255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925" name="Group 256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926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927" name="Freeform 25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28" name="Freeform 25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29" name="Freeform 26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0" name="Freeform 26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1" name="Freeform 26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2" name="Freeform 26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3" name="Freeform 26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4" name="Freeform 26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5" name="Freeform 26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6" name="Freeform 26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7" name="Freeform 26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8" name="Freeform 26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9" name="Freeform 27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0" name="Freeform 27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1" name="Freeform 27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2" name="Freeform 27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3" name="Freeform 27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4" name="Freeform 27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5" name="Freeform 27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6" name="Freeform 27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7" name="Freeform 27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8" name="Freeform 27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9" name="Freeform 28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0" name="Freeform 28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1" name="Freeform 28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2" name="Freeform 28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3" name="Freeform 28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4" name="Freeform 28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5" name="Freeform 28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6" name="Freeform 28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7" name="Freeform 28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8" name="Freeform 28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9" name="Freeform 29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0" name="Freeform 29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1" name="Freeform 29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2" name="Freeform 29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3" name="Freeform 29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4" name="Freeform 29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7" name="Group 296"/>
            <p:cNvGrpSpPr>
              <a:grpSpLocks/>
            </p:cNvGrpSpPr>
            <p:nvPr/>
          </p:nvGrpSpPr>
          <p:grpSpPr bwMode="auto">
            <a:xfrm>
              <a:off x="1722" y="2378"/>
              <a:ext cx="226" cy="144"/>
              <a:chOff x="1248" y="2880"/>
              <a:chExt cx="389" cy="514"/>
            </a:xfrm>
          </p:grpSpPr>
          <p:sp>
            <p:nvSpPr>
              <p:cNvPr id="841" name="Freeform 297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2" name="Freeform 298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3" name="Freeform 299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4" name="Freeform 300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5" name="Freeform 301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6" name="Freeform 302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7" name="Freeform 303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8" name="Freeform 304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9" name="Freeform 305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0" name="Freeform 306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1" name="Freeform 307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2" name="Freeform 308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3" name="Freeform 309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4" name="Freeform 310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5" name="Freeform 311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6" name="Freeform 312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7" name="Freeform 313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8" name="Freeform 314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9" name="Freeform 315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0" name="Freeform 316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1" name="Freeform 317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2" name="Freeform 318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863" name="Group 319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864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865" name="Freeform 321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6" name="Freeform 322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7" name="Freeform 323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8" name="Freeform 324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9" name="Freeform 325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0" name="Freeform 326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1" name="Freeform 327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2" name="Freeform 328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3" name="Freeform 329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4" name="Freeform 330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5" name="Freeform 331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6" name="Freeform 332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7" name="Freeform 333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8" name="Freeform 334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9" name="Freeform 335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0" name="Freeform 336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1" name="Freeform 337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2" name="Freeform 338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3" name="Freeform 339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4" name="Freeform 340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5" name="Freeform 341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6" name="Freeform 342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7" name="Freeform 343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8" name="Freeform 344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9" name="Freeform 345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0" name="Freeform 346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1" name="Freeform 347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2" name="Freeform 348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3" name="Freeform 349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4" name="Freeform 350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5" name="Freeform 351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6" name="Freeform 352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7" name="Freeform 353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8" name="Freeform 354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9" name="Freeform 355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0" name="Freeform 356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1" name="Freeform 357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2" name="Freeform 358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8" name="Group 359"/>
            <p:cNvGrpSpPr>
              <a:grpSpLocks/>
            </p:cNvGrpSpPr>
            <p:nvPr/>
          </p:nvGrpSpPr>
          <p:grpSpPr bwMode="auto">
            <a:xfrm>
              <a:off x="1722" y="2550"/>
              <a:ext cx="226" cy="143"/>
              <a:chOff x="1248" y="2880"/>
              <a:chExt cx="389" cy="514"/>
            </a:xfrm>
          </p:grpSpPr>
          <p:sp>
            <p:nvSpPr>
              <p:cNvPr id="779" name="Freeform 360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0" name="Freeform 361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1" name="Freeform 362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2" name="Freeform 363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3" name="Freeform 364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4" name="Freeform 365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5" name="Freeform 366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6" name="Freeform 367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7" name="Freeform 368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8" name="Freeform 369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9" name="Freeform 370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0" name="Freeform 371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1" name="Freeform 372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2" name="Freeform 373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3" name="Freeform 374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4" name="Freeform 375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5" name="Freeform 376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6" name="Freeform 377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7" name="Freeform 378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8" name="Freeform 379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9" name="Freeform 380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0" name="Freeform 381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801" name="Group 382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80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803" name="Freeform 384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4" name="Freeform 385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5" name="Freeform 386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6" name="Freeform 387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7" name="Freeform 388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8" name="Freeform 389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9" name="Freeform 390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0" name="Freeform 391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1" name="Freeform 392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2" name="Freeform 393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3" name="Freeform 394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4" name="Freeform 395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5" name="Freeform 396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6" name="Freeform 397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7" name="Freeform 398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8" name="Freeform 399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9" name="Freeform 400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0" name="Freeform 401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1" name="Freeform 402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2" name="Freeform 403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3" name="Freeform 404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4" name="Freeform 405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5" name="Freeform 406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6" name="Freeform 407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7" name="Freeform 408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8" name="Freeform 409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9" name="Freeform 410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0" name="Freeform 411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1" name="Freeform 412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2" name="Freeform 413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3" name="Freeform 414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4" name="Freeform 415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5" name="Freeform 416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6" name="Freeform 417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7" name="Freeform 418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8" name="Freeform 419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9" name="Freeform 420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0" name="Freeform 421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pic>
          <p:nvPicPr>
            <p:cNvPr id="49" name="Picture 4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827"/>
              <a:ext cx="39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07"/>
              <a:ext cx="3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51" name="Group 424"/>
            <p:cNvGrpSpPr>
              <a:grpSpLocks/>
            </p:cNvGrpSpPr>
            <p:nvPr/>
          </p:nvGrpSpPr>
          <p:grpSpPr bwMode="auto">
            <a:xfrm>
              <a:off x="3976" y="2264"/>
              <a:ext cx="315" cy="114"/>
              <a:chOff x="2232" y="2859"/>
              <a:chExt cx="504" cy="405"/>
            </a:xfrm>
          </p:grpSpPr>
          <p:sp>
            <p:nvSpPr>
              <p:cNvPr id="635" name="Line 425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36" name="Freeform 426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37" name="Freeform 427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38" name="Line 428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39" name="Freeform 429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0" name="Freeform 430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1" name="Freeform 431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2" name="Freeform 432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3" name="Freeform 433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4" name="Freeform 434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5" name="Freeform 435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646" name="Group 436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740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741" name="Freeform 43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2" name="Freeform 43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3" name="Freeform 44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4" name="Freeform 44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5" name="Freeform 44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6" name="Freeform 44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7" name="Freeform 44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8" name="Freeform 44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9" name="Freeform 44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0" name="Freeform 44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1" name="Freeform 44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2" name="Freeform 44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3" name="Freeform 45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4" name="Freeform 45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5" name="Freeform 45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6" name="Freeform 45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7" name="Freeform 45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8" name="Freeform 45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9" name="Freeform 45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0" name="Freeform 45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1" name="Freeform 45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2" name="Freeform 45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3" name="Freeform 46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4" name="Freeform 46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5" name="Freeform 46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6" name="Freeform 46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7" name="Freeform 46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8" name="Freeform 46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9" name="Freeform 46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0" name="Freeform 46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1" name="Freeform 46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2" name="Freeform 46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3" name="Freeform 47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4" name="Freeform 47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5" name="Freeform 47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6" name="Freeform 47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7" name="Freeform 47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8" name="Freeform 47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647" name="Freeform 476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8" name="Freeform 477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9" name="Freeform 478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0" name="Freeform 479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1" name="Freeform 480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2" name="Freeform 481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3" name="Freeform 482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4" name="Freeform 483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5" name="Freeform 484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6" name="Freeform 485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7" name="Freeform 486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8" name="Freeform 487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9" name="Freeform 488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0" name="Line 489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1" name="Line 490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2" name="Line 491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3" name="Line 492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4" name="Line 493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5" name="Line 494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6" name="Line 495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7" name="Line 496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8" name="Line 497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9" name="Line 498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0" name="Line 499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1" name="Line 500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2" name="Line 501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3" name="Line 502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4" name="Line 503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5" name="Line 504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6" name="Line 505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7" name="Line 506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8" name="Line 507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9" name="Line 508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0" name="Line 509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1" name="Line 510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2" name="Freeform 511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3" name="Freeform 512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4" name="Freeform 513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5" name="Freeform 514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6" name="Freeform 515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7" name="Freeform 516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8" name="Freeform 517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9" name="Freeform 518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0" name="Freeform 519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1" name="Freeform 520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2" name="Freeform 521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3" name="Freeform 522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4" name="Freeform 523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5" name="Freeform 524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6" name="Line 525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97" name="Freeform 526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8" name="Freeform 527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9" name="Freeform 528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0" name="Freeform 529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1" name="Freeform 530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2" name="Freeform 531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3" name="Freeform 532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4" name="Freeform 533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5" name="Line 534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706" name="Freeform 535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7" name="Freeform 536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8" name="Freeform 537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9" name="Freeform 538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0" name="Freeform 539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1" name="Freeform 540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2" name="Freeform 541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3" name="Freeform 542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4" name="Freeform 543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5" name="Freeform 544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6" name="Freeform 545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7" name="Freeform 546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8" name="Freeform 547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9" name="Freeform 548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0" name="Freeform 549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1" name="Freeform 550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2" name="Freeform 551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3" name="Freeform 552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4" name="Freeform 553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5" name="Freeform 554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6" name="Freeform 555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7" name="Freeform 556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8" name="Freeform 557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9" name="Freeform 558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0" name="Freeform 559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1" name="Freeform 560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2" name="Freeform 561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3" name="Freeform 562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4" name="Freeform 563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5" name="Freeform 564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6" name="Freeform 565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7" name="Freeform 566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8" name="Freeform 567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9" name="Freeform 568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52" name="Group 569"/>
            <p:cNvGrpSpPr>
              <a:grpSpLocks/>
            </p:cNvGrpSpPr>
            <p:nvPr/>
          </p:nvGrpSpPr>
          <p:grpSpPr bwMode="auto">
            <a:xfrm>
              <a:off x="3976" y="2493"/>
              <a:ext cx="315" cy="115"/>
              <a:chOff x="2232" y="2859"/>
              <a:chExt cx="504" cy="405"/>
            </a:xfrm>
          </p:grpSpPr>
          <p:sp>
            <p:nvSpPr>
              <p:cNvPr id="491" name="Line 570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92" name="Freeform 571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3" name="Freeform 572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4" name="Line 573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95" name="Freeform 574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6" name="Freeform 575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7" name="Freeform 576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8" name="Freeform 577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9" name="Freeform 578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0" name="Freeform 579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1" name="Freeform 580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502" name="Group 581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596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597" name="Freeform 583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598" name="Freeform 584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599" name="Freeform 585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0" name="Freeform 586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1" name="Freeform 587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2" name="Freeform 588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3" name="Freeform 589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4" name="Freeform 590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5" name="Freeform 591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6" name="Freeform 592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7" name="Freeform 593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8" name="Freeform 594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9" name="Freeform 595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0" name="Freeform 596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1" name="Freeform 597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2" name="Freeform 598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3" name="Freeform 599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4" name="Freeform 600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5" name="Freeform 601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6" name="Freeform 602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7" name="Freeform 603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8" name="Freeform 604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9" name="Freeform 605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0" name="Freeform 606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1" name="Freeform 607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2" name="Freeform 608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3" name="Freeform 609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4" name="Freeform 610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5" name="Freeform 611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6" name="Freeform 612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7" name="Freeform 613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8" name="Freeform 614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9" name="Freeform 615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0" name="Freeform 616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1" name="Freeform 617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2" name="Freeform 618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3" name="Freeform 619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4" name="Freeform 620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503" name="Freeform 621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4" name="Freeform 622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5" name="Freeform 623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6" name="Freeform 624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7" name="Freeform 625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8" name="Freeform 626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9" name="Freeform 627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0" name="Freeform 628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1" name="Freeform 629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2" name="Freeform 630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3" name="Freeform 631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4" name="Freeform 632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5" name="Freeform 633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6" name="Line 634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17" name="Line 635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18" name="Line 636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19" name="Line 637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0" name="Line 638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1" name="Line 639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2" name="Line 640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3" name="Line 641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4" name="Line 642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5" name="Line 643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6" name="Line 644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7" name="Line 645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8" name="Line 646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9" name="Line 647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0" name="Line 648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1" name="Line 649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2" name="Line 650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3" name="Line 651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4" name="Line 652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5" name="Line 653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6" name="Line 654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7" name="Line 655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8" name="Freeform 656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39" name="Freeform 657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0" name="Freeform 658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1" name="Freeform 659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2" name="Freeform 660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3" name="Freeform 661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4" name="Freeform 662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5" name="Freeform 663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6" name="Freeform 664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7" name="Freeform 665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8" name="Freeform 666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9" name="Freeform 667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0" name="Freeform 668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1" name="Freeform 669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2" name="Line 670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53" name="Freeform 671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4" name="Freeform 672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5" name="Freeform 673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6" name="Freeform 674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7" name="Freeform 675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8" name="Freeform 676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9" name="Freeform 677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0" name="Freeform 678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1" name="Line 679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62" name="Freeform 680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3" name="Freeform 681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4" name="Freeform 682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5" name="Freeform 683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6" name="Freeform 684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7" name="Freeform 685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8" name="Freeform 686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9" name="Freeform 687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0" name="Freeform 688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1" name="Freeform 689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2" name="Freeform 690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3" name="Freeform 691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4" name="Freeform 692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5" name="Freeform 693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6" name="Freeform 694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7" name="Freeform 695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8" name="Freeform 696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9" name="Freeform 697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0" name="Freeform 698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1" name="Freeform 699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2" name="Freeform 700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3" name="Freeform 701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4" name="Freeform 702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5" name="Freeform 703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6" name="Freeform 704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7" name="Freeform 705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8" name="Freeform 706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9" name="Freeform 707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0" name="Freeform 708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1" name="Freeform 709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2" name="Freeform 710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3" name="Freeform 711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4" name="Freeform 712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5" name="Freeform 713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53" name="Group 714"/>
            <p:cNvGrpSpPr>
              <a:grpSpLocks/>
            </p:cNvGrpSpPr>
            <p:nvPr/>
          </p:nvGrpSpPr>
          <p:grpSpPr bwMode="auto">
            <a:xfrm>
              <a:off x="3976" y="2665"/>
              <a:ext cx="315" cy="115"/>
              <a:chOff x="2232" y="2859"/>
              <a:chExt cx="504" cy="405"/>
            </a:xfrm>
          </p:grpSpPr>
          <p:sp>
            <p:nvSpPr>
              <p:cNvPr id="347" name="Line 715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48" name="Freeform 716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9" name="Freeform 717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0" name="Line 718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51" name="Freeform 719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2" name="Freeform 720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3" name="Freeform 721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4" name="Freeform 722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5" name="Freeform 723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6" name="Freeform 724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7" name="Freeform 725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358" name="Group 726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452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453" name="Freeform 72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4" name="Freeform 72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5" name="Freeform 73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6" name="Freeform 73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7" name="Freeform 73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8" name="Freeform 73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9" name="Freeform 73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0" name="Freeform 73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1" name="Freeform 73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2" name="Freeform 73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3" name="Freeform 73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4" name="Freeform 73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5" name="Freeform 74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6" name="Freeform 74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7" name="Freeform 74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8" name="Freeform 74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9" name="Freeform 74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0" name="Freeform 74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1" name="Freeform 74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2" name="Freeform 74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3" name="Freeform 74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4" name="Freeform 74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5" name="Freeform 75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6" name="Freeform 75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7" name="Freeform 75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8" name="Freeform 75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9" name="Freeform 75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0" name="Freeform 75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1" name="Freeform 75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2" name="Freeform 75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3" name="Freeform 75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4" name="Freeform 75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5" name="Freeform 76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6" name="Freeform 76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7" name="Freeform 76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8" name="Freeform 76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9" name="Freeform 76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0" name="Freeform 76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359" name="Freeform 766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0" name="Freeform 767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1" name="Freeform 768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2" name="Freeform 769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3" name="Freeform 770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4" name="Freeform 771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5" name="Freeform 772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6" name="Freeform 773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7" name="Freeform 774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8" name="Freeform 775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9" name="Freeform 776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0" name="Freeform 777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1" name="Freeform 778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2" name="Line 779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3" name="Line 780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4" name="Line 781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5" name="Line 782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6" name="Line 783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7" name="Line 784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8" name="Line 785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9" name="Line 786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0" name="Line 787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1" name="Line 788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2" name="Line 789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3" name="Line 790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4" name="Line 791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5" name="Line 792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6" name="Line 793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7" name="Line 794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8" name="Line 795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9" name="Line 796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0" name="Line 797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1" name="Line 798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2" name="Line 799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3" name="Line 800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4" name="Freeform 801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5" name="Freeform 802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6" name="Freeform 803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7" name="Freeform 804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8" name="Freeform 805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9" name="Freeform 806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0" name="Freeform 807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1" name="Freeform 808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2" name="Freeform 809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3" name="Freeform 810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4" name="Freeform 811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5" name="Freeform 812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6" name="Freeform 813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7" name="Freeform 814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8" name="Line 815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09" name="Freeform 816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0" name="Freeform 817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1" name="Freeform 818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2" name="Freeform 819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3" name="Freeform 820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4" name="Freeform 821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5" name="Freeform 822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6" name="Freeform 823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7" name="Line 824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18" name="Freeform 825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9" name="Freeform 826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0" name="Freeform 827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1" name="Freeform 828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2" name="Freeform 829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3" name="Freeform 830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4" name="Freeform 831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5" name="Freeform 832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6" name="Freeform 833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7" name="Freeform 834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8" name="Freeform 835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9" name="Freeform 836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0" name="Freeform 837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1" name="Freeform 838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2" name="Freeform 839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3" name="Freeform 840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4" name="Freeform 841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5" name="Freeform 842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6" name="Freeform 843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7" name="Freeform 844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8" name="Freeform 845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9" name="Freeform 846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0" name="Freeform 847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1" name="Freeform 848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2" name="Freeform 849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3" name="Freeform 850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4" name="Freeform 851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5" name="Freeform 852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6" name="Freeform 853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7" name="Freeform 854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8" name="Freeform 855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9" name="Freeform 856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0" name="Freeform 857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1" name="Freeform 858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cxnSp>
          <p:nvCxnSpPr>
            <p:cNvPr id="54" name="AutoShape 859"/>
            <p:cNvCxnSpPr>
              <a:cxnSpLocks noChangeShapeType="1"/>
              <a:stCxn id="33" idx="6"/>
              <a:endCxn id="31" idx="3"/>
            </p:cNvCxnSpPr>
            <p:nvPr/>
          </p:nvCxnSpPr>
          <p:spPr bwMode="auto">
            <a:xfrm flipV="1">
              <a:off x="4389" y="2576"/>
              <a:ext cx="253" cy="11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860"/>
            <p:cNvCxnSpPr>
              <a:cxnSpLocks noChangeShapeType="1"/>
              <a:stCxn id="27" idx="7"/>
              <a:endCxn id="32" idx="3"/>
            </p:cNvCxnSpPr>
            <p:nvPr/>
          </p:nvCxnSpPr>
          <p:spPr bwMode="auto">
            <a:xfrm flipV="1">
              <a:off x="4369" y="2346"/>
              <a:ext cx="273" cy="152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861"/>
            <p:cNvCxnSpPr>
              <a:cxnSpLocks noChangeShapeType="1"/>
              <a:stCxn id="33" idx="7"/>
              <a:endCxn id="32" idx="4"/>
            </p:cNvCxnSpPr>
            <p:nvPr/>
          </p:nvCxnSpPr>
          <p:spPr bwMode="auto">
            <a:xfrm flipV="1">
              <a:off x="4369" y="2355"/>
              <a:ext cx="306" cy="31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862"/>
            <p:cNvCxnSpPr>
              <a:cxnSpLocks noChangeShapeType="1"/>
              <a:stCxn id="19" idx="7"/>
              <a:endCxn id="29" idx="3"/>
            </p:cNvCxnSpPr>
            <p:nvPr/>
          </p:nvCxnSpPr>
          <p:spPr bwMode="auto">
            <a:xfrm flipV="1">
              <a:off x="2565" y="2204"/>
              <a:ext cx="34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8" name="Picture 86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2806"/>
              <a:ext cx="270" cy="11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9" name="Picture 86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2093"/>
              <a:ext cx="31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60" name="Group 865"/>
            <p:cNvGrpSpPr>
              <a:grpSpLocks noChangeAspect="1"/>
            </p:cNvGrpSpPr>
            <p:nvPr/>
          </p:nvGrpSpPr>
          <p:grpSpPr bwMode="auto">
            <a:xfrm>
              <a:off x="3345" y="2093"/>
              <a:ext cx="270" cy="70"/>
              <a:chOff x="96" y="1200"/>
              <a:chExt cx="288" cy="119"/>
            </a:xfrm>
          </p:grpSpPr>
          <p:sp>
            <p:nvSpPr>
              <p:cNvPr id="183" name="AutoShape 866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1200"/>
                <a:ext cx="2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4" name="Freeform 867"/>
              <p:cNvSpPr>
                <a:spLocks/>
              </p:cNvSpPr>
              <p:nvPr/>
            </p:nvSpPr>
            <p:spPr bwMode="auto">
              <a:xfrm>
                <a:off x="100" y="1203"/>
                <a:ext cx="187" cy="82"/>
              </a:xfrm>
              <a:custGeom>
                <a:avLst/>
                <a:gdLst>
                  <a:gd name="T0" fmla="*/ 2057 w 2057"/>
                  <a:gd name="T1" fmla="*/ 95 h 907"/>
                  <a:gd name="T2" fmla="*/ 2057 w 2057"/>
                  <a:gd name="T3" fmla="*/ 402 h 907"/>
                  <a:gd name="T4" fmla="*/ 1908 w 2057"/>
                  <a:gd name="T5" fmla="*/ 907 h 907"/>
                  <a:gd name="T6" fmla="*/ 1108 w 2057"/>
                  <a:gd name="T7" fmla="*/ 898 h 907"/>
                  <a:gd name="T8" fmla="*/ 29 w 2057"/>
                  <a:gd name="T9" fmla="*/ 874 h 907"/>
                  <a:gd name="T10" fmla="*/ 0 w 2057"/>
                  <a:gd name="T11" fmla="*/ 355 h 907"/>
                  <a:gd name="T12" fmla="*/ 1579 w 2057"/>
                  <a:gd name="T13" fmla="*/ 0 h 907"/>
                  <a:gd name="T14" fmla="*/ 1656 w 2057"/>
                  <a:gd name="T15" fmla="*/ 6 h 907"/>
                  <a:gd name="T16" fmla="*/ 2038 w 2057"/>
                  <a:gd name="T17" fmla="*/ 67 h 907"/>
                  <a:gd name="T18" fmla="*/ 2057 w 2057"/>
                  <a:gd name="T19" fmla="*/ 95 h 907"/>
                  <a:gd name="T20" fmla="*/ 2057 w 2057"/>
                  <a:gd name="T21" fmla="*/ 95 h 9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7"/>
                  <a:gd name="T34" fmla="*/ 0 h 907"/>
                  <a:gd name="T35" fmla="*/ 2057 w 2057"/>
                  <a:gd name="T36" fmla="*/ 907 h 9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7" h="907">
                    <a:moveTo>
                      <a:pt x="2057" y="95"/>
                    </a:moveTo>
                    <a:lnTo>
                      <a:pt x="2057" y="402"/>
                    </a:lnTo>
                    <a:lnTo>
                      <a:pt x="1908" y="907"/>
                    </a:lnTo>
                    <a:lnTo>
                      <a:pt x="1108" y="898"/>
                    </a:lnTo>
                    <a:lnTo>
                      <a:pt x="29" y="874"/>
                    </a:lnTo>
                    <a:lnTo>
                      <a:pt x="0" y="355"/>
                    </a:lnTo>
                    <a:lnTo>
                      <a:pt x="1579" y="0"/>
                    </a:lnTo>
                    <a:lnTo>
                      <a:pt x="1656" y="6"/>
                    </a:lnTo>
                    <a:lnTo>
                      <a:pt x="2038" y="67"/>
                    </a:lnTo>
                    <a:lnTo>
                      <a:pt x="2057" y="95"/>
                    </a:ln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5" name="Freeform 868"/>
              <p:cNvSpPr>
                <a:spLocks/>
              </p:cNvSpPr>
              <p:nvPr/>
            </p:nvSpPr>
            <p:spPr bwMode="auto">
              <a:xfrm>
                <a:off x="241" y="1203"/>
                <a:ext cx="5" cy="70"/>
              </a:xfrm>
              <a:custGeom>
                <a:avLst/>
                <a:gdLst>
                  <a:gd name="T0" fmla="*/ 0 w 54"/>
                  <a:gd name="T1" fmla="*/ 768 h 770"/>
                  <a:gd name="T2" fmla="*/ 24 w 54"/>
                  <a:gd name="T3" fmla="*/ 748 h 770"/>
                  <a:gd name="T4" fmla="*/ 28 w 54"/>
                  <a:gd name="T5" fmla="*/ 725 h 770"/>
                  <a:gd name="T6" fmla="*/ 28 w 54"/>
                  <a:gd name="T7" fmla="*/ 44 h 770"/>
                  <a:gd name="T8" fmla="*/ 20 w 54"/>
                  <a:gd name="T9" fmla="*/ 14 h 770"/>
                  <a:gd name="T10" fmla="*/ 49 w 54"/>
                  <a:gd name="T11" fmla="*/ 0 h 770"/>
                  <a:gd name="T12" fmla="*/ 40 w 54"/>
                  <a:gd name="T13" fmla="*/ 50 h 770"/>
                  <a:gd name="T14" fmla="*/ 40 w 54"/>
                  <a:gd name="T15" fmla="*/ 729 h 770"/>
                  <a:gd name="T16" fmla="*/ 54 w 54"/>
                  <a:gd name="T17" fmla="*/ 770 h 770"/>
                  <a:gd name="T18" fmla="*/ 0 w 54"/>
                  <a:gd name="T19" fmla="*/ 768 h 770"/>
                  <a:gd name="T20" fmla="*/ 0 w 54"/>
                  <a:gd name="T21" fmla="*/ 768 h 7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770"/>
                  <a:gd name="T35" fmla="*/ 54 w 54"/>
                  <a:gd name="T36" fmla="*/ 770 h 7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770">
                    <a:moveTo>
                      <a:pt x="0" y="768"/>
                    </a:moveTo>
                    <a:lnTo>
                      <a:pt x="24" y="748"/>
                    </a:lnTo>
                    <a:lnTo>
                      <a:pt x="28" y="725"/>
                    </a:lnTo>
                    <a:lnTo>
                      <a:pt x="28" y="44"/>
                    </a:lnTo>
                    <a:lnTo>
                      <a:pt x="20" y="14"/>
                    </a:lnTo>
                    <a:lnTo>
                      <a:pt x="49" y="0"/>
                    </a:lnTo>
                    <a:lnTo>
                      <a:pt x="40" y="50"/>
                    </a:lnTo>
                    <a:lnTo>
                      <a:pt x="40" y="729"/>
                    </a:lnTo>
                    <a:lnTo>
                      <a:pt x="54" y="77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6" name="Freeform 869"/>
              <p:cNvSpPr>
                <a:spLocks/>
              </p:cNvSpPr>
              <p:nvPr/>
            </p:nvSpPr>
            <p:spPr bwMode="auto">
              <a:xfrm>
                <a:off x="245" y="1205"/>
                <a:ext cx="40" cy="16"/>
              </a:xfrm>
              <a:custGeom>
                <a:avLst/>
                <a:gdLst>
                  <a:gd name="T0" fmla="*/ 433 w 433"/>
                  <a:gd name="T1" fmla="*/ 64 h 184"/>
                  <a:gd name="T2" fmla="*/ 267 w 433"/>
                  <a:gd name="T3" fmla="*/ 47 h 184"/>
                  <a:gd name="T4" fmla="*/ 417 w 433"/>
                  <a:gd name="T5" fmla="*/ 92 h 184"/>
                  <a:gd name="T6" fmla="*/ 242 w 433"/>
                  <a:gd name="T7" fmla="*/ 76 h 184"/>
                  <a:gd name="T8" fmla="*/ 358 w 433"/>
                  <a:gd name="T9" fmla="*/ 121 h 184"/>
                  <a:gd name="T10" fmla="*/ 231 w 433"/>
                  <a:gd name="T11" fmla="*/ 107 h 184"/>
                  <a:gd name="T12" fmla="*/ 305 w 433"/>
                  <a:gd name="T13" fmla="*/ 140 h 184"/>
                  <a:gd name="T14" fmla="*/ 111 w 433"/>
                  <a:gd name="T15" fmla="*/ 128 h 184"/>
                  <a:gd name="T16" fmla="*/ 205 w 433"/>
                  <a:gd name="T17" fmla="*/ 158 h 184"/>
                  <a:gd name="T18" fmla="*/ 41 w 433"/>
                  <a:gd name="T19" fmla="*/ 158 h 184"/>
                  <a:gd name="T20" fmla="*/ 92 w 433"/>
                  <a:gd name="T21" fmla="*/ 174 h 184"/>
                  <a:gd name="T22" fmla="*/ 0 w 433"/>
                  <a:gd name="T23" fmla="*/ 184 h 184"/>
                  <a:gd name="T24" fmla="*/ 8 w 433"/>
                  <a:gd name="T25" fmla="*/ 13 h 184"/>
                  <a:gd name="T26" fmla="*/ 33 w 433"/>
                  <a:gd name="T27" fmla="*/ 0 h 184"/>
                  <a:gd name="T28" fmla="*/ 433 w 433"/>
                  <a:gd name="T29" fmla="*/ 64 h 184"/>
                  <a:gd name="T30" fmla="*/ 433 w 433"/>
                  <a:gd name="T31" fmla="*/ 64 h 1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3"/>
                  <a:gd name="T49" fmla="*/ 0 h 184"/>
                  <a:gd name="T50" fmla="*/ 433 w 433"/>
                  <a:gd name="T51" fmla="*/ 184 h 1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3" h="184">
                    <a:moveTo>
                      <a:pt x="433" y="64"/>
                    </a:moveTo>
                    <a:lnTo>
                      <a:pt x="267" y="47"/>
                    </a:lnTo>
                    <a:lnTo>
                      <a:pt x="417" y="92"/>
                    </a:lnTo>
                    <a:lnTo>
                      <a:pt x="242" y="76"/>
                    </a:lnTo>
                    <a:lnTo>
                      <a:pt x="358" y="121"/>
                    </a:lnTo>
                    <a:lnTo>
                      <a:pt x="231" y="107"/>
                    </a:lnTo>
                    <a:lnTo>
                      <a:pt x="305" y="140"/>
                    </a:lnTo>
                    <a:lnTo>
                      <a:pt x="111" y="128"/>
                    </a:lnTo>
                    <a:lnTo>
                      <a:pt x="205" y="158"/>
                    </a:lnTo>
                    <a:lnTo>
                      <a:pt x="41" y="158"/>
                    </a:lnTo>
                    <a:lnTo>
                      <a:pt x="92" y="174"/>
                    </a:lnTo>
                    <a:lnTo>
                      <a:pt x="0" y="184"/>
                    </a:lnTo>
                    <a:lnTo>
                      <a:pt x="8" y="13"/>
                    </a:lnTo>
                    <a:lnTo>
                      <a:pt x="33" y="0"/>
                    </a:lnTo>
                    <a:lnTo>
                      <a:pt x="433" y="64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7" name="Freeform 870"/>
              <p:cNvSpPr>
                <a:spLocks/>
              </p:cNvSpPr>
              <p:nvPr/>
            </p:nvSpPr>
            <p:spPr bwMode="auto">
              <a:xfrm>
                <a:off x="260" y="1234"/>
                <a:ext cx="13" cy="41"/>
              </a:xfrm>
              <a:custGeom>
                <a:avLst/>
                <a:gdLst>
                  <a:gd name="T0" fmla="*/ 0 w 145"/>
                  <a:gd name="T1" fmla="*/ 456 h 458"/>
                  <a:gd name="T2" fmla="*/ 0 w 145"/>
                  <a:gd name="T3" fmla="*/ 281 h 458"/>
                  <a:gd name="T4" fmla="*/ 16 w 145"/>
                  <a:gd name="T5" fmla="*/ 269 h 458"/>
                  <a:gd name="T6" fmla="*/ 16 w 145"/>
                  <a:gd name="T7" fmla="*/ 21 h 458"/>
                  <a:gd name="T8" fmla="*/ 10 w 145"/>
                  <a:gd name="T9" fmla="*/ 12 h 458"/>
                  <a:gd name="T10" fmla="*/ 48 w 145"/>
                  <a:gd name="T11" fmla="*/ 0 h 458"/>
                  <a:gd name="T12" fmla="*/ 34 w 145"/>
                  <a:gd name="T13" fmla="*/ 21 h 458"/>
                  <a:gd name="T14" fmla="*/ 34 w 145"/>
                  <a:gd name="T15" fmla="*/ 269 h 458"/>
                  <a:gd name="T16" fmla="*/ 54 w 145"/>
                  <a:gd name="T17" fmla="*/ 274 h 458"/>
                  <a:gd name="T18" fmla="*/ 54 w 145"/>
                  <a:gd name="T19" fmla="*/ 247 h 458"/>
                  <a:gd name="T20" fmla="*/ 101 w 145"/>
                  <a:gd name="T21" fmla="*/ 247 h 458"/>
                  <a:gd name="T22" fmla="*/ 101 w 145"/>
                  <a:gd name="T23" fmla="*/ 387 h 458"/>
                  <a:gd name="T24" fmla="*/ 71 w 145"/>
                  <a:gd name="T25" fmla="*/ 387 h 458"/>
                  <a:gd name="T26" fmla="*/ 88 w 145"/>
                  <a:gd name="T27" fmla="*/ 426 h 458"/>
                  <a:gd name="T28" fmla="*/ 114 w 145"/>
                  <a:gd name="T29" fmla="*/ 440 h 458"/>
                  <a:gd name="T30" fmla="*/ 145 w 145"/>
                  <a:gd name="T31" fmla="*/ 435 h 458"/>
                  <a:gd name="T32" fmla="*/ 142 w 145"/>
                  <a:gd name="T33" fmla="*/ 448 h 458"/>
                  <a:gd name="T34" fmla="*/ 107 w 145"/>
                  <a:gd name="T35" fmla="*/ 450 h 458"/>
                  <a:gd name="T36" fmla="*/ 80 w 145"/>
                  <a:gd name="T37" fmla="*/ 433 h 458"/>
                  <a:gd name="T38" fmla="*/ 64 w 145"/>
                  <a:gd name="T39" fmla="*/ 413 h 458"/>
                  <a:gd name="T40" fmla="*/ 55 w 145"/>
                  <a:gd name="T41" fmla="*/ 404 h 458"/>
                  <a:gd name="T42" fmla="*/ 55 w 145"/>
                  <a:gd name="T43" fmla="*/ 448 h 458"/>
                  <a:gd name="T44" fmla="*/ 42 w 145"/>
                  <a:gd name="T45" fmla="*/ 458 h 458"/>
                  <a:gd name="T46" fmla="*/ 0 w 145"/>
                  <a:gd name="T47" fmla="*/ 456 h 458"/>
                  <a:gd name="T48" fmla="*/ 0 w 145"/>
                  <a:gd name="T49" fmla="*/ 456 h 4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5"/>
                  <a:gd name="T76" fmla="*/ 0 h 458"/>
                  <a:gd name="T77" fmla="*/ 145 w 145"/>
                  <a:gd name="T78" fmla="*/ 458 h 4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5" h="458">
                    <a:moveTo>
                      <a:pt x="0" y="456"/>
                    </a:moveTo>
                    <a:lnTo>
                      <a:pt x="0" y="281"/>
                    </a:lnTo>
                    <a:lnTo>
                      <a:pt x="16" y="269"/>
                    </a:lnTo>
                    <a:lnTo>
                      <a:pt x="16" y="21"/>
                    </a:lnTo>
                    <a:lnTo>
                      <a:pt x="10" y="12"/>
                    </a:lnTo>
                    <a:lnTo>
                      <a:pt x="48" y="0"/>
                    </a:lnTo>
                    <a:lnTo>
                      <a:pt x="34" y="21"/>
                    </a:lnTo>
                    <a:lnTo>
                      <a:pt x="34" y="269"/>
                    </a:lnTo>
                    <a:lnTo>
                      <a:pt x="54" y="274"/>
                    </a:lnTo>
                    <a:lnTo>
                      <a:pt x="54" y="247"/>
                    </a:lnTo>
                    <a:lnTo>
                      <a:pt x="101" y="247"/>
                    </a:lnTo>
                    <a:lnTo>
                      <a:pt x="101" y="387"/>
                    </a:lnTo>
                    <a:lnTo>
                      <a:pt x="71" y="387"/>
                    </a:lnTo>
                    <a:lnTo>
                      <a:pt x="88" y="426"/>
                    </a:lnTo>
                    <a:lnTo>
                      <a:pt x="114" y="440"/>
                    </a:lnTo>
                    <a:lnTo>
                      <a:pt x="145" y="435"/>
                    </a:lnTo>
                    <a:lnTo>
                      <a:pt x="142" y="448"/>
                    </a:lnTo>
                    <a:lnTo>
                      <a:pt x="107" y="450"/>
                    </a:lnTo>
                    <a:lnTo>
                      <a:pt x="80" y="433"/>
                    </a:lnTo>
                    <a:lnTo>
                      <a:pt x="64" y="413"/>
                    </a:lnTo>
                    <a:lnTo>
                      <a:pt x="55" y="404"/>
                    </a:lnTo>
                    <a:lnTo>
                      <a:pt x="55" y="448"/>
                    </a:lnTo>
                    <a:lnTo>
                      <a:pt x="42" y="458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CC7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8" name="Freeform 871"/>
              <p:cNvSpPr>
                <a:spLocks/>
              </p:cNvSpPr>
              <p:nvPr/>
            </p:nvSpPr>
            <p:spPr bwMode="auto">
              <a:xfrm>
                <a:off x="103" y="1282"/>
                <a:ext cx="17" cy="14"/>
              </a:xfrm>
              <a:custGeom>
                <a:avLst/>
                <a:gdLst>
                  <a:gd name="T0" fmla="*/ 40 w 189"/>
                  <a:gd name="T1" fmla="*/ 0 h 151"/>
                  <a:gd name="T2" fmla="*/ 21 w 189"/>
                  <a:gd name="T3" fmla="*/ 6 h 151"/>
                  <a:gd name="T4" fmla="*/ 5 w 189"/>
                  <a:gd name="T5" fmla="*/ 30 h 151"/>
                  <a:gd name="T6" fmla="*/ 0 w 189"/>
                  <a:gd name="T7" fmla="*/ 54 h 151"/>
                  <a:gd name="T8" fmla="*/ 0 w 189"/>
                  <a:gd name="T9" fmla="*/ 76 h 151"/>
                  <a:gd name="T10" fmla="*/ 6 w 189"/>
                  <a:gd name="T11" fmla="*/ 110 h 151"/>
                  <a:gd name="T12" fmla="*/ 20 w 189"/>
                  <a:gd name="T13" fmla="*/ 133 h 151"/>
                  <a:gd name="T14" fmla="*/ 33 w 189"/>
                  <a:gd name="T15" fmla="*/ 145 h 151"/>
                  <a:gd name="T16" fmla="*/ 49 w 189"/>
                  <a:gd name="T17" fmla="*/ 149 h 151"/>
                  <a:gd name="T18" fmla="*/ 73 w 189"/>
                  <a:gd name="T19" fmla="*/ 144 h 151"/>
                  <a:gd name="T20" fmla="*/ 105 w 189"/>
                  <a:gd name="T21" fmla="*/ 142 h 151"/>
                  <a:gd name="T22" fmla="*/ 116 w 189"/>
                  <a:gd name="T23" fmla="*/ 151 h 151"/>
                  <a:gd name="T24" fmla="*/ 133 w 189"/>
                  <a:gd name="T25" fmla="*/ 151 h 151"/>
                  <a:gd name="T26" fmla="*/ 149 w 189"/>
                  <a:gd name="T27" fmla="*/ 149 h 151"/>
                  <a:gd name="T28" fmla="*/ 170 w 189"/>
                  <a:gd name="T29" fmla="*/ 123 h 151"/>
                  <a:gd name="T30" fmla="*/ 189 w 189"/>
                  <a:gd name="T31" fmla="*/ 84 h 151"/>
                  <a:gd name="T32" fmla="*/ 173 w 189"/>
                  <a:gd name="T33" fmla="*/ 28 h 151"/>
                  <a:gd name="T34" fmla="*/ 156 w 189"/>
                  <a:gd name="T35" fmla="*/ 9 h 151"/>
                  <a:gd name="T36" fmla="*/ 110 w 189"/>
                  <a:gd name="T37" fmla="*/ 1 h 151"/>
                  <a:gd name="T38" fmla="*/ 40 w 189"/>
                  <a:gd name="T39" fmla="*/ 0 h 151"/>
                  <a:gd name="T40" fmla="*/ 40 w 189"/>
                  <a:gd name="T41" fmla="*/ 0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9"/>
                  <a:gd name="T64" fmla="*/ 0 h 151"/>
                  <a:gd name="T65" fmla="*/ 189 w 189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9" h="151">
                    <a:moveTo>
                      <a:pt x="40" y="0"/>
                    </a:moveTo>
                    <a:lnTo>
                      <a:pt x="21" y="6"/>
                    </a:lnTo>
                    <a:lnTo>
                      <a:pt x="5" y="30"/>
                    </a:lnTo>
                    <a:lnTo>
                      <a:pt x="0" y="54"/>
                    </a:lnTo>
                    <a:lnTo>
                      <a:pt x="0" y="76"/>
                    </a:lnTo>
                    <a:lnTo>
                      <a:pt x="6" y="110"/>
                    </a:lnTo>
                    <a:lnTo>
                      <a:pt x="20" y="133"/>
                    </a:lnTo>
                    <a:lnTo>
                      <a:pt x="33" y="145"/>
                    </a:lnTo>
                    <a:lnTo>
                      <a:pt x="49" y="149"/>
                    </a:lnTo>
                    <a:lnTo>
                      <a:pt x="73" y="144"/>
                    </a:lnTo>
                    <a:lnTo>
                      <a:pt x="105" y="142"/>
                    </a:lnTo>
                    <a:lnTo>
                      <a:pt x="116" y="151"/>
                    </a:lnTo>
                    <a:lnTo>
                      <a:pt x="133" y="151"/>
                    </a:lnTo>
                    <a:lnTo>
                      <a:pt x="149" y="149"/>
                    </a:lnTo>
                    <a:lnTo>
                      <a:pt x="170" y="123"/>
                    </a:lnTo>
                    <a:lnTo>
                      <a:pt x="189" y="84"/>
                    </a:lnTo>
                    <a:lnTo>
                      <a:pt x="173" y="28"/>
                    </a:lnTo>
                    <a:lnTo>
                      <a:pt x="156" y="9"/>
                    </a:lnTo>
                    <a:lnTo>
                      <a:pt x="110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9" name="Freeform 872"/>
              <p:cNvSpPr>
                <a:spLocks/>
              </p:cNvSpPr>
              <p:nvPr/>
            </p:nvSpPr>
            <p:spPr bwMode="auto">
              <a:xfrm>
                <a:off x="107" y="1283"/>
                <a:ext cx="3" cy="4"/>
              </a:xfrm>
              <a:custGeom>
                <a:avLst/>
                <a:gdLst>
                  <a:gd name="T0" fmla="*/ 8 w 30"/>
                  <a:gd name="T1" fmla="*/ 0 h 46"/>
                  <a:gd name="T2" fmla="*/ 13 w 30"/>
                  <a:gd name="T3" fmla="*/ 9 h 46"/>
                  <a:gd name="T4" fmla="*/ 3 w 30"/>
                  <a:gd name="T5" fmla="*/ 7 h 46"/>
                  <a:gd name="T6" fmla="*/ 11 w 30"/>
                  <a:gd name="T7" fmla="*/ 17 h 46"/>
                  <a:gd name="T8" fmla="*/ 0 w 30"/>
                  <a:gd name="T9" fmla="*/ 17 h 46"/>
                  <a:gd name="T10" fmla="*/ 11 w 30"/>
                  <a:gd name="T11" fmla="*/ 33 h 46"/>
                  <a:gd name="T12" fmla="*/ 16 w 30"/>
                  <a:gd name="T13" fmla="*/ 46 h 46"/>
                  <a:gd name="T14" fmla="*/ 16 w 30"/>
                  <a:gd name="T15" fmla="*/ 33 h 46"/>
                  <a:gd name="T16" fmla="*/ 23 w 30"/>
                  <a:gd name="T17" fmla="*/ 44 h 46"/>
                  <a:gd name="T18" fmla="*/ 22 w 30"/>
                  <a:gd name="T19" fmla="*/ 28 h 46"/>
                  <a:gd name="T20" fmla="*/ 30 w 30"/>
                  <a:gd name="T21" fmla="*/ 37 h 46"/>
                  <a:gd name="T22" fmla="*/ 24 w 30"/>
                  <a:gd name="T23" fmla="*/ 17 h 46"/>
                  <a:gd name="T24" fmla="*/ 18 w 30"/>
                  <a:gd name="T25" fmla="*/ 7 h 46"/>
                  <a:gd name="T26" fmla="*/ 8 w 30"/>
                  <a:gd name="T27" fmla="*/ 0 h 46"/>
                  <a:gd name="T28" fmla="*/ 8 w 30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46"/>
                  <a:gd name="T47" fmla="*/ 30 w 30"/>
                  <a:gd name="T48" fmla="*/ 46 h 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46">
                    <a:moveTo>
                      <a:pt x="8" y="0"/>
                    </a:moveTo>
                    <a:lnTo>
                      <a:pt x="13" y="9"/>
                    </a:lnTo>
                    <a:lnTo>
                      <a:pt x="3" y="7"/>
                    </a:lnTo>
                    <a:lnTo>
                      <a:pt x="11" y="17"/>
                    </a:lnTo>
                    <a:lnTo>
                      <a:pt x="0" y="17"/>
                    </a:lnTo>
                    <a:lnTo>
                      <a:pt x="11" y="33"/>
                    </a:lnTo>
                    <a:lnTo>
                      <a:pt x="16" y="46"/>
                    </a:lnTo>
                    <a:lnTo>
                      <a:pt x="16" y="33"/>
                    </a:lnTo>
                    <a:lnTo>
                      <a:pt x="23" y="44"/>
                    </a:lnTo>
                    <a:lnTo>
                      <a:pt x="22" y="28"/>
                    </a:lnTo>
                    <a:lnTo>
                      <a:pt x="30" y="37"/>
                    </a:lnTo>
                    <a:lnTo>
                      <a:pt x="24" y="17"/>
                    </a:lnTo>
                    <a:lnTo>
                      <a:pt x="1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0" name="Freeform 873"/>
              <p:cNvSpPr>
                <a:spLocks/>
              </p:cNvSpPr>
              <p:nvPr/>
            </p:nvSpPr>
            <p:spPr bwMode="auto">
              <a:xfrm>
                <a:off x="115" y="1284"/>
                <a:ext cx="3" cy="4"/>
              </a:xfrm>
              <a:custGeom>
                <a:avLst/>
                <a:gdLst>
                  <a:gd name="T0" fmla="*/ 0 w 38"/>
                  <a:gd name="T1" fmla="*/ 19 h 48"/>
                  <a:gd name="T2" fmla="*/ 12 w 38"/>
                  <a:gd name="T3" fmla="*/ 23 h 48"/>
                  <a:gd name="T4" fmla="*/ 15 w 38"/>
                  <a:gd name="T5" fmla="*/ 34 h 48"/>
                  <a:gd name="T6" fmla="*/ 20 w 38"/>
                  <a:gd name="T7" fmla="*/ 48 h 48"/>
                  <a:gd name="T8" fmla="*/ 20 w 38"/>
                  <a:gd name="T9" fmla="*/ 31 h 48"/>
                  <a:gd name="T10" fmla="*/ 30 w 38"/>
                  <a:gd name="T11" fmla="*/ 42 h 48"/>
                  <a:gd name="T12" fmla="*/ 27 w 38"/>
                  <a:gd name="T13" fmla="*/ 22 h 48"/>
                  <a:gd name="T14" fmla="*/ 38 w 38"/>
                  <a:gd name="T15" fmla="*/ 38 h 48"/>
                  <a:gd name="T16" fmla="*/ 28 w 38"/>
                  <a:gd name="T17" fmla="*/ 10 h 48"/>
                  <a:gd name="T18" fmla="*/ 12 w 38"/>
                  <a:gd name="T19" fmla="*/ 0 h 48"/>
                  <a:gd name="T20" fmla="*/ 17 w 38"/>
                  <a:gd name="T21" fmla="*/ 11 h 48"/>
                  <a:gd name="T22" fmla="*/ 4 w 38"/>
                  <a:gd name="T23" fmla="*/ 4 h 48"/>
                  <a:gd name="T24" fmla="*/ 12 w 38"/>
                  <a:gd name="T25" fmla="*/ 19 h 48"/>
                  <a:gd name="T26" fmla="*/ 0 w 38"/>
                  <a:gd name="T27" fmla="*/ 19 h 48"/>
                  <a:gd name="T28" fmla="*/ 0 w 38"/>
                  <a:gd name="T29" fmla="*/ 19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48"/>
                  <a:gd name="T47" fmla="*/ 38 w 38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48">
                    <a:moveTo>
                      <a:pt x="0" y="19"/>
                    </a:moveTo>
                    <a:lnTo>
                      <a:pt x="12" y="23"/>
                    </a:lnTo>
                    <a:lnTo>
                      <a:pt x="15" y="34"/>
                    </a:lnTo>
                    <a:lnTo>
                      <a:pt x="20" y="48"/>
                    </a:lnTo>
                    <a:lnTo>
                      <a:pt x="20" y="31"/>
                    </a:lnTo>
                    <a:lnTo>
                      <a:pt x="30" y="42"/>
                    </a:lnTo>
                    <a:lnTo>
                      <a:pt x="27" y="22"/>
                    </a:lnTo>
                    <a:lnTo>
                      <a:pt x="38" y="38"/>
                    </a:lnTo>
                    <a:lnTo>
                      <a:pt x="28" y="10"/>
                    </a:lnTo>
                    <a:lnTo>
                      <a:pt x="12" y="0"/>
                    </a:lnTo>
                    <a:lnTo>
                      <a:pt x="17" y="11"/>
                    </a:lnTo>
                    <a:lnTo>
                      <a:pt x="4" y="4"/>
                    </a:lnTo>
                    <a:lnTo>
                      <a:pt x="1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1" name="Freeform 874"/>
              <p:cNvSpPr>
                <a:spLocks/>
              </p:cNvSpPr>
              <p:nvPr/>
            </p:nvSpPr>
            <p:spPr bwMode="auto">
              <a:xfrm>
                <a:off x="203" y="1276"/>
                <a:ext cx="47" cy="31"/>
              </a:xfrm>
              <a:custGeom>
                <a:avLst/>
                <a:gdLst>
                  <a:gd name="T0" fmla="*/ 0 w 524"/>
                  <a:gd name="T1" fmla="*/ 60 h 348"/>
                  <a:gd name="T2" fmla="*/ 75 w 524"/>
                  <a:gd name="T3" fmla="*/ 117 h 348"/>
                  <a:gd name="T4" fmla="*/ 67 w 524"/>
                  <a:gd name="T5" fmla="*/ 185 h 348"/>
                  <a:gd name="T6" fmla="*/ 74 w 524"/>
                  <a:gd name="T7" fmla="*/ 228 h 348"/>
                  <a:gd name="T8" fmla="*/ 85 w 524"/>
                  <a:gd name="T9" fmla="*/ 275 h 348"/>
                  <a:gd name="T10" fmla="*/ 103 w 524"/>
                  <a:gd name="T11" fmla="*/ 301 h 348"/>
                  <a:gd name="T12" fmla="*/ 123 w 524"/>
                  <a:gd name="T13" fmla="*/ 321 h 348"/>
                  <a:gd name="T14" fmla="*/ 153 w 524"/>
                  <a:gd name="T15" fmla="*/ 326 h 348"/>
                  <a:gd name="T16" fmla="*/ 182 w 524"/>
                  <a:gd name="T17" fmla="*/ 324 h 348"/>
                  <a:gd name="T18" fmla="*/ 309 w 524"/>
                  <a:gd name="T19" fmla="*/ 305 h 348"/>
                  <a:gd name="T20" fmla="*/ 337 w 524"/>
                  <a:gd name="T21" fmla="*/ 331 h 348"/>
                  <a:gd name="T22" fmla="*/ 367 w 524"/>
                  <a:gd name="T23" fmla="*/ 343 h 348"/>
                  <a:gd name="T24" fmla="*/ 384 w 524"/>
                  <a:gd name="T25" fmla="*/ 348 h 348"/>
                  <a:gd name="T26" fmla="*/ 411 w 524"/>
                  <a:gd name="T27" fmla="*/ 343 h 348"/>
                  <a:gd name="T28" fmla="*/ 445 w 524"/>
                  <a:gd name="T29" fmla="*/ 331 h 348"/>
                  <a:gd name="T30" fmla="*/ 482 w 524"/>
                  <a:gd name="T31" fmla="*/ 291 h 348"/>
                  <a:gd name="T32" fmla="*/ 515 w 524"/>
                  <a:gd name="T33" fmla="*/ 217 h 348"/>
                  <a:gd name="T34" fmla="*/ 524 w 524"/>
                  <a:gd name="T35" fmla="*/ 128 h 348"/>
                  <a:gd name="T36" fmla="*/ 500 w 524"/>
                  <a:gd name="T37" fmla="*/ 66 h 348"/>
                  <a:gd name="T38" fmla="*/ 450 w 524"/>
                  <a:gd name="T39" fmla="*/ 15 h 348"/>
                  <a:gd name="T40" fmla="*/ 20 w 524"/>
                  <a:gd name="T41" fmla="*/ 0 h 348"/>
                  <a:gd name="T42" fmla="*/ 0 w 524"/>
                  <a:gd name="T43" fmla="*/ 60 h 348"/>
                  <a:gd name="T44" fmla="*/ 0 w 524"/>
                  <a:gd name="T45" fmla="*/ 60 h 3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4"/>
                  <a:gd name="T70" fmla="*/ 0 h 348"/>
                  <a:gd name="T71" fmla="*/ 524 w 524"/>
                  <a:gd name="T72" fmla="*/ 348 h 3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4" h="348">
                    <a:moveTo>
                      <a:pt x="0" y="60"/>
                    </a:moveTo>
                    <a:lnTo>
                      <a:pt x="75" y="117"/>
                    </a:lnTo>
                    <a:lnTo>
                      <a:pt x="67" y="185"/>
                    </a:lnTo>
                    <a:lnTo>
                      <a:pt x="74" y="228"/>
                    </a:lnTo>
                    <a:lnTo>
                      <a:pt x="85" y="275"/>
                    </a:lnTo>
                    <a:lnTo>
                      <a:pt x="103" y="301"/>
                    </a:lnTo>
                    <a:lnTo>
                      <a:pt x="123" y="321"/>
                    </a:lnTo>
                    <a:lnTo>
                      <a:pt x="153" y="326"/>
                    </a:lnTo>
                    <a:lnTo>
                      <a:pt x="182" y="324"/>
                    </a:lnTo>
                    <a:lnTo>
                      <a:pt x="309" y="305"/>
                    </a:lnTo>
                    <a:lnTo>
                      <a:pt x="337" y="331"/>
                    </a:lnTo>
                    <a:lnTo>
                      <a:pt x="367" y="343"/>
                    </a:lnTo>
                    <a:lnTo>
                      <a:pt x="384" y="348"/>
                    </a:lnTo>
                    <a:lnTo>
                      <a:pt x="411" y="343"/>
                    </a:lnTo>
                    <a:lnTo>
                      <a:pt x="445" y="331"/>
                    </a:lnTo>
                    <a:lnTo>
                      <a:pt x="482" y="291"/>
                    </a:lnTo>
                    <a:lnTo>
                      <a:pt x="515" y="217"/>
                    </a:lnTo>
                    <a:lnTo>
                      <a:pt x="524" y="128"/>
                    </a:lnTo>
                    <a:lnTo>
                      <a:pt x="500" y="66"/>
                    </a:lnTo>
                    <a:lnTo>
                      <a:pt x="450" y="15"/>
                    </a:lnTo>
                    <a:lnTo>
                      <a:pt x="2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2" name="Freeform 875"/>
              <p:cNvSpPr>
                <a:spLocks/>
              </p:cNvSpPr>
              <p:nvPr/>
            </p:nvSpPr>
            <p:spPr bwMode="auto">
              <a:xfrm>
                <a:off x="219" y="1281"/>
                <a:ext cx="5" cy="8"/>
              </a:xfrm>
              <a:custGeom>
                <a:avLst/>
                <a:gdLst>
                  <a:gd name="T0" fmla="*/ 3 w 53"/>
                  <a:gd name="T1" fmla="*/ 35 h 87"/>
                  <a:gd name="T2" fmla="*/ 19 w 53"/>
                  <a:gd name="T3" fmla="*/ 59 h 87"/>
                  <a:gd name="T4" fmla="*/ 32 w 53"/>
                  <a:gd name="T5" fmla="*/ 87 h 87"/>
                  <a:gd name="T6" fmla="*/ 35 w 53"/>
                  <a:gd name="T7" fmla="*/ 60 h 87"/>
                  <a:gd name="T8" fmla="*/ 53 w 53"/>
                  <a:gd name="T9" fmla="*/ 74 h 87"/>
                  <a:gd name="T10" fmla="*/ 45 w 53"/>
                  <a:gd name="T11" fmla="*/ 40 h 87"/>
                  <a:gd name="T12" fmla="*/ 23 w 53"/>
                  <a:gd name="T13" fmla="*/ 9 h 87"/>
                  <a:gd name="T14" fmla="*/ 6 w 53"/>
                  <a:gd name="T15" fmla="*/ 0 h 87"/>
                  <a:gd name="T16" fmla="*/ 11 w 53"/>
                  <a:gd name="T17" fmla="*/ 18 h 87"/>
                  <a:gd name="T18" fmla="*/ 0 w 53"/>
                  <a:gd name="T19" fmla="*/ 16 h 87"/>
                  <a:gd name="T20" fmla="*/ 6 w 53"/>
                  <a:gd name="T21" fmla="*/ 31 h 87"/>
                  <a:gd name="T22" fmla="*/ 3 w 53"/>
                  <a:gd name="T23" fmla="*/ 35 h 87"/>
                  <a:gd name="T24" fmla="*/ 3 w 53"/>
                  <a:gd name="T25" fmla="*/ 35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87"/>
                  <a:gd name="T41" fmla="*/ 53 w 53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87">
                    <a:moveTo>
                      <a:pt x="3" y="35"/>
                    </a:moveTo>
                    <a:lnTo>
                      <a:pt x="19" y="59"/>
                    </a:lnTo>
                    <a:lnTo>
                      <a:pt x="32" y="87"/>
                    </a:lnTo>
                    <a:lnTo>
                      <a:pt x="35" y="60"/>
                    </a:lnTo>
                    <a:lnTo>
                      <a:pt x="53" y="74"/>
                    </a:lnTo>
                    <a:lnTo>
                      <a:pt x="45" y="40"/>
                    </a:lnTo>
                    <a:lnTo>
                      <a:pt x="23" y="9"/>
                    </a:lnTo>
                    <a:lnTo>
                      <a:pt x="6" y="0"/>
                    </a:lnTo>
                    <a:lnTo>
                      <a:pt x="11" y="18"/>
                    </a:lnTo>
                    <a:lnTo>
                      <a:pt x="0" y="16"/>
                    </a:lnTo>
                    <a:lnTo>
                      <a:pt x="6" y="31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3" name="Freeform 876"/>
              <p:cNvSpPr>
                <a:spLocks/>
              </p:cNvSpPr>
              <p:nvPr/>
            </p:nvSpPr>
            <p:spPr bwMode="auto">
              <a:xfrm>
                <a:off x="239" y="1282"/>
                <a:ext cx="6" cy="9"/>
              </a:xfrm>
              <a:custGeom>
                <a:avLst/>
                <a:gdLst>
                  <a:gd name="T0" fmla="*/ 0 w 71"/>
                  <a:gd name="T1" fmla="*/ 27 h 92"/>
                  <a:gd name="T2" fmla="*/ 23 w 71"/>
                  <a:gd name="T3" fmla="*/ 44 h 92"/>
                  <a:gd name="T4" fmla="*/ 41 w 71"/>
                  <a:gd name="T5" fmla="*/ 72 h 92"/>
                  <a:gd name="T6" fmla="*/ 47 w 71"/>
                  <a:gd name="T7" fmla="*/ 92 h 92"/>
                  <a:gd name="T8" fmla="*/ 45 w 71"/>
                  <a:gd name="T9" fmla="*/ 38 h 92"/>
                  <a:gd name="T10" fmla="*/ 61 w 71"/>
                  <a:gd name="T11" fmla="*/ 78 h 92"/>
                  <a:gd name="T12" fmla="*/ 58 w 71"/>
                  <a:gd name="T13" fmla="*/ 36 h 92"/>
                  <a:gd name="T14" fmla="*/ 71 w 71"/>
                  <a:gd name="T15" fmla="*/ 38 h 92"/>
                  <a:gd name="T16" fmla="*/ 58 w 71"/>
                  <a:gd name="T17" fmla="*/ 11 h 92"/>
                  <a:gd name="T18" fmla="*/ 41 w 71"/>
                  <a:gd name="T19" fmla="*/ 0 h 92"/>
                  <a:gd name="T20" fmla="*/ 47 w 71"/>
                  <a:gd name="T21" fmla="*/ 16 h 92"/>
                  <a:gd name="T22" fmla="*/ 25 w 71"/>
                  <a:gd name="T23" fmla="*/ 3 h 92"/>
                  <a:gd name="T24" fmla="*/ 25 w 71"/>
                  <a:gd name="T25" fmla="*/ 24 h 92"/>
                  <a:gd name="T26" fmla="*/ 0 w 71"/>
                  <a:gd name="T27" fmla="*/ 27 h 92"/>
                  <a:gd name="T28" fmla="*/ 0 w 71"/>
                  <a:gd name="T29" fmla="*/ 27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92"/>
                  <a:gd name="T47" fmla="*/ 71 w 71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92">
                    <a:moveTo>
                      <a:pt x="0" y="27"/>
                    </a:moveTo>
                    <a:lnTo>
                      <a:pt x="23" y="44"/>
                    </a:lnTo>
                    <a:lnTo>
                      <a:pt x="41" y="72"/>
                    </a:lnTo>
                    <a:lnTo>
                      <a:pt x="47" y="92"/>
                    </a:lnTo>
                    <a:lnTo>
                      <a:pt x="45" y="38"/>
                    </a:lnTo>
                    <a:lnTo>
                      <a:pt x="61" y="78"/>
                    </a:lnTo>
                    <a:lnTo>
                      <a:pt x="58" y="36"/>
                    </a:lnTo>
                    <a:lnTo>
                      <a:pt x="71" y="38"/>
                    </a:lnTo>
                    <a:lnTo>
                      <a:pt x="58" y="11"/>
                    </a:lnTo>
                    <a:lnTo>
                      <a:pt x="41" y="0"/>
                    </a:lnTo>
                    <a:lnTo>
                      <a:pt x="47" y="16"/>
                    </a:lnTo>
                    <a:lnTo>
                      <a:pt x="25" y="3"/>
                    </a:lnTo>
                    <a:lnTo>
                      <a:pt x="25" y="2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4" name="Freeform 877"/>
              <p:cNvSpPr>
                <a:spLocks/>
              </p:cNvSpPr>
              <p:nvPr/>
            </p:nvSpPr>
            <p:spPr bwMode="auto">
              <a:xfrm>
                <a:off x="270" y="1234"/>
                <a:ext cx="109" cy="60"/>
              </a:xfrm>
              <a:custGeom>
                <a:avLst/>
                <a:gdLst>
                  <a:gd name="T0" fmla="*/ 97 w 1207"/>
                  <a:gd name="T1" fmla="*/ 55 h 667"/>
                  <a:gd name="T2" fmla="*/ 263 w 1207"/>
                  <a:gd name="T3" fmla="*/ 3 h 667"/>
                  <a:gd name="T4" fmla="*/ 340 w 1207"/>
                  <a:gd name="T5" fmla="*/ 0 h 667"/>
                  <a:gd name="T6" fmla="*/ 437 w 1207"/>
                  <a:gd name="T7" fmla="*/ 10 h 667"/>
                  <a:gd name="T8" fmla="*/ 666 w 1207"/>
                  <a:gd name="T9" fmla="*/ 36 h 667"/>
                  <a:gd name="T10" fmla="*/ 707 w 1207"/>
                  <a:gd name="T11" fmla="*/ 48 h 667"/>
                  <a:gd name="T12" fmla="*/ 747 w 1207"/>
                  <a:gd name="T13" fmla="*/ 209 h 667"/>
                  <a:gd name="T14" fmla="*/ 815 w 1207"/>
                  <a:gd name="T15" fmla="*/ 209 h 667"/>
                  <a:gd name="T16" fmla="*/ 1086 w 1207"/>
                  <a:gd name="T17" fmla="*/ 249 h 667"/>
                  <a:gd name="T18" fmla="*/ 1100 w 1207"/>
                  <a:gd name="T19" fmla="*/ 265 h 667"/>
                  <a:gd name="T20" fmla="*/ 1114 w 1207"/>
                  <a:gd name="T21" fmla="*/ 423 h 667"/>
                  <a:gd name="T22" fmla="*/ 1140 w 1207"/>
                  <a:gd name="T23" fmla="*/ 423 h 667"/>
                  <a:gd name="T24" fmla="*/ 1137 w 1207"/>
                  <a:gd name="T25" fmla="*/ 451 h 667"/>
                  <a:gd name="T26" fmla="*/ 1120 w 1207"/>
                  <a:gd name="T27" fmla="*/ 451 h 667"/>
                  <a:gd name="T28" fmla="*/ 1127 w 1207"/>
                  <a:gd name="T29" fmla="*/ 532 h 667"/>
                  <a:gd name="T30" fmla="*/ 1201 w 1207"/>
                  <a:gd name="T31" fmla="*/ 535 h 667"/>
                  <a:gd name="T32" fmla="*/ 1207 w 1207"/>
                  <a:gd name="T33" fmla="*/ 582 h 667"/>
                  <a:gd name="T34" fmla="*/ 697 w 1207"/>
                  <a:gd name="T35" fmla="*/ 667 h 667"/>
                  <a:gd name="T36" fmla="*/ 124 w 1207"/>
                  <a:gd name="T37" fmla="*/ 640 h 667"/>
                  <a:gd name="T38" fmla="*/ 0 w 1207"/>
                  <a:gd name="T39" fmla="*/ 552 h 667"/>
                  <a:gd name="T40" fmla="*/ 97 w 1207"/>
                  <a:gd name="T41" fmla="*/ 441 h 667"/>
                  <a:gd name="T42" fmla="*/ 97 w 1207"/>
                  <a:gd name="T43" fmla="*/ 55 h 667"/>
                  <a:gd name="T44" fmla="*/ 97 w 1207"/>
                  <a:gd name="T45" fmla="*/ 55 h 6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7"/>
                  <a:gd name="T70" fmla="*/ 0 h 667"/>
                  <a:gd name="T71" fmla="*/ 1207 w 1207"/>
                  <a:gd name="T72" fmla="*/ 667 h 6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7" h="667">
                    <a:moveTo>
                      <a:pt x="97" y="55"/>
                    </a:moveTo>
                    <a:lnTo>
                      <a:pt x="263" y="3"/>
                    </a:lnTo>
                    <a:lnTo>
                      <a:pt x="340" y="0"/>
                    </a:lnTo>
                    <a:lnTo>
                      <a:pt x="437" y="10"/>
                    </a:lnTo>
                    <a:lnTo>
                      <a:pt x="666" y="36"/>
                    </a:lnTo>
                    <a:lnTo>
                      <a:pt x="707" y="48"/>
                    </a:lnTo>
                    <a:lnTo>
                      <a:pt x="747" y="209"/>
                    </a:lnTo>
                    <a:lnTo>
                      <a:pt x="815" y="209"/>
                    </a:lnTo>
                    <a:lnTo>
                      <a:pt x="1086" y="249"/>
                    </a:lnTo>
                    <a:lnTo>
                      <a:pt x="1100" y="265"/>
                    </a:lnTo>
                    <a:lnTo>
                      <a:pt x="1114" y="423"/>
                    </a:lnTo>
                    <a:lnTo>
                      <a:pt x="1140" y="423"/>
                    </a:lnTo>
                    <a:lnTo>
                      <a:pt x="1137" y="451"/>
                    </a:lnTo>
                    <a:lnTo>
                      <a:pt x="1120" y="451"/>
                    </a:lnTo>
                    <a:lnTo>
                      <a:pt x="1127" y="532"/>
                    </a:lnTo>
                    <a:lnTo>
                      <a:pt x="1201" y="535"/>
                    </a:lnTo>
                    <a:lnTo>
                      <a:pt x="1207" y="582"/>
                    </a:lnTo>
                    <a:lnTo>
                      <a:pt x="697" y="667"/>
                    </a:lnTo>
                    <a:lnTo>
                      <a:pt x="124" y="640"/>
                    </a:lnTo>
                    <a:lnTo>
                      <a:pt x="0" y="552"/>
                    </a:lnTo>
                    <a:lnTo>
                      <a:pt x="97" y="441"/>
                    </a:lnTo>
                    <a:lnTo>
                      <a:pt x="97" y="5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5" name="Freeform 878"/>
              <p:cNvSpPr>
                <a:spLocks/>
              </p:cNvSpPr>
              <p:nvPr/>
            </p:nvSpPr>
            <p:spPr bwMode="auto">
              <a:xfrm>
                <a:off x="245" y="1278"/>
                <a:ext cx="22" cy="11"/>
              </a:xfrm>
              <a:custGeom>
                <a:avLst/>
                <a:gdLst>
                  <a:gd name="T0" fmla="*/ 0 w 240"/>
                  <a:gd name="T1" fmla="*/ 0 h 116"/>
                  <a:gd name="T2" fmla="*/ 59 w 240"/>
                  <a:gd name="T3" fmla="*/ 65 h 116"/>
                  <a:gd name="T4" fmla="*/ 86 w 240"/>
                  <a:gd name="T5" fmla="*/ 116 h 116"/>
                  <a:gd name="T6" fmla="*/ 240 w 240"/>
                  <a:gd name="T7" fmla="*/ 116 h 116"/>
                  <a:gd name="T8" fmla="*/ 209 w 240"/>
                  <a:gd name="T9" fmla="*/ 51 h 116"/>
                  <a:gd name="T10" fmla="*/ 156 w 240"/>
                  <a:gd name="T11" fmla="*/ 0 h 116"/>
                  <a:gd name="T12" fmla="*/ 0 w 240"/>
                  <a:gd name="T13" fmla="*/ 0 h 116"/>
                  <a:gd name="T14" fmla="*/ 0 w 240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116"/>
                  <a:gd name="T26" fmla="*/ 240 w 240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116">
                    <a:moveTo>
                      <a:pt x="0" y="0"/>
                    </a:moveTo>
                    <a:lnTo>
                      <a:pt x="59" y="65"/>
                    </a:lnTo>
                    <a:lnTo>
                      <a:pt x="86" y="116"/>
                    </a:lnTo>
                    <a:lnTo>
                      <a:pt x="240" y="116"/>
                    </a:lnTo>
                    <a:lnTo>
                      <a:pt x="209" y="5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6" name="Freeform 879"/>
              <p:cNvSpPr>
                <a:spLocks/>
              </p:cNvSpPr>
              <p:nvPr/>
            </p:nvSpPr>
            <p:spPr bwMode="auto">
              <a:xfrm>
                <a:off x="243" y="1277"/>
                <a:ext cx="23" cy="14"/>
              </a:xfrm>
              <a:custGeom>
                <a:avLst/>
                <a:gdLst>
                  <a:gd name="T0" fmla="*/ 245 w 253"/>
                  <a:gd name="T1" fmla="*/ 120 h 150"/>
                  <a:gd name="T2" fmla="*/ 116 w 253"/>
                  <a:gd name="T3" fmla="*/ 117 h 150"/>
                  <a:gd name="T4" fmla="*/ 95 w 253"/>
                  <a:gd name="T5" fmla="*/ 78 h 150"/>
                  <a:gd name="T6" fmla="*/ 55 w 253"/>
                  <a:gd name="T7" fmla="*/ 26 h 150"/>
                  <a:gd name="T8" fmla="*/ 190 w 253"/>
                  <a:gd name="T9" fmla="*/ 26 h 150"/>
                  <a:gd name="T10" fmla="*/ 160 w 253"/>
                  <a:gd name="T11" fmla="*/ 0 h 150"/>
                  <a:gd name="T12" fmla="*/ 0 w 253"/>
                  <a:gd name="T13" fmla="*/ 3 h 150"/>
                  <a:gd name="T14" fmla="*/ 12 w 253"/>
                  <a:gd name="T15" fmla="*/ 26 h 150"/>
                  <a:gd name="T16" fmla="*/ 49 w 253"/>
                  <a:gd name="T17" fmla="*/ 61 h 150"/>
                  <a:gd name="T18" fmla="*/ 73 w 253"/>
                  <a:gd name="T19" fmla="*/ 112 h 150"/>
                  <a:gd name="T20" fmla="*/ 73 w 253"/>
                  <a:gd name="T21" fmla="*/ 150 h 150"/>
                  <a:gd name="T22" fmla="*/ 253 w 253"/>
                  <a:gd name="T23" fmla="*/ 150 h 150"/>
                  <a:gd name="T24" fmla="*/ 245 w 253"/>
                  <a:gd name="T25" fmla="*/ 120 h 150"/>
                  <a:gd name="T26" fmla="*/ 245 w 253"/>
                  <a:gd name="T27" fmla="*/ 120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3"/>
                  <a:gd name="T43" fmla="*/ 0 h 150"/>
                  <a:gd name="T44" fmla="*/ 253 w 253"/>
                  <a:gd name="T45" fmla="*/ 150 h 1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3" h="150">
                    <a:moveTo>
                      <a:pt x="245" y="120"/>
                    </a:moveTo>
                    <a:lnTo>
                      <a:pt x="116" y="117"/>
                    </a:lnTo>
                    <a:lnTo>
                      <a:pt x="95" y="78"/>
                    </a:lnTo>
                    <a:lnTo>
                      <a:pt x="55" y="26"/>
                    </a:lnTo>
                    <a:lnTo>
                      <a:pt x="190" y="26"/>
                    </a:lnTo>
                    <a:lnTo>
                      <a:pt x="160" y="0"/>
                    </a:lnTo>
                    <a:lnTo>
                      <a:pt x="0" y="3"/>
                    </a:lnTo>
                    <a:lnTo>
                      <a:pt x="12" y="26"/>
                    </a:lnTo>
                    <a:lnTo>
                      <a:pt x="49" y="61"/>
                    </a:lnTo>
                    <a:lnTo>
                      <a:pt x="73" y="112"/>
                    </a:lnTo>
                    <a:lnTo>
                      <a:pt x="73" y="150"/>
                    </a:lnTo>
                    <a:lnTo>
                      <a:pt x="253" y="150"/>
                    </a:lnTo>
                    <a:lnTo>
                      <a:pt x="245" y="12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7" name="Freeform 880"/>
              <p:cNvSpPr>
                <a:spLocks/>
              </p:cNvSpPr>
              <p:nvPr/>
            </p:nvSpPr>
            <p:spPr bwMode="auto">
              <a:xfrm>
                <a:off x="301" y="1230"/>
                <a:ext cx="8" cy="5"/>
              </a:xfrm>
              <a:custGeom>
                <a:avLst/>
                <a:gdLst>
                  <a:gd name="T0" fmla="*/ 4 w 93"/>
                  <a:gd name="T1" fmla="*/ 39 h 48"/>
                  <a:gd name="T2" fmla="*/ 0 w 93"/>
                  <a:gd name="T3" fmla="*/ 35 h 48"/>
                  <a:gd name="T4" fmla="*/ 3 w 93"/>
                  <a:gd name="T5" fmla="*/ 24 h 48"/>
                  <a:gd name="T6" fmla="*/ 46 w 93"/>
                  <a:gd name="T7" fmla="*/ 11 h 48"/>
                  <a:gd name="T8" fmla="*/ 74 w 93"/>
                  <a:gd name="T9" fmla="*/ 0 h 48"/>
                  <a:gd name="T10" fmla="*/ 90 w 93"/>
                  <a:gd name="T11" fmla="*/ 10 h 48"/>
                  <a:gd name="T12" fmla="*/ 93 w 93"/>
                  <a:gd name="T13" fmla="*/ 23 h 48"/>
                  <a:gd name="T14" fmla="*/ 92 w 93"/>
                  <a:gd name="T15" fmla="*/ 35 h 48"/>
                  <a:gd name="T16" fmla="*/ 81 w 93"/>
                  <a:gd name="T17" fmla="*/ 48 h 48"/>
                  <a:gd name="T18" fmla="*/ 4 w 93"/>
                  <a:gd name="T19" fmla="*/ 39 h 48"/>
                  <a:gd name="T20" fmla="*/ 4 w 93"/>
                  <a:gd name="T21" fmla="*/ 39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48"/>
                  <a:gd name="T35" fmla="*/ 93 w 93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48">
                    <a:moveTo>
                      <a:pt x="4" y="39"/>
                    </a:moveTo>
                    <a:lnTo>
                      <a:pt x="0" y="35"/>
                    </a:lnTo>
                    <a:lnTo>
                      <a:pt x="3" y="24"/>
                    </a:lnTo>
                    <a:lnTo>
                      <a:pt x="46" y="11"/>
                    </a:lnTo>
                    <a:lnTo>
                      <a:pt x="74" y="0"/>
                    </a:lnTo>
                    <a:lnTo>
                      <a:pt x="90" y="10"/>
                    </a:lnTo>
                    <a:lnTo>
                      <a:pt x="93" y="23"/>
                    </a:lnTo>
                    <a:lnTo>
                      <a:pt x="92" y="35"/>
                    </a:lnTo>
                    <a:lnTo>
                      <a:pt x="81" y="48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8" name="Freeform 881"/>
              <p:cNvSpPr>
                <a:spLocks/>
              </p:cNvSpPr>
              <p:nvPr/>
            </p:nvSpPr>
            <p:spPr bwMode="auto">
              <a:xfrm>
                <a:off x="309" y="1232"/>
                <a:ext cx="17" cy="4"/>
              </a:xfrm>
              <a:custGeom>
                <a:avLst/>
                <a:gdLst>
                  <a:gd name="T0" fmla="*/ 0 w 178"/>
                  <a:gd name="T1" fmla="*/ 25 h 42"/>
                  <a:gd name="T2" fmla="*/ 11 w 178"/>
                  <a:gd name="T3" fmla="*/ 15 h 42"/>
                  <a:gd name="T4" fmla="*/ 46 w 178"/>
                  <a:gd name="T5" fmla="*/ 3 h 42"/>
                  <a:gd name="T6" fmla="*/ 67 w 178"/>
                  <a:gd name="T7" fmla="*/ 0 h 42"/>
                  <a:gd name="T8" fmla="*/ 92 w 178"/>
                  <a:gd name="T9" fmla="*/ 3 h 42"/>
                  <a:gd name="T10" fmla="*/ 117 w 178"/>
                  <a:gd name="T11" fmla="*/ 1 h 42"/>
                  <a:gd name="T12" fmla="*/ 141 w 178"/>
                  <a:gd name="T13" fmla="*/ 9 h 42"/>
                  <a:gd name="T14" fmla="*/ 161 w 178"/>
                  <a:gd name="T15" fmla="*/ 12 h 42"/>
                  <a:gd name="T16" fmla="*/ 178 w 178"/>
                  <a:gd name="T17" fmla="*/ 24 h 42"/>
                  <a:gd name="T18" fmla="*/ 174 w 178"/>
                  <a:gd name="T19" fmla="*/ 33 h 42"/>
                  <a:gd name="T20" fmla="*/ 163 w 178"/>
                  <a:gd name="T21" fmla="*/ 42 h 42"/>
                  <a:gd name="T22" fmla="*/ 83 w 178"/>
                  <a:gd name="T23" fmla="*/ 32 h 42"/>
                  <a:gd name="T24" fmla="*/ 0 w 178"/>
                  <a:gd name="T25" fmla="*/ 25 h 42"/>
                  <a:gd name="T26" fmla="*/ 0 w 178"/>
                  <a:gd name="T27" fmla="*/ 25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8"/>
                  <a:gd name="T43" fmla="*/ 0 h 42"/>
                  <a:gd name="T44" fmla="*/ 178 w 178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8" h="42">
                    <a:moveTo>
                      <a:pt x="0" y="25"/>
                    </a:moveTo>
                    <a:lnTo>
                      <a:pt x="11" y="15"/>
                    </a:lnTo>
                    <a:lnTo>
                      <a:pt x="46" y="3"/>
                    </a:lnTo>
                    <a:lnTo>
                      <a:pt x="67" y="0"/>
                    </a:lnTo>
                    <a:lnTo>
                      <a:pt x="92" y="3"/>
                    </a:lnTo>
                    <a:lnTo>
                      <a:pt x="117" y="1"/>
                    </a:lnTo>
                    <a:lnTo>
                      <a:pt x="141" y="9"/>
                    </a:lnTo>
                    <a:lnTo>
                      <a:pt x="161" y="12"/>
                    </a:lnTo>
                    <a:lnTo>
                      <a:pt x="178" y="24"/>
                    </a:lnTo>
                    <a:lnTo>
                      <a:pt x="174" y="33"/>
                    </a:lnTo>
                    <a:lnTo>
                      <a:pt x="163" y="42"/>
                    </a:lnTo>
                    <a:lnTo>
                      <a:pt x="83" y="3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9" name="Freeform 882"/>
              <p:cNvSpPr>
                <a:spLocks/>
              </p:cNvSpPr>
              <p:nvPr/>
            </p:nvSpPr>
            <p:spPr bwMode="auto">
              <a:xfrm>
                <a:off x="326" y="1234"/>
                <a:ext cx="8" cy="4"/>
              </a:xfrm>
              <a:custGeom>
                <a:avLst/>
                <a:gdLst>
                  <a:gd name="T0" fmla="*/ 9 w 83"/>
                  <a:gd name="T1" fmla="*/ 26 h 39"/>
                  <a:gd name="T2" fmla="*/ 0 w 83"/>
                  <a:gd name="T3" fmla="*/ 19 h 39"/>
                  <a:gd name="T4" fmla="*/ 9 w 83"/>
                  <a:gd name="T5" fmla="*/ 13 h 39"/>
                  <a:gd name="T6" fmla="*/ 34 w 83"/>
                  <a:gd name="T7" fmla="*/ 5 h 39"/>
                  <a:gd name="T8" fmla="*/ 59 w 83"/>
                  <a:gd name="T9" fmla="*/ 0 h 39"/>
                  <a:gd name="T10" fmla="*/ 78 w 83"/>
                  <a:gd name="T11" fmla="*/ 5 h 39"/>
                  <a:gd name="T12" fmla="*/ 83 w 83"/>
                  <a:gd name="T13" fmla="*/ 15 h 39"/>
                  <a:gd name="T14" fmla="*/ 83 w 83"/>
                  <a:gd name="T15" fmla="*/ 29 h 39"/>
                  <a:gd name="T16" fmla="*/ 79 w 83"/>
                  <a:gd name="T17" fmla="*/ 35 h 39"/>
                  <a:gd name="T18" fmla="*/ 72 w 83"/>
                  <a:gd name="T19" fmla="*/ 39 h 39"/>
                  <a:gd name="T20" fmla="*/ 9 w 83"/>
                  <a:gd name="T21" fmla="*/ 26 h 39"/>
                  <a:gd name="T22" fmla="*/ 9 w 83"/>
                  <a:gd name="T23" fmla="*/ 26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"/>
                  <a:gd name="T37" fmla="*/ 0 h 39"/>
                  <a:gd name="T38" fmla="*/ 83 w 83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" h="39">
                    <a:moveTo>
                      <a:pt x="9" y="26"/>
                    </a:moveTo>
                    <a:lnTo>
                      <a:pt x="0" y="19"/>
                    </a:lnTo>
                    <a:lnTo>
                      <a:pt x="9" y="13"/>
                    </a:lnTo>
                    <a:lnTo>
                      <a:pt x="34" y="5"/>
                    </a:lnTo>
                    <a:lnTo>
                      <a:pt x="59" y="0"/>
                    </a:lnTo>
                    <a:lnTo>
                      <a:pt x="78" y="5"/>
                    </a:lnTo>
                    <a:lnTo>
                      <a:pt x="83" y="15"/>
                    </a:lnTo>
                    <a:lnTo>
                      <a:pt x="83" y="29"/>
                    </a:lnTo>
                    <a:lnTo>
                      <a:pt x="79" y="35"/>
                    </a:lnTo>
                    <a:lnTo>
                      <a:pt x="72" y="39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0" name="Freeform 883"/>
              <p:cNvSpPr>
                <a:spLocks/>
              </p:cNvSpPr>
              <p:nvPr/>
            </p:nvSpPr>
            <p:spPr bwMode="auto">
              <a:xfrm>
                <a:off x="315" y="1232"/>
                <a:ext cx="3" cy="3"/>
              </a:xfrm>
              <a:custGeom>
                <a:avLst/>
                <a:gdLst>
                  <a:gd name="T0" fmla="*/ 1 w 29"/>
                  <a:gd name="T1" fmla="*/ 0 h 26"/>
                  <a:gd name="T2" fmla="*/ 0 w 29"/>
                  <a:gd name="T3" fmla="*/ 15 h 26"/>
                  <a:gd name="T4" fmla="*/ 4 w 29"/>
                  <a:gd name="T5" fmla="*/ 26 h 26"/>
                  <a:gd name="T6" fmla="*/ 17 w 29"/>
                  <a:gd name="T7" fmla="*/ 26 h 26"/>
                  <a:gd name="T8" fmla="*/ 29 w 29"/>
                  <a:gd name="T9" fmla="*/ 9 h 26"/>
                  <a:gd name="T10" fmla="*/ 17 w 29"/>
                  <a:gd name="T11" fmla="*/ 1 h 26"/>
                  <a:gd name="T12" fmla="*/ 1 w 29"/>
                  <a:gd name="T13" fmla="*/ 0 h 26"/>
                  <a:gd name="T14" fmla="*/ 1 w 2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26"/>
                  <a:gd name="T26" fmla="*/ 29 w 2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26">
                    <a:moveTo>
                      <a:pt x="1" y="0"/>
                    </a:moveTo>
                    <a:lnTo>
                      <a:pt x="0" y="15"/>
                    </a:lnTo>
                    <a:lnTo>
                      <a:pt x="4" y="26"/>
                    </a:lnTo>
                    <a:lnTo>
                      <a:pt x="17" y="26"/>
                    </a:lnTo>
                    <a:lnTo>
                      <a:pt x="29" y="9"/>
                    </a:lnTo>
                    <a:lnTo>
                      <a:pt x="17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1" name="Freeform 884"/>
              <p:cNvSpPr>
                <a:spLocks/>
              </p:cNvSpPr>
              <p:nvPr/>
            </p:nvSpPr>
            <p:spPr bwMode="auto">
              <a:xfrm>
                <a:off x="320" y="1233"/>
                <a:ext cx="3" cy="3"/>
              </a:xfrm>
              <a:custGeom>
                <a:avLst/>
                <a:gdLst>
                  <a:gd name="T0" fmla="*/ 6 w 31"/>
                  <a:gd name="T1" fmla="*/ 0 h 29"/>
                  <a:gd name="T2" fmla="*/ 0 w 31"/>
                  <a:gd name="T3" fmla="*/ 13 h 29"/>
                  <a:gd name="T4" fmla="*/ 1 w 31"/>
                  <a:gd name="T5" fmla="*/ 26 h 29"/>
                  <a:gd name="T6" fmla="*/ 13 w 31"/>
                  <a:gd name="T7" fmla="*/ 29 h 29"/>
                  <a:gd name="T8" fmla="*/ 31 w 31"/>
                  <a:gd name="T9" fmla="*/ 13 h 29"/>
                  <a:gd name="T10" fmla="*/ 24 w 31"/>
                  <a:gd name="T11" fmla="*/ 6 h 29"/>
                  <a:gd name="T12" fmla="*/ 6 w 31"/>
                  <a:gd name="T13" fmla="*/ 0 h 29"/>
                  <a:gd name="T14" fmla="*/ 6 w 31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9"/>
                  <a:gd name="T26" fmla="*/ 31 w 31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9">
                    <a:moveTo>
                      <a:pt x="6" y="0"/>
                    </a:moveTo>
                    <a:lnTo>
                      <a:pt x="0" y="13"/>
                    </a:lnTo>
                    <a:lnTo>
                      <a:pt x="1" y="26"/>
                    </a:lnTo>
                    <a:lnTo>
                      <a:pt x="13" y="29"/>
                    </a:lnTo>
                    <a:lnTo>
                      <a:pt x="31" y="13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2" name="Freeform 885"/>
              <p:cNvSpPr>
                <a:spLocks/>
              </p:cNvSpPr>
              <p:nvPr/>
            </p:nvSpPr>
            <p:spPr bwMode="auto">
              <a:xfrm>
                <a:off x="323" y="1234"/>
                <a:ext cx="2" cy="2"/>
              </a:xfrm>
              <a:custGeom>
                <a:avLst/>
                <a:gdLst>
                  <a:gd name="T0" fmla="*/ 12 w 25"/>
                  <a:gd name="T1" fmla="*/ 0 h 27"/>
                  <a:gd name="T2" fmla="*/ 0 w 25"/>
                  <a:gd name="T3" fmla="*/ 18 h 27"/>
                  <a:gd name="T4" fmla="*/ 1 w 25"/>
                  <a:gd name="T5" fmla="*/ 25 h 27"/>
                  <a:gd name="T6" fmla="*/ 12 w 25"/>
                  <a:gd name="T7" fmla="*/ 27 h 27"/>
                  <a:gd name="T8" fmla="*/ 21 w 25"/>
                  <a:gd name="T9" fmla="*/ 20 h 27"/>
                  <a:gd name="T10" fmla="*/ 25 w 25"/>
                  <a:gd name="T11" fmla="*/ 11 h 27"/>
                  <a:gd name="T12" fmla="*/ 23 w 25"/>
                  <a:gd name="T13" fmla="*/ 6 h 27"/>
                  <a:gd name="T14" fmla="*/ 12 w 25"/>
                  <a:gd name="T15" fmla="*/ 0 h 27"/>
                  <a:gd name="T16" fmla="*/ 12 w 25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7"/>
                  <a:gd name="T29" fmla="*/ 25 w 2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7">
                    <a:moveTo>
                      <a:pt x="12" y="0"/>
                    </a:moveTo>
                    <a:lnTo>
                      <a:pt x="0" y="18"/>
                    </a:lnTo>
                    <a:lnTo>
                      <a:pt x="1" y="25"/>
                    </a:lnTo>
                    <a:lnTo>
                      <a:pt x="12" y="27"/>
                    </a:lnTo>
                    <a:lnTo>
                      <a:pt x="21" y="20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3" name="Freeform 886"/>
              <p:cNvSpPr>
                <a:spLocks/>
              </p:cNvSpPr>
              <p:nvPr/>
            </p:nvSpPr>
            <p:spPr bwMode="auto">
              <a:xfrm>
                <a:off x="327" y="1234"/>
                <a:ext cx="6" cy="3"/>
              </a:xfrm>
              <a:custGeom>
                <a:avLst/>
                <a:gdLst>
                  <a:gd name="T0" fmla="*/ 71 w 74"/>
                  <a:gd name="T1" fmla="*/ 5 h 35"/>
                  <a:gd name="T2" fmla="*/ 74 w 74"/>
                  <a:gd name="T3" fmla="*/ 14 h 35"/>
                  <a:gd name="T4" fmla="*/ 70 w 74"/>
                  <a:gd name="T5" fmla="*/ 26 h 35"/>
                  <a:gd name="T6" fmla="*/ 65 w 74"/>
                  <a:gd name="T7" fmla="*/ 35 h 35"/>
                  <a:gd name="T8" fmla="*/ 0 w 74"/>
                  <a:gd name="T9" fmla="*/ 23 h 35"/>
                  <a:gd name="T10" fmla="*/ 6 w 74"/>
                  <a:gd name="T11" fmla="*/ 14 h 35"/>
                  <a:gd name="T12" fmla="*/ 22 w 74"/>
                  <a:gd name="T13" fmla="*/ 17 h 35"/>
                  <a:gd name="T14" fmla="*/ 30 w 74"/>
                  <a:gd name="T15" fmla="*/ 13 h 35"/>
                  <a:gd name="T16" fmla="*/ 37 w 74"/>
                  <a:gd name="T17" fmla="*/ 15 h 35"/>
                  <a:gd name="T18" fmla="*/ 44 w 74"/>
                  <a:gd name="T19" fmla="*/ 9 h 35"/>
                  <a:gd name="T20" fmla="*/ 53 w 74"/>
                  <a:gd name="T21" fmla="*/ 13 h 35"/>
                  <a:gd name="T22" fmla="*/ 63 w 74"/>
                  <a:gd name="T23" fmla="*/ 0 h 35"/>
                  <a:gd name="T24" fmla="*/ 71 w 74"/>
                  <a:gd name="T25" fmla="*/ 5 h 35"/>
                  <a:gd name="T26" fmla="*/ 71 w 74"/>
                  <a:gd name="T27" fmla="*/ 5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35"/>
                  <a:gd name="T44" fmla="*/ 74 w 74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35">
                    <a:moveTo>
                      <a:pt x="71" y="5"/>
                    </a:moveTo>
                    <a:lnTo>
                      <a:pt x="74" y="14"/>
                    </a:lnTo>
                    <a:lnTo>
                      <a:pt x="70" y="26"/>
                    </a:lnTo>
                    <a:lnTo>
                      <a:pt x="65" y="35"/>
                    </a:lnTo>
                    <a:lnTo>
                      <a:pt x="0" y="23"/>
                    </a:lnTo>
                    <a:lnTo>
                      <a:pt x="6" y="14"/>
                    </a:lnTo>
                    <a:lnTo>
                      <a:pt x="22" y="17"/>
                    </a:lnTo>
                    <a:lnTo>
                      <a:pt x="30" y="13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53" y="13"/>
                    </a:lnTo>
                    <a:lnTo>
                      <a:pt x="63" y="0"/>
                    </a:lnTo>
                    <a:lnTo>
                      <a:pt x="71" y="5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4" name="Freeform 887"/>
              <p:cNvSpPr>
                <a:spLocks/>
              </p:cNvSpPr>
              <p:nvPr/>
            </p:nvSpPr>
            <p:spPr bwMode="auto">
              <a:xfrm>
                <a:off x="307" y="1231"/>
                <a:ext cx="2" cy="2"/>
              </a:xfrm>
              <a:custGeom>
                <a:avLst/>
                <a:gdLst>
                  <a:gd name="T0" fmla="*/ 16 w 19"/>
                  <a:gd name="T1" fmla="*/ 2 h 29"/>
                  <a:gd name="T2" fmla="*/ 19 w 19"/>
                  <a:gd name="T3" fmla="*/ 18 h 29"/>
                  <a:gd name="T4" fmla="*/ 15 w 19"/>
                  <a:gd name="T5" fmla="*/ 29 h 29"/>
                  <a:gd name="T6" fmla="*/ 6 w 19"/>
                  <a:gd name="T7" fmla="*/ 24 h 29"/>
                  <a:gd name="T8" fmla="*/ 0 w 19"/>
                  <a:gd name="T9" fmla="*/ 10 h 29"/>
                  <a:gd name="T10" fmla="*/ 5 w 19"/>
                  <a:gd name="T11" fmla="*/ 1 h 29"/>
                  <a:gd name="T12" fmla="*/ 11 w 19"/>
                  <a:gd name="T13" fmla="*/ 0 h 29"/>
                  <a:gd name="T14" fmla="*/ 16 w 19"/>
                  <a:gd name="T15" fmla="*/ 2 h 29"/>
                  <a:gd name="T16" fmla="*/ 16 w 19"/>
                  <a:gd name="T17" fmla="*/ 2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6" y="2"/>
                    </a:moveTo>
                    <a:lnTo>
                      <a:pt x="19" y="18"/>
                    </a:lnTo>
                    <a:lnTo>
                      <a:pt x="15" y="29"/>
                    </a:lnTo>
                    <a:lnTo>
                      <a:pt x="6" y="24"/>
                    </a:lnTo>
                    <a:lnTo>
                      <a:pt x="0" y="10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5" name="Freeform 888"/>
              <p:cNvSpPr>
                <a:spLocks/>
              </p:cNvSpPr>
              <p:nvPr/>
            </p:nvSpPr>
            <p:spPr bwMode="auto">
              <a:xfrm>
                <a:off x="300" y="1232"/>
                <a:ext cx="7" cy="2"/>
              </a:xfrm>
              <a:custGeom>
                <a:avLst/>
                <a:gdLst>
                  <a:gd name="T0" fmla="*/ 16 w 72"/>
                  <a:gd name="T1" fmla="*/ 7 h 24"/>
                  <a:gd name="T2" fmla="*/ 20 w 72"/>
                  <a:gd name="T3" fmla="*/ 10 h 24"/>
                  <a:gd name="T4" fmla="*/ 31 w 72"/>
                  <a:gd name="T5" fmla="*/ 5 h 24"/>
                  <a:gd name="T6" fmla="*/ 37 w 72"/>
                  <a:gd name="T7" fmla="*/ 10 h 24"/>
                  <a:gd name="T8" fmla="*/ 49 w 72"/>
                  <a:gd name="T9" fmla="*/ 2 h 24"/>
                  <a:gd name="T10" fmla="*/ 57 w 72"/>
                  <a:gd name="T11" fmla="*/ 7 h 24"/>
                  <a:gd name="T12" fmla="*/ 68 w 72"/>
                  <a:gd name="T13" fmla="*/ 0 h 24"/>
                  <a:gd name="T14" fmla="*/ 72 w 72"/>
                  <a:gd name="T15" fmla="*/ 18 h 24"/>
                  <a:gd name="T16" fmla="*/ 46 w 72"/>
                  <a:gd name="T17" fmla="*/ 24 h 24"/>
                  <a:gd name="T18" fmla="*/ 3 w 72"/>
                  <a:gd name="T19" fmla="*/ 21 h 24"/>
                  <a:gd name="T20" fmla="*/ 0 w 72"/>
                  <a:gd name="T21" fmla="*/ 11 h 24"/>
                  <a:gd name="T22" fmla="*/ 16 w 72"/>
                  <a:gd name="T23" fmla="*/ 7 h 24"/>
                  <a:gd name="T24" fmla="*/ 16 w 72"/>
                  <a:gd name="T25" fmla="*/ 7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4"/>
                  <a:gd name="T41" fmla="*/ 72 w 7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4">
                    <a:moveTo>
                      <a:pt x="16" y="7"/>
                    </a:moveTo>
                    <a:lnTo>
                      <a:pt x="20" y="10"/>
                    </a:lnTo>
                    <a:lnTo>
                      <a:pt x="31" y="5"/>
                    </a:lnTo>
                    <a:lnTo>
                      <a:pt x="37" y="10"/>
                    </a:lnTo>
                    <a:lnTo>
                      <a:pt x="49" y="2"/>
                    </a:lnTo>
                    <a:lnTo>
                      <a:pt x="57" y="7"/>
                    </a:lnTo>
                    <a:lnTo>
                      <a:pt x="68" y="0"/>
                    </a:lnTo>
                    <a:lnTo>
                      <a:pt x="72" y="18"/>
                    </a:lnTo>
                    <a:lnTo>
                      <a:pt x="46" y="24"/>
                    </a:lnTo>
                    <a:lnTo>
                      <a:pt x="3" y="21"/>
                    </a:lnTo>
                    <a:lnTo>
                      <a:pt x="0" y="11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6" name="Freeform 889"/>
              <p:cNvSpPr>
                <a:spLocks/>
              </p:cNvSpPr>
              <p:nvPr/>
            </p:nvSpPr>
            <p:spPr bwMode="auto">
              <a:xfrm>
                <a:off x="282" y="1240"/>
                <a:ext cx="5" cy="11"/>
              </a:xfrm>
              <a:custGeom>
                <a:avLst/>
                <a:gdLst>
                  <a:gd name="T0" fmla="*/ 0 w 53"/>
                  <a:gd name="T1" fmla="*/ 115 h 115"/>
                  <a:gd name="T2" fmla="*/ 0 w 53"/>
                  <a:gd name="T3" fmla="*/ 6 h 115"/>
                  <a:gd name="T4" fmla="*/ 6 w 53"/>
                  <a:gd name="T5" fmla="*/ 0 h 115"/>
                  <a:gd name="T6" fmla="*/ 50 w 53"/>
                  <a:gd name="T7" fmla="*/ 0 h 115"/>
                  <a:gd name="T8" fmla="*/ 53 w 53"/>
                  <a:gd name="T9" fmla="*/ 8 h 115"/>
                  <a:gd name="T10" fmla="*/ 53 w 53"/>
                  <a:gd name="T11" fmla="*/ 115 h 115"/>
                  <a:gd name="T12" fmla="*/ 0 w 53"/>
                  <a:gd name="T13" fmla="*/ 115 h 115"/>
                  <a:gd name="T14" fmla="*/ 0 w 53"/>
                  <a:gd name="T15" fmla="*/ 11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15"/>
                  <a:gd name="T26" fmla="*/ 53 w 53"/>
                  <a:gd name="T27" fmla="*/ 115 h 1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15">
                    <a:moveTo>
                      <a:pt x="0" y="115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0" y="0"/>
                    </a:lnTo>
                    <a:lnTo>
                      <a:pt x="53" y="8"/>
                    </a:lnTo>
                    <a:lnTo>
                      <a:pt x="53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7" name="Freeform 890"/>
              <p:cNvSpPr>
                <a:spLocks/>
              </p:cNvSpPr>
              <p:nvPr/>
            </p:nvSpPr>
            <p:spPr bwMode="auto">
              <a:xfrm>
                <a:off x="283" y="1243"/>
                <a:ext cx="1" cy="4"/>
              </a:xfrm>
              <a:custGeom>
                <a:avLst/>
                <a:gdLst>
                  <a:gd name="T0" fmla="*/ 0 w 8"/>
                  <a:gd name="T1" fmla="*/ 0 h 39"/>
                  <a:gd name="T2" fmla="*/ 0 w 8"/>
                  <a:gd name="T3" fmla="*/ 39 h 39"/>
                  <a:gd name="T4" fmla="*/ 8 w 8"/>
                  <a:gd name="T5" fmla="*/ 20 h 39"/>
                  <a:gd name="T6" fmla="*/ 0 w 8"/>
                  <a:gd name="T7" fmla="*/ 0 h 39"/>
                  <a:gd name="T8" fmla="*/ 0 w 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9"/>
                  <a:gd name="T17" fmla="*/ 8 w 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9">
                    <a:moveTo>
                      <a:pt x="0" y="0"/>
                    </a:moveTo>
                    <a:lnTo>
                      <a:pt x="0" y="39"/>
                    </a:lnTo>
                    <a:lnTo>
                      <a:pt x="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8" name="Freeform 891"/>
              <p:cNvSpPr>
                <a:spLocks/>
              </p:cNvSpPr>
              <p:nvPr/>
            </p:nvSpPr>
            <p:spPr bwMode="auto">
              <a:xfrm>
                <a:off x="284" y="1241"/>
                <a:ext cx="2" cy="2"/>
              </a:xfrm>
              <a:custGeom>
                <a:avLst/>
                <a:gdLst>
                  <a:gd name="T0" fmla="*/ 0 w 23"/>
                  <a:gd name="T1" fmla="*/ 0 h 23"/>
                  <a:gd name="T2" fmla="*/ 13 w 23"/>
                  <a:gd name="T3" fmla="*/ 23 h 23"/>
                  <a:gd name="T4" fmla="*/ 23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0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9" name="Freeform 892"/>
              <p:cNvSpPr>
                <a:spLocks/>
              </p:cNvSpPr>
              <p:nvPr/>
            </p:nvSpPr>
            <p:spPr bwMode="auto">
              <a:xfrm>
                <a:off x="284" y="1238"/>
                <a:ext cx="15" cy="12"/>
              </a:xfrm>
              <a:custGeom>
                <a:avLst/>
                <a:gdLst>
                  <a:gd name="T0" fmla="*/ 0 w 162"/>
                  <a:gd name="T1" fmla="*/ 27 h 131"/>
                  <a:gd name="T2" fmla="*/ 34 w 162"/>
                  <a:gd name="T3" fmla="*/ 27 h 131"/>
                  <a:gd name="T4" fmla="*/ 40 w 162"/>
                  <a:gd name="T5" fmla="*/ 35 h 131"/>
                  <a:gd name="T6" fmla="*/ 40 w 162"/>
                  <a:gd name="T7" fmla="*/ 131 h 131"/>
                  <a:gd name="T8" fmla="*/ 162 w 162"/>
                  <a:gd name="T9" fmla="*/ 118 h 131"/>
                  <a:gd name="T10" fmla="*/ 127 w 162"/>
                  <a:gd name="T11" fmla="*/ 0 h 131"/>
                  <a:gd name="T12" fmla="*/ 20 w 162"/>
                  <a:gd name="T13" fmla="*/ 13 h 131"/>
                  <a:gd name="T14" fmla="*/ 0 w 162"/>
                  <a:gd name="T15" fmla="*/ 27 h 131"/>
                  <a:gd name="T16" fmla="*/ 0 w 162"/>
                  <a:gd name="T17" fmla="*/ 27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31"/>
                  <a:gd name="T29" fmla="*/ 162 w 162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31">
                    <a:moveTo>
                      <a:pt x="0" y="27"/>
                    </a:moveTo>
                    <a:lnTo>
                      <a:pt x="34" y="27"/>
                    </a:lnTo>
                    <a:lnTo>
                      <a:pt x="40" y="35"/>
                    </a:lnTo>
                    <a:lnTo>
                      <a:pt x="40" y="131"/>
                    </a:lnTo>
                    <a:lnTo>
                      <a:pt x="162" y="118"/>
                    </a:lnTo>
                    <a:lnTo>
                      <a:pt x="127" y="0"/>
                    </a:lnTo>
                    <a:lnTo>
                      <a:pt x="20" y="1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0" name="Freeform 893"/>
              <p:cNvSpPr>
                <a:spLocks/>
              </p:cNvSpPr>
              <p:nvPr/>
            </p:nvSpPr>
            <p:spPr bwMode="auto">
              <a:xfrm>
                <a:off x="302" y="1238"/>
                <a:ext cx="35" cy="16"/>
              </a:xfrm>
              <a:custGeom>
                <a:avLst/>
                <a:gdLst>
                  <a:gd name="T0" fmla="*/ 0 w 386"/>
                  <a:gd name="T1" fmla="*/ 15 h 174"/>
                  <a:gd name="T2" fmla="*/ 23 w 386"/>
                  <a:gd name="T3" fmla="*/ 162 h 174"/>
                  <a:gd name="T4" fmla="*/ 289 w 386"/>
                  <a:gd name="T5" fmla="*/ 174 h 174"/>
                  <a:gd name="T6" fmla="*/ 386 w 386"/>
                  <a:gd name="T7" fmla="*/ 168 h 174"/>
                  <a:gd name="T8" fmla="*/ 340 w 386"/>
                  <a:gd name="T9" fmla="*/ 31 h 174"/>
                  <a:gd name="T10" fmla="*/ 38 w 386"/>
                  <a:gd name="T11" fmla="*/ 0 h 174"/>
                  <a:gd name="T12" fmla="*/ 0 w 386"/>
                  <a:gd name="T13" fmla="*/ 15 h 174"/>
                  <a:gd name="T14" fmla="*/ 0 w 386"/>
                  <a:gd name="T15" fmla="*/ 15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6"/>
                  <a:gd name="T25" fmla="*/ 0 h 174"/>
                  <a:gd name="T26" fmla="*/ 386 w 386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6" h="174">
                    <a:moveTo>
                      <a:pt x="0" y="15"/>
                    </a:moveTo>
                    <a:lnTo>
                      <a:pt x="23" y="162"/>
                    </a:lnTo>
                    <a:lnTo>
                      <a:pt x="289" y="174"/>
                    </a:lnTo>
                    <a:lnTo>
                      <a:pt x="386" y="168"/>
                    </a:lnTo>
                    <a:lnTo>
                      <a:pt x="340" y="31"/>
                    </a:lnTo>
                    <a:lnTo>
                      <a:pt x="3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1" name="Freeform 894"/>
              <p:cNvSpPr>
                <a:spLocks/>
              </p:cNvSpPr>
              <p:nvPr/>
            </p:nvSpPr>
            <p:spPr bwMode="auto">
              <a:xfrm>
                <a:off x="331" y="1242"/>
                <a:ext cx="4" cy="10"/>
              </a:xfrm>
              <a:custGeom>
                <a:avLst/>
                <a:gdLst>
                  <a:gd name="T0" fmla="*/ 0 w 46"/>
                  <a:gd name="T1" fmla="*/ 0 h 109"/>
                  <a:gd name="T2" fmla="*/ 33 w 46"/>
                  <a:gd name="T3" fmla="*/ 109 h 109"/>
                  <a:gd name="T4" fmla="*/ 46 w 46"/>
                  <a:gd name="T5" fmla="*/ 109 h 109"/>
                  <a:gd name="T6" fmla="*/ 12 w 46"/>
                  <a:gd name="T7" fmla="*/ 8 h 109"/>
                  <a:gd name="T8" fmla="*/ 0 w 46"/>
                  <a:gd name="T9" fmla="*/ 0 h 109"/>
                  <a:gd name="T10" fmla="*/ 0 w 46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09"/>
                  <a:gd name="T20" fmla="*/ 46 w 46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09">
                    <a:moveTo>
                      <a:pt x="0" y="0"/>
                    </a:moveTo>
                    <a:lnTo>
                      <a:pt x="33" y="109"/>
                    </a:lnTo>
                    <a:lnTo>
                      <a:pt x="46" y="109"/>
                    </a:lnTo>
                    <a:lnTo>
                      <a:pt x="1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2" name="Freeform 895"/>
              <p:cNvSpPr>
                <a:spLocks/>
              </p:cNvSpPr>
              <p:nvPr/>
            </p:nvSpPr>
            <p:spPr bwMode="auto">
              <a:xfrm>
                <a:off x="331" y="1286"/>
                <a:ext cx="51" cy="15"/>
              </a:xfrm>
              <a:custGeom>
                <a:avLst/>
                <a:gdLst>
                  <a:gd name="T0" fmla="*/ 24 w 560"/>
                  <a:gd name="T1" fmla="*/ 0 h 160"/>
                  <a:gd name="T2" fmla="*/ 0 w 560"/>
                  <a:gd name="T3" fmla="*/ 157 h 160"/>
                  <a:gd name="T4" fmla="*/ 53 w 560"/>
                  <a:gd name="T5" fmla="*/ 140 h 160"/>
                  <a:gd name="T6" fmla="*/ 283 w 560"/>
                  <a:gd name="T7" fmla="*/ 160 h 160"/>
                  <a:gd name="T8" fmla="*/ 479 w 560"/>
                  <a:gd name="T9" fmla="*/ 137 h 160"/>
                  <a:gd name="T10" fmla="*/ 537 w 560"/>
                  <a:gd name="T11" fmla="*/ 118 h 160"/>
                  <a:gd name="T12" fmla="*/ 551 w 560"/>
                  <a:gd name="T13" fmla="*/ 92 h 160"/>
                  <a:gd name="T14" fmla="*/ 560 w 560"/>
                  <a:gd name="T15" fmla="*/ 8 h 160"/>
                  <a:gd name="T16" fmla="*/ 540 w 560"/>
                  <a:gd name="T17" fmla="*/ 0 h 160"/>
                  <a:gd name="T18" fmla="*/ 55 w 560"/>
                  <a:gd name="T19" fmla="*/ 0 h 160"/>
                  <a:gd name="T20" fmla="*/ 24 w 560"/>
                  <a:gd name="T21" fmla="*/ 0 h 160"/>
                  <a:gd name="T22" fmla="*/ 24 w 560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0"/>
                  <a:gd name="T37" fmla="*/ 0 h 160"/>
                  <a:gd name="T38" fmla="*/ 560 w 560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0" h="160">
                    <a:moveTo>
                      <a:pt x="24" y="0"/>
                    </a:moveTo>
                    <a:lnTo>
                      <a:pt x="0" y="157"/>
                    </a:lnTo>
                    <a:lnTo>
                      <a:pt x="53" y="140"/>
                    </a:lnTo>
                    <a:lnTo>
                      <a:pt x="283" y="160"/>
                    </a:lnTo>
                    <a:lnTo>
                      <a:pt x="479" y="137"/>
                    </a:lnTo>
                    <a:lnTo>
                      <a:pt x="537" y="118"/>
                    </a:lnTo>
                    <a:lnTo>
                      <a:pt x="551" y="92"/>
                    </a:lnTo>
                    <a:lnTo>
                      <a:pt x="560" y="8"/>
                    </a:lnTo>
                    <a:lnTo>
                      <a:pt x="540" y="0"/>
                    </a:lnTo>
                    <a:lnTo>
                      <a:pt x="55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3" name="Freeform 896"/>
              <p:cNvSpPr>
                <a:spLocks/>
              </p:cNvSpPr>
              <p:nvPr/>
            </p:nvSpPr>
            <p:spPr bwMode="auto">
              <a:xfrm>
                <a:off x="335" y="1287"/>
                <a:ext cx="45" cy="11"/>
              </a:xfrm>
              <a:custGeom>
                <a:avLst/>
                <a:gdLst>
                  <a:gd name="T0" fmla="*/ 6 w 497"/>
                  <a:gd name="T1" fmla="*/ 19 h 116"/>
                  <a:gd name="T2" fmla="*/ 0 w 497"/>
                  <a:gd name="T3" fmla="*/ 100 h 116"/>
                  <a:gd name="T4" fmla="*/ 82 w 497"/>
                  <a:gd name="T5" fmla="*/ 116 h 116"/>
                  <a:gd name="T6" fmla="*/ 266 w 497"/>
                  <a:gd name="T7" fmla="*/ 116 h 116"/>
                  <a:gd name="T8" fmla="*/ 446 w 497"/>
                  <a:gd name="T9" fmla="*/ 104 h 116"/>
                  <a:gd name="T10" fmla="*/ 492 w 497"/>
                  <a:gd name="T11" fmla="*/ 88 h 116"/>
                  <a:gd name="T12" fmla="*/ 497 w 497"/>
                  <a:gd name="T13" fmla="*/ 23 h 116"/>
                  <a:gd name="T14" fmla="*/ 481 w 497"/>
                  <a:gd name="T15" fmla="*/ 0 h 116"/>
                  <a:gd name="T16" fmla="*/ 269 w 497"/>
                  <a:gd name="T17" fmla="*/ 4 h 116"/>
                  <a:gd name="T18" fmla="*/ 53 w 497"/>
                  <a:gd name="T19" fmla="*/ 7 h 116"/>
                  <a:gd name="T20" fmla="*/ 6 w 497"/>
                  <a:gd name="T21" fmla="*/ 19 h 116"/>
                  <a:gd name="T22" fmla="*/ 6 w 497"/>
                  <a:gd name="T23" fmla="*/ 19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7"/>
                  <a:gd name="T37" fmla="*/ 0 h 116"/>
                  <a:gd name="T38" fmla="*/ 497 w 497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7" h="116">
                    <a:moveTo>
                      <a:pt x="6" y="19"/>
                    </a:moveTo>
                    <a:lnTo>
                      <a:pt x="0" y="100"/>
                    </a:lnTo>
                    <a:lnTo>
                      <a:pt x="82" y="116"/>
                    </a:lnTo>
                    <a:lnTo>
                      <a:pt x="266" y="116"/>
                    </a:lnTo>
                    <a:lnTo>
                      <a:pt x="446" y="104"/>
                    </a:lnTo>
                    <a:lnTo>
                      <a:pt x="492" y="88"/>
                    </a:lnTo>
                    <a:lnTo>
                      <a:pt x="497" y="23"/>
                    </a:lnTo>
                    <a:lnTo>
                      <a:pt x="481" y="0"/>
                    </a:lnTo>
                    <a:lnTo>
                      <a:pt x="269" y="4"/>
                    </a:lnTo>
                    <a:lnTo>
                      <a:pt x="53" y="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4" name="Freeform 897"/>
              <p:cNvSpPr>
                <a:spLocks/>
              </p:cNvSpPr>
              <p:nvPr/>
            </p:nvSpPr>
            <p:spPr bwMode="auto">
              <a:xfrm>
                <a:off x="345" y="1255"/>
                <a:ext cx="26" cy="32"/>
              </a:xfrm>
              <a:custGeom>
                <a:avLst/>
                <a:gdLst>
                  <a:gd name="T0" fmla="*/ 10 w 283"/>
                  <a:gd name="T1" fmla="*/ 3 h 350"/>
                  <a:gd name="T2" fmla="*/ 0 w 283"/>
                  <a:gd name="T3" fmla="*/ 350 h 350"/>
                  <a:gd name="T4" fmla="*/ 283 w 283"/>
                  <a:gd name="T5" fmla="*/ 346 h 350"/>
                  <a:gd name="T6" fmla="*/ 267 w 283"/>
                  <a:gd name="T7" fmla="*/ 36 h 350"/>
                  <a:gd name="T8" fmla="*/ 247 w 283"/>
                  <a:gd name="T9" fmla="*/ 19 h 350"/>
                  <a:gd name="T10" fmla="*/ 28 w 283"/>
                  <a:gd name="T11" fmla="*/ 0 h 350"/>
                  <a:gd name="T12" fmla="*/ 10 w 283"/>
                  <a:gd name="T13" fmla="*/ 3 h 350"/>
                  <a:gd name="T14" fmla="*/ 10 w 283"/>
                  <a:gd name="T15" fmla="*/ 3 h 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"/>
                  <a:gd name="T25" fmla="*/ 0 h 350"/>
                  <a:gd name="T26" fmla="*/ 283 w 283"/>
                  <a:gd name="T27" fmla="*/ 350 h 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" h="350">
                    <a:moveTo>
                      <a:pt x="10" y="3"/>
                    </a:moveTo>
                    <a:lnTo>
                      <a:pt x="0" y="350"/>
                    </a:lnTo>
                    <a:lnTo>
                      <a:pt x="283" y="346"/>
                    </a:lnTo>
                    <a:lnTo>
                      <a:pt x="267" y="36"/>
                    </a:lnTo>
                    <a:lnTo>
                      <a:pt x="247" y="19"/>
                    </a:lnTo>
                    <a:lnTo>
                      <a:pt x="28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5" name="Freeform 898"/>
              <p:cNvSpPr>
                <a:spLocks/>
              </p:cNvSpPr>
              <p:nvPr/>
            </p:nvSpPr>
            <p:spPr bwMode="auto">
              <a:xfrm>
                <a:off x="371" y="1275"/>
                <a:ext cx="8" cy="7"/>
              </a:xfrm>
              <a:custGeom>
                <a:avLst/>
                <a:gdLst>
                  <a:gd name="T0" fmla="*/ 0 w 85"/>
                  <a:gd name="T1" fmla="*/ 0 h 81"/>
                  <a:gd name="T2" fmla="*/ 77 w 85"/>
                  <a:gd name="T3" fmla="*/ 10 h 81"/>
                  <a:gd name="T4" fmla="*/ 85 w 85"/>
                  <a:gd name="T5" fmla="*/ 33 h 81"/>
                  <a:gd name="T6" fmla="*/ 85 w 85"/>
                  <a:gd name="T7" fmla="*/ 76 h 81"/>
                  <a:gd name="T8" fmla="*/ 75 w 85"/>
                  <a:gd name="T9" fmla="*/ 81 h 81"/>
                  <a:gd name="T10" fmla="*/ 0 w 85"/>
                  <a:gd name="T11" fmla="*/ 81 h 81"/>
                  <a:gd name="T12" fmla="*/ 8 w 85"/>
                  <a:gd name="T13" fmla="*/ 62 h 81"/>
                  <a:gd name="T14" fmla="*/ 0 w 85"/>
                  <a:gd name="T15" fmla="*/ 0 h 81"/>
                  <a:gd name="T16" fmla="*/ 0 w 85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81"/>
                  <a:gd name="T29" fmla="*/ 85 w 85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81">
                    <a:moveTo>
                      <a:pt x="0" y="0"/>
                    </a:moveTo>
                    <a:lnTo>
                      <a:pt x="77" y="10"/>
                    </a:lnTo>
                    <a:lnTo>
                      <a:pt x="85" y="33"/>
                    </a:lnTo>
                    <a:lnTo>
                      <a:pt x="85" y="76"/>
                    </a:lnTo>
                    <a:lnTo>
                      <a:pt x="75" y="81"/>
                    </a:lnTo>
                    <a:lnTo>
                      <a:pt x="0" y="81"/>
                    </a:lnTo>
                    <a:lnTo>
                      <a:pt x="8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6" name="Freeform 899"/>
              <p:cNvSpPr>
                <a:spLocks/>
              </p:cNvSpPr>
              <p:nvPr/>
            </p:nvSpPr>
            <p:spPr bwMode="auto">
              <a:xfrm>
                <a:off x="331" y="1273"/>
                <a:ext cx="11" cy="9"/>
              </a:xfrm>
              <a:custGeom>
                <a:avLst/>
                <a:gdLst>
                  <a:gd name="T0" fmla="*/ 3 w 125"/>
                  <a:gd name="T1" fmla="*/ 6 h 95"/>
                  <a:gd name="T2" fmla="*/ 27 w 125"/>
                  <a:gd name="T3" fmla="*/ 0 h 95"/>
                  <a:gd name="T4" fmla="*/ 116 w 125"/>
                  <a:gd name="T5" fmla="*/ 3 h 95"/>
                  <a:gd name="T6" fmla="*/ 125 w 125"/>
                  <a:gd name="T7" fmla="*/ 48 h 95"/>
                  <a:gd name="T8" fmla="*/ 125 w 125"/>
                  <a:gd name="T9" fmla="*/ 95 h 95"/>
                  <a:gd name="T10" fmla="*/ 12 w 125"/>
                  <a:gd name="T11" fmla="*/ 95 h 95"/>
                  <a:gd name="T12" fmla="*/ 0 w 125"/>
                  <a:gd name="T13" fmla="*/ 68 h 95"/>
                  <a:gd name="T14" fmla="*/ 3 w 125"/>
                  <a:gd name="T15" fmla="*/ 6 h 95"/>
                  <a:gd name="T16" fmla="*/ 3 w 125"/>
                  <a:gd name="T17" fmla="*/ 6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5"/>
                  <a:gd name="T28" fmla="*/ 0 h 95"/>
                  <a:gd name="T29" fmla="*/ 125 w 125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5" h="95">
                    <a:moveTo>
                      <a:pt x="3" y="6"/>
                    </a:moveTo>
                    <a:lnTo>
                      <a:pt x="27" y="0"/>
                    </a:lnTo>
                    <a:lnTo>
                      <a:pt x="116" y="3"/>
                    </a:lnTo>
                    <a:lnTo>
                      <a:pt x="125" y="48"/>
                    </a:lnTo>
                    <a:lnTo>
                      <a:pt x="125" y="95"/>
                    </a:lnTo>
                    <a:lnTo>
                      <a:pt x="12" y="95"/>
                    </a:lnTo>
                    <a:lnTo>
                      <a:pt x="0" y="6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7" name="Freeform 900"/>
              <p:cNvSpPr>
                <a:spLocks/>
              </p:cNvSpPr>
              <p:nvPr/>
            </p:nvSpPr>
            <p:spPr bwMode="auto">
              <a:xfrm>
                <a:off x="371" y="1276"/>
                <a:ext cx="8" cy="4"/>
              </a:xfrm>
              <a:custGeom>
                <a:avLst/>
                <a:gdLst>
                  <a:gd name="T0" fmla="*/ 4 w 81"/>
                  <a:gd name="T1" fmla="*/ 19 h 39"/>
                  <a:gd name="T2" fmla="*/ 31 w 81"/>
                  <a:gd name="T3" fmla="*/ 33 h 39"/>
                  <a:gd name="T4" fmla="*/ 50 w 81"/>
                  <a:gd name="T5" fmla="*/ 23 h 39"/>
                  <a:gd name="T6" fmla="*/ 81 w 81"/>
                  <a:gd name="T7" fmla="*/ 39 h 39"/>
                  <a:gd name="T8" fmla="*/ 81 w 81"/>
                  <a:gd name="T9" fmla="*/ 10 h 39"/>
                  <a:gd name="T10" fmla="*/ 73 w 81"/>
                  <a:gd name="T11" fmla="*/ 0 h 39"/>
                  <a:gd name="T12" fmla="*/ 0 w 81"/>
                  <a:gd name="T13" fmla="*/ 0 h 39"/>
                  <a:gd name="T14" fmla="*/ 4 w 81"/>
                  <a:gd name="T15" fmla="*/ 19 h 39"/>
                  <a:gd name="T16" fmla="*/ 4 w 81"/>
                  <a:gd name="T17" fmla="*/ 1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39"/>
                  <a:gd name="T29" fmla="*/ 81 w 81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39">
                    <a:moveTo>
                      <a:pt x="4" y="19"/>
                    </a:moveTo>
                    <a:lnTo>
                      <a:pt x="31" y="33"/>
                    </a:lnTo>
                    <a:lnTo>
                      <a:pt x="50" y="23"/>
                    </a:lnTo>
                    <a:lnTo>
                      <a:pt x="81" y="39"/>
                    </a:lnTo>
                    <a:lnTo>
                      <a:pt x="81" y="1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8" name="Freeform 901"/>
              <p:cNvSpPr>
                <a:spLocks/>
              </p:cNvSpPr>
              <p:nvPr/>
            </p:nvSpPr>
            <p:spPr bwMode="auto">
              <a:xfrm>
                <a:off x="332" y="1274"/>
                <a:ext cx="9" cy="5"/>
              </a:xfrm>
              <a:custGeom>
                <a:avLst/>
                <a:gdLst>
                  <a:gd name="T0" fmla="*/ 0 w 96"/>
                  <a:gd name="T1" fmla="*/ 29 h 48"/>
                  <a:gd name="T2" fmla="*/ 30 w 96"/>
                  <a:gd name="T3" fmla="*/ 32 h 48"/>
                  <a:gd name="T4" fmla="*/ 42 w 96"/>
                  <a:gd name="T5" fmla="*/ 48 h 48"/>
                  <a:gd name="T6" fmla="*/ 64 w 96"/>
                  <a:gd name="T7" fmla="*/ 19 h 48"/>
                  <a:gd name="T8" fmla="*/ 96 w 96"/>
                  <a:gd name="T9" fmla="*/ 42 h 48"/>
                  <a:gd name="T10" fmla="*/ 93 w 96"/>
                  <a:gd name="T11" fmla="*/ 6 h 48"/>
                  <a:gd name="T12" fmla="*/ 60 w 96"/>
                  <a:gd name="T13" fmla="*/ 0 h 48"/>
                  <a:gd name="T14" fmla="*/ 4 w 96"/>
                  <a:gd name="T15" fmla="*/ 6 h 48"/>
                  <a:gd name="T16" fmla="*/ 0 w 96"/>
                  <a:gd name="T17" fmla="*/ 29 h 48"/>
                  <a:gd name="T18" fmla="*/ 0 w 96"/>
                  <a:gd name="T19" fmla="*/ 29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48"/>
                  <a:gd name="T32" fmla="*/ 96 w 9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48">
                    <a:moveTo>
                      <a:pt x="0" y="29"/>
                    </a:moveTo>
                    <a:lnTo>
                      <a:pt x="30" y="32"/>
                    </a:lnTo>
                    <a:lnTo>
                      <a:pt x="42" y="48"/>
                    </a:lnTo>
                    <a:lnTo>
                      <a:pt x="64" y="19"/>
                    </a:lnTo>
                    <a:lnTo>
                      <a:pt x="96" y="42"/>
                    </a:lnTo>
                    <a:lnTo>
                      <a:pt x="93" y="6"/>
                    </a:lnTo>
                    <a:lnTo>
                      <a:pt x="60" y="0"/>
                    </a:lnTo>
                    <a:lnTo>
                      <a:pt x="4" y="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9" name="Freeform 902"/>
              <p:cNvSpPr>
                <a:spLocks/>
              </p:cNvSpPr>
              <p:nvPr/>
            </p:nvSpPr>
            <p:spPr bwMode="auto">
              <a:xfrm>
                <a:off x="332" y="1275"/>
                <a:ext cx="4" cy="5"/>
              </a:xfrm>
              <a:custGeom>
                <a:avLst/>
                <a:gdLst>
                  <a:gd name="T0" fmla="*/ 0 w 40"/>
                  <a:gd name="T1" fmla="*/ 16 h 59"/>
                  <a:gd name="T2" fmla="*/ 0 w 40"/>
                  <a:gd name="T3" fmla="*/ 46 h 59"/>
                  <a:gd name="T4" fmla="*/ 13 w 40"/>
                  <a:gd name="T5" fmla="*/ 59 h 59"/>
                  <a:gd name="T6" fmla="*/ 30 w 40"/>
                  <a:gd name="T7" fmla="*/ 52 h 59"/>
                  <a:gd name="T8" fmla="*/ 40 w 40"/>
                  <a:gd name="T9" fmla="*/ 32 h 59"/>
                  <a:gd name="T10" fmla="*/ 34 w 40"/>
                  <a:gd name="T11" fmla="*/ 9 h 59"/>
                  <a:gd name="T12" fmla="*/ 21 w 40"/>
                  <a:gd name="T13" fmla="*/ 0 h 59"/>
                  <a:gd name="T14" fmla="*/ 7 w 40"/>
                  <a:gd name="T15" fmla="*/ 7 h 59"/>
                  <a:gd name="T16" fmla="*/ 0 w 40"/>
                  <a:gd name="T17" fmla="*/ 16 h 59"/>
                  <a:gd name="T18" fmla="*/ 0 w 40"/>
                  <a:gd name="T19" fmla="*/ 16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9"/>
                  <a:gd name="T32" fmla="*/ 40 w 40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9">
                    <a:moveTo>
                      <a:pt x="0" y="16"/>
                    </a:moveTo>
                    <a:lnTo>
                      <a:pt x="0" y="46"/>
                    </a:lnTo>
                    <a:lnTo>
                      <a:pt x="13" y="59"/>
                    </a:lnTo>
                    <a:lnTo>
                      <a:pt x="30" y="52"/>
                    </a:lnTo>
                    <a:lnTo>
                      <a:pt x="40" y="32"/>
                    </a:lnTo>
                    <a:lnTo>
                      <a:pt x="34" y="9"/>
                    </a:lnTo>
                    <a:lnTo>
                      <a:pt x="21" y="0"/>
                    </a:lnTo>
                    <a:lnTo>
                      <a:pt x="7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0" name="Freeform 903"/>
              <p:cNvSpPr>
                <a:spLocks/>
              </p:cNvSpPr>
              <p:nvPr/>
            </p:nvSpPr>
            <p:spPr bwMode="auto">
              <a:xfrm>
                <a:off x="336" y="1275"/>
                <a:ext cx="4" cy="6"/>
              </a:xfrm>
              <a:custGeom>
                <a:avLst/>
                <a:gdLst>
                  <a:gd name="T0" fmla="*/ 18 w 38"/>
                  <a:gd name="T1" fmla="*/ 0 h 65"/>
                  <a:gd name="T2" fmla="*/ 5 w 38"/>
                  <a:gd name="T3" fmla="*/ 16 h 65"/>
                  <a:gd name="T4" fmla="*/ 0 w 38"/>
                  <a:gd name="T5" fmla="*/ 46 h 65"/>
                  <a:gd name="T6" fmla="*/ 14 w 38"/>
                  <a:gd name="T7" fmla="*/ 65 h 65"/>
                  <a:gd name="T8" fmla="*/ 28 w 38"/>
                  <a:gd name="T9" fmla="*/ 59 h 65"/>
                  <a:gd name="T10" fmla="*/ 38 w 38"/>
                  <a:gd name="T11" fmla="*/ 40 h 65"/>
                  <a:gd name="T12" fmla="*/ 34 w 38"/>
                  <a:gd name="T13" fmla="*/ 16 h 65"/>
                  <a:gd name="T14" fmla="*/ 28 w 38"/>
                  <a:gd name="T15" fmla="*/ 3 h 65"/>
                  <a:gd name="T16" fmla="*/ 18 w 38"/>
                  <a:gd name="T17" fmla="*/ 0 h 65"/>
                  <a:gd name="T18" fmla="*/ 18 w 38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65"/>
                  <a:gd name="T32" fmla="*/ 38 w 3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65">
                    <a:moveTo>
                      <a:pt x="18" y="0"/>
                    </a:moveTo>
                    <a:lnTo>
                      <a:pt x="5" y="16"/>
                    </a:lnTo>
                    <a:lnTo>
                      <a:pt x="0" y="46"/>
                    </a:lnTo>
                    <a:lnTo>
                      <a:pt x="14" y="65"/>
                    </a:lnTo>
                    <a:lnTo>
                      <a:pt x="28" y="59"/>
                    </a:lnTo>
                    <a:lnTo>
                      <a:pt x="38" y="40"/>
                    </a:lnTo>
                    <a:lnTo>
                      <a:pt x="34" y="16"/>
                    </a:lnTo>
                    <a:lnTo>
                      <a:pt x="2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1" name="Freeform 904"/>
              <p:cNvSpPr>
                <a:spLocks/>
              </p:cNvSpPr>
              <p:nvPr/>
            </p:nvSpPr>
            <p:spPr bwMode="auto">
              <a:xfrm>
                <a:off x="371" y="1276"/>
                <a:ext cx="3" cy="5"/>
              </a:xfrm>
              <a:custGeom>
                <a:avLst/>
                <a:gdLst>
                  <a:gd name="T0" fmla="*/ 0 w 31"/>
                  <a:gd name="T1" fmla="*/ 10 h 53"/>
                  <a:gd name="T2" fmla="*/ 0 w 31"/>
                  <a:gd name="T3" fmla="*/ 53 h 53"/>
                  <a:gd name="T4" fmla="*/ 20 w 31"/>
                  <a:gd name="T5" fmla="*/ 53 h 53"/>
                  <a:gd name="T6" fmla="*/ 31 w 31"/>
                  <a:gd name="T7" fmla="*/ 33 h 53"/>
                  <a:gd name="T8" fmla="*/ 27 w 31"/>
                  <a:gd name="T9" fmla="*/ 12 h 53"/>
                  <a:gd name="T10" fmla="*/ 14 w 31"/>
                  <a:gd name="T11" fmla="*/ 0 h 53"/>
                  <a:gd name="T12" fmla="*/ 0 w 31"/>
                  <a:gd name="T13" fmla="*/ 10 h 53"/>
                  <a:gd name="T14" fmla="*/ 0 w 31"/>
                  <a:gd name="T15" fmla="*/ 1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53"/>
                  <a:gd name="T26" fmla="*/ 31 w 31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53">
                    <a:moveTo>
                      <a:pt x="0" y="10"/>
                    </a:moveTo>
                    <a:lnTo>
                      <a:pt x="0" y="53"/>
                    </a:lnTo>
                    <a:lnTo>
                      <a:pt x="20" y="53"/>
                    </a:lnTo>
                    <a:lnTo>
                      <a:pt x="31" y="33"/>
                    </a:lnTo>
                    <a:lnTo>
                      <a:pt x="27" y="12"/>
                    </a:lnTo>
                    <a:lnTo>
                      <a:pt x="1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2" name="Freeform 905"/>
              <p:cNvSpPr>
                <a:spLocks/>
              </p:cNvSpPr>
              <p:nvPr/>
            </p:nvSpPr>
            <p:spPr bwMode="auto">
              <a:xfrm>
                <a:off x="375" y="1277"/>
                <a:ext cx="2" cy="4"/>
              </a:xfrm>
              <a:custGeom>
                <a:avLst/>
                <a:gdLst>
                  <a:gd name="T0" fmla="*/ 10 w 31"/>
                  <a:gd name="T1" fmla="*/ 0 h 49"/>
                  <a:gd name="T2" fmla="*/ 0 w 31"/>
                  <a:gd name="T3" fmla="*/ 19 h 49"/>
                  <a:gd name="T4" fmla="*/ 4 w 31"/>
                  <a:gd name="T5" fmla="*/ 38 h 49"/>
                  <a:gd name="T6" fmla="*/ 10 w 31"/>
                  <a:gd name="T7" fmla="*/ 49 h 49"/>
                  <a:gd name="T8" fmla="*/ 24 w 31"/>
                  <a:gd name="T9" fmla="*/ 49 h 49"/>
                  <a:gd name="T10" fmla="*/ 31 w 31"/>
                  <a:gd name="T11" fmla="*/ 26 h 49"/>
                  <a:gd name="T12" fmla="*/ 27 w 31"/>
                  <a:gd name="T13" fmla="*/ 3 h 49"/>
                  <a:gd name="T14" fmla="*/ 17 w 31"/>
                  <a:gd name="T15" fmla="*/ 0 h 49"/>
                  <a:gd name="T16" fmla="*/ 10 w 31"/>
                  <a:gd name="T17" fmla="*/ 0 h 49"/>
                  <a:gd name="T18" fmla="*/ 10 w 31"/>
                  <a:gd name="T19" fmla="*/ 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9"/>
                  <a:gd name="T32" fmla="*/ 31 w 31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9">
                    <a:moveTo>
                      <a:pt x="10" y="0"/>
                    </a:moveTo>
                    <a:lnTo>
                      <a:pt x="0" y="19"/>
                    </a:lnTo>
                    <a:lnTo>
                      <a:pt x="4" y="38"/>
                    </a:lnTo>
                    <a:lnTo>
                      <a:pt x="10" y="49"/>
                    </a:lnTo>
                    <a:lnTo>
                      <a:pt x="24" y="49"/>
                    </a:lnTo>
                    <a:lnTo>
                      <a:pt x="31" y="26"/>
                    </a:lnTo>
                    <a:lnTo>
                      <a:pt x="27" y="3"/>
                    </a:lnTo>
                    <a:lnTo>
                      <a:pt x="1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3" name="Freeform 906"/>
              <p:cNvSpPr>
                <a:spLocks/>
              </p:cNvSpPr>
              <p:nvPr/>
            </p:nvSpPr>
            <p:spPr bwMode="auto">
              <a:xfrm>
                <a:off x="332" y="1274"/>
                <a:ext cx="8" cy="4"/>
              </a:xfrm>
              <a:custGeom>
                <a:avLst/>
                <a:gdLst>
                  <a:gd name="T0" fmla="*/ 0 w 80"/>
                  <a:gd name="T1" fmla="*/ 23 h 36"/>
                  <a:gd name="T2" fmla="*/ 13 w 80"/>
                  <a:gd name="T3" fmla="*/ 36 h 36"/>
                  <a:gd name="T4" fmla="*/ 23 w 80"/>
                  <a:gd name="T5" fmla="*/ 27 h 36"/>
                  <a:gd name="T6" fmla="*/ 34 w 80"/>
                  <a:gd name="T7" fmla="*/ 36 h 36"/>
                  <a:gd name="T8" fmla="*/ 57 w 80"/>
                  <a:gd name="T9" fmla="*/ 27 h 36"/>
                  <a:gd name="T10" fmla="*/ 64 w 80"/>
                  <a:gd name="T11" fmla="*/ 32 h 36"/>
                  <a:gd name="T12" fmla="*/ 80 w 80"/>
                  <a:gd name="T13" fmla="*/ 20 h 36"/>
                  <a:gd name="T14" fmla="*/ 74 w 80"/>
                  <a:gd name="T15" fmla="*/ 4 h 36"/>
                  <a:gd name="T16" fmla="*/ 13 w 80"/>
                  <a:gd name="T17" fmla="*/ 0 h 36"/>
                  <a:gd name="T18" fmla="*/ 0 w 80"/>
                  <a:gd name="T19" fmla="*/ 23 h 36"/>
                  <a:gd name="T20" fmla="*/ 0 w 80"/>
                  <a:gd name="T21" fmla="*/ 23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36"/>
                  <a:gd name="T35" fmla="*/ 80 w 80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36">
                    <a:moveTo>
                      <a:pt x="0" y="23"/>
                    </a:moveTo>
                    <a:lnTo>
                      <a:pt x="13" y="36"/>
                    </a:lnTo>
                    <a:lnTo>
                      <a:pt x="23" y="27"/>
                    </a:lnTo>
                    <a:lnTo>
                      <a:pt x="34" y="36"/>
                    </a:lnTo>
                    <a:lnTo>
                      <a:pt x="57" y="27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74" y="4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4" name="Freeform 907"/>
              <p:cNvSpPr>
                <a:spLocks/>
              </p:cNvSpPr>
              <p:nvPr/>
            </p:nvSpPr>
            <p:spPr bwMode="auto">
              <a:xfrm>
                <a:off x="371" y="1276"/>
                <a:ext cx="7" cy="4"/>
              </a:xfrm>
              <a:custGeom>
                <a:avLst/>
                <a:gdLst>
                  <a:gd name="T0" fmla="*/ 0 w 71"/>
                  <a:gd name="T1" fmla="*/ 23 h 39"/>
                  <a:gd name="T2" fmla="*/ 10 w 71"/>
                  <a:gd name="T3" fmla="*/ 36 h 39"/>
                  <a:gd name="T4" fmla="*/ 27 w 71"/>
                  <a:gd name="T5" fmla="*/ 19 h 39"/>
                  <a:gd name="T6" fmla="*/ 43 w 71"/>
                  <a:gd name="T7" fmla="*/ 39 h 39"/>
                  <a:gd name="T8" fmla="*/ 53 w 71"/>
                  <a:gd name="T9" fmla="*/ 23 h 39"/>
                  <a:gd name="T10" fmla="*/ 67 w 71"/>
                  <a:gd name="T11" fmla="*/ 29 h 39"/>
                  <a:gd name="T12" fmla="*/ 71 w 71"/>
                  <a:gd name="T13" fmla="*/ 13 h 39"/>
                  <a:gd name="T14" fmla="*/ 50 w 71"/>
                  <a:gd name="T15" fmla="*/ 3 h 39"/>
                  <a:gd name="T16" fmla="*/ 4 w 71"/>
                  <a:gd name="T17" fmla="*/ 0 h 39"/>
                  <a:gd name="T18" fmla="*/ 0 w 71"/>
                  <a:gd name="T19" fmla="*/ 23 h 39"/>
                  <a:gd name="T20" fmla="*/ 0 w 71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39"/>
                  <a:gd name="T35" fmla="*/ 71 w 7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39">
                    <a:moveTo>
                      <a:pt x="0" y="23"/>
                    </a:moveTo>
                    <a:lnTo>
                      <a:pt x="10" y="36"/>
                    </a:lnTo>
                    <a:lnTo>
                      <a:pt x="27" y="19"/>
                    </a:lnTo>
                    <a:lnTo>
                      <a:pt x="43" y="39"/>
                    </a:lnTo>
                    <a:lnTo>
                      <a:pt x="53" y="23"/>
                    </a:lnTo>
                    <a:lnTo>
                      <a:pt x="67" y="29"/>
                    </a:lnTo>
                    <a:lnTo>
                      <a:pt x="71" y="13"/>
                    </a:lnTo>
                    <a:lnTo>
                      <a:pt x="50" y="3"/>
                    </a:lnTo>
                    <a:lnTo>
                      <a:pt x="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5" name="Freeform 908"/>
              <p:cNvSpPr>
                <a:spLocks/>
              </p:cNvSpPr>
              <p:nvPr/>
            </p:nvSpPr>
            <p:spPr bwMode="auto">
              <a:xfrm>
                <a:off x="272" y="1276"/>
                <a:ext cx="15" cy="8"/>
              </a:xfrm>
              <a:custGeom>
                <a:avLst/>
                <a:gdLst>
                  <a:gd name="T0" fmla="*/ 90 w 160"/>
                  <a:gd name="T1" fmla="*/ 0 h 88"/>
                  <a:gd name="T2" fmla="*/ 73 w 160"/>
                  <a:gd name="T3" fmla="*/ 23 h 88"/>
                  <a:gd name="T4" fmla="*/ 73 w 160"/>
                  <a:gd name="T5" fmla="*/ 48 h 88"/>
                  <a:gd name="T6" fmla="*/ 160 w 160"/>
                  <a:gd name="T7" fmla="*/ 62 h 88"/>
                  <a:gd name="T8" fmla="*/ 160 w 160"/>
                  <a:gd name="T9" fmla="*/ 88 h 88"/>
                  <a:gd name="T10" fmla="*/ 0 w 160"/>
                  <a:gd name="T11" fmla="*/ 81 h 88"/>
                  <a:gd name="T12" fmla="*/ 54 w 160"/>
                  <a:gd name="T13" fmla="*/ 3 h 88"/>
                  <a:gd name="T14" fmla="*/ 90 w 160"/>
                  <a:gd name="T15" fmla="*/ 0 h 88"/>
                  <a:gd name="T16" fmla="*/ 90 w 160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88"/>
                  <a:gd name="T29" fmla="*/ 160 w 160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88">
                    <a:moveTo>
                      <a:pt x="90" y="0"/>
                    </a:moveTo>
                    <a:lnTo>
                      <a:pt x="73" y="23"/>
                    </a:lnTo>
                    <a:lnTo>
                      <a:pt x="73" y="48"/>
                    </a:lnTo>
                    <a:lnTo>
                      <a:pt x="160" y="62"/>
                    </a:lnTo>
                    <a:lnTo>
                      <a:pt x="160" y="88"/>
                    </a:lnTo>
                    <a:lnTo>
                      <a:pt x="0" y="81"/>
                    </a:lnTo>
                    <a:lnTo>
                      <a:pt x="54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6" name="Freeform 909"/>
              <p:cNvSpPr>
                <a:spLocks/>
              </p:cNvSpPr>
              <p:nvPr/>
            </p:nvSpPr>
            <p:spPr bwMode="auto">
              <a:xfrm>
                <a:off x="274" y="1283"/>
                <a:ext cx="25" cy="2"/>
              </a:xfrm>
              <a:custGeom>
                <a:avLst/>
                <a:gdLst>
                  <a:gd name="T0" fmla="*/ 0 w 280"/>
                  <a:gd name="T1" fmla="*/ 0 h 23"/>
                  <a:gd name="T2" fmla="*/ 280 w 280"/>
                  <a:gd name="T3" fmla="*/ 0 h 23"/>
                  <a:gd name="T4" fmla="*/ 280 w 280"/>
                  <a:gd name="T5" fmla="*/ 23 h 23"/>
                  <a:gd name="T6" fmla="*/ 0 w 280"/>
                  <a:gd name="T7" fmla="*/ 23 h 23"/>
                  <a:gd name="T8" fmla="*/ 0 w 280"/>
                  <a:gd name="T9" fmla="*/ 0 h 23"/>
                  <a:gd name="T10" fmla="*/ 0 w 280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23"/>
                  <a:gd name="T20" fmla="*/ 280 w 28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23">
                    <a:moveTo>
                      <a:pt x="0" y="0"/>
                    </a:moveTo>
                    <a:lnTo>
                      <a:pt x="280" y="0"/>
                    </a:lnTo>
                    <a:lnTo>
                      <a:pt x="280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7" name="Freeform 910"/>
              <p:cNvSpPr>
                <a:spLocks/>
              </p:cNvSpPr>
              <p:nvPr/>
            </p:nvSpPr>
            <p:spPr bwMode="auto">
              <a:xfrm>
                <a:off x="273" y="1299"/>
                <a:ext cx="30" cy="4"/>
              </a:xfrm>
              <a:custGeom>
                <a:avLst/>
                <a:gdLst>
                  <a:gd name="T0" fmla="*/ 13 w 332"/>
                  <a:gd name="T1" fmla="*/ 0 h 49"/>
                  <a:gd name="T2" fmla="*/ 0 w 332"/>
                  <a:gd name="T3" fmla="*/ 8 h 49"/>
                  <a:gd name="T4" fmla="*/ 15 w 332"/>
                  <a:gd name="T5" fmla="*/ 23 h 49"/>
                  <a:gd name="T6" fmla="*/ 322 w 332"/>
                  <a:gd name="T7" fmla="*/ 49 h 49"/>
                  <a:gd name="T8" fmla="*/ 332 w 332"/>
                  <a:gd name="T9" fmla="*/ 13 h 49"/>
                  <a:gd name="T10" fmla="*/ 13 w 332"/>
                  <a:gd name="T11" fmla="*/ 0 h 49"/>
                  <a:gd name="T12" fmla="*/ 13 w 332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49"/>
                  <a:gd name="T23" fmla="*/ 332 w 33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49">
                    <a:moveTo>
                      <a:pt x="13" y="0"/>
                    </a:moveTo>
                    <a:lnTo>
                      <a:pt x="0" y="8"/>
                    </a:lnTo>
                    <a:lnTo>
                      <a:pt x="15" y="23"/>
                    </a:lnTo>
                    <a:lnTo>
                      <a:pt x="322" y="49"/>
                    </a:lnTo>
                    <a:lnTo>
                      <a:pt x="332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8" name="Freeform 911"/>
              <p:cNvSpPr>
                <a:spLocks/>
              </p:cNvSpPr>
              <p:nvPr/>
            </p:nvSpPr>
            <p:spPr bwMode="auto">
              <a:xfrm>
                <a:off x="304" y="1282"/>
                <a:ext cx="28" cy="35"/>
              </a:xfrm>
              <a:custGeom>
                <a:avLst/>
                <a:gdLst>
                  <a:gd name="T0" fmla="*/ 120 w 312"/>
                  <a:gd name="T1" fmla="*/ 7 h 390"/>
                  <a:gd name="T2" fmla="*/ 65 w 312"/>
                  <a:gd name="T3" fmla="*/ 42 h 390"/>
                  <a:gd name="T4" fmla="*/ 25 w 312"/>
                  <a:gd name="T5" fmla="*/ 88 h 390"/>
                  <a:gd name="T6" fmla="*/ 7 w 312"/>
                  <a:gd name="T7" fmla="*/ 143 h 390"/>
                  <a:gd name="T8" fmla="*/ 0 w 312"/>
                  <a:gd name="T9" fmla="*/ 192 h 390"/>
                  <a:gd name="T10" fmla="*/ 10 w 312"/>
                  <a:gd name="T11" fmla="*/ 255 h 390"/>
                  <a:gd name="T12" fmla="*/ 37 w 312"/>
                  <a:gd name="T13" fmla="*/ 313 h 390"/>
                  <a:gd name="T14" fmla="*/ 73 w 312"/>
                  <a:gd name="T15" fmla="*/ 356 h 390"/>
                  <a:gd name="T16" fmla="*/ 120 w 312"/>
                  <a:gd name="T17" fmla="*/ 384 h 390"/>
                  <a:gd name="T18" fmla="*/ 156 w 312"/>
                  <a:gd name="T19" fmla="*/ 390 h 390"/>
                  <a:gd name="T20" fmla="*/ 219 w 312"/>
                  <a:gd name="T21" fmla="*/ 383 h 390"/>
                  <a:gd name="T22" fmla="*/ 258 w 312"/>
                  <a:gd name="T23" fmla="*/ 344 h 390"/>
                  <a:gd name="T24" fmla="*/ 292 w 312"/>
                  <a:gd name="T25" fmla="*/ 301 h 390"/>
                  <a:gd name="T26" fmla="*/ 309 w 312"/>
                  <a:gd name="T27" fmla="*/ 255 h 390"/>
                  <a:gd name="T28" fmla="*/ 312 w 312"/>
                  <a:gd name="T29" fmla="*/ 190 h 390"/>
                  <a:gd name="T30" fmla="*/ 306 w 312"/>
                  <a:gd name="T31" fmla="*/ 126 h 390"/>
                  <a:gd name="T32" fmla="*/ 264 w 312"/>
                  <a:gd name="T33" fmla="*/ 39 h 390"/>
                  <a:gd name="T34" fmla="*/ 170 w 312"/>
                  <a:gd name="T35" fmla="*/ 0 h 390"/>
                  <a:gd name="T36" fmla="*/ 120 w 312"/>
                  <a:gd name="T37" fmla="*/ 7 h 390"/>
                  <a:gd name="T38" fmla="*/ 120 w 312"/>
                  <a:gd name="T39" fmla="*/ 7 h 3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2"/>
                  <a:gd name="T61" fmla="*/ 0 h 390"/>
                  <a:gd name="T62" fmla="*/ 312 w 312"/>
                  <a:gd name="T63" fmla="*/ 390 h 3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2" h="390">
                    <a:moveTo>
                      <a:pt x="120" y="7"/>
                    </a:moveTo>
                    <a:lnTo>
                      <a:pt x="65" y="42"/>
                    </a:lnTo>
                    <a:lnTo>
                      <a:pt x="25" y="88"/>
                    </a:lnTo>
                    <a:lnTo>
                      <a:pt x="7" y="143"/>
                    </a:lnTo>
                    <a:lnTo>
                      <a:pt x="0" y="192"/>
                    </a:lnTo>
                    <a:lnTo>
                      <a:pt x="10" y="255"/>
                    </a:lnTo>
                    <a:lnTo>
                      <a:pt x="37" y="313"/>
                    </a:lnTo>
                    <a:lnTo>
                      <a:pt x="73" y="356"/>
                    </a:lnTo>
                    <a:lnTo>
                      <a:pt x="120" y="384"/>
                    </a:lnTo>
                    <a:lnTo>
                      <a:pt x="156" y="390"/>
                    </a:lnTo>
                    <a:lnTo>
                      <a:pt x="219" y="383"/>
                    </a:lnTo>
                    <a:lnTo>
                      <a:pt x="258" y="344"/>
                    </a:lnTo>
                    <a:lnTo>
                      <a:pt x="292" y="301"/>
                    </a:lnTo>
                    <a:lnTo>
                      <a:pt x="309" y="255"/>
                    </a:lnTo>
                    <a:lnTo>
                      <a:pt x="312" y="190"/>
                    </a:lnTo>
                    <a:lnTo>
                      <a:pt x="306" y="126"/>
                    </a:lnTo>
                    <a:lnTo>
                      <a:pt x="264" y="39"/>
                    </a:lnTo>
                    <a:lnTo>
                      <a:pt x="170" y="0"/>
                    </a:ln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9" name="Freeform 912"/>
              <p:cNvSpPr>
                <a:spLocks/>
              </p:cNvSpPr>
              <p:nvPr/>
            </p:nvSpPr>
            <p:spPr bwMode="auto">
              <a:xfrm>
                <a:off x="309" y="1288"/>
                <a:ext cx="16" cy="23"/>
              </a:xfrm>
              <a:custGeom>
                <a:avLst/>
                <a:gdLst>
                  <a:gd name="T0" fmla="*/ 67 w 176"/>
                  <a:gd name="T1" fmla="*/ 8 h 251"/>
                  <a:gd name="T2" fmla="*/ 16 w 176"/>
                  <a:gd name="T3" fmla="*/ 46 h 251"/>
                  <a:gd name="T4" fmla="*/ 0 w 176"/>
                  <a:gd name="T5" fmla="*/ 108 h 251"/>
                  <a:gd name="T6" fmla="*/ 0 w 176"/>
                  <a:gd name="T7" fmla="*/ 163 h 251"/>
                  <a:gd name="T8" fmla="*/ 19 w 176"/>
                  <a:gd name="T9" fmla="*/ 217 h 251"/>
                  <a:gd name="T10" fmla="*/ 67 w 176"/>
                  <a:gd name="T11" fmla="*/ 248 h 251"/>
                  <a:gd name="T12" fmla="*/ 94 w 176"/>
                  <a:gd name="T13" fmla="*/ 251 h 251"/>
                  <a:gd name="T14" fmla="*/ 129 w 176"/>
                  <a:gd name="T15" fmla="*/ 251 h 251"/>
                  <a:gd name="T16" fmla="*/ 165 w 176"/>
                  <a:gd name="T17" fmla="*/ 217 h 251"/>
                  <a:gd name="T18" fmla="*/ 176 w 176"/>
                  <a:gd name="T19" fmla="*/ 154 h 251"/>
                  <a:gd name="T20" fmla="*/ 176 w 176"/>
                  <a:gd name="T21" fmla="*/ 93 h 251"/>
                  <a:gd name="T22" fmla="*/ 138 w 176"/>
                  <a:gd name="T23" fmla="*/ 15 h 251"/>
                  <a:gd name="T24" fmla="*/ 102 w 176"/>
                  <a:gd name="T25" fmla="*/ 0 h 251"/>
                  <a:gd name="T26" fmla="*/ 67 w 176"/>
                  <a:gd name="T27" fmla="*/ 8 h 251"/>
                  <a:gd name="T28" fmla="*/ 67 w 176"/>
                  <a:gd name="T29" fmla="*/ 8 h 2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6"/>
                  <a:gd name="T46" fmla="*/ 0 h 251"/>
                  <a:gd name="T47" fmla="*/ 176 w 176"/>
                  <a:gd name="T48" fmla="*/ 251 h 2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6" h="251">
                    <a:moveTo>
                      <a:pt x="67" y="8"/>
                    </a:moveTo>
                    <a:lnTo>
                      <a:pt x="16" y="46"/>
                    </a:lnTo>
                    <a:lnTo>
                      <a:pt x="0" y="108"/>
                    </a:lnTo>
                    <a:lnTo>
                      <a:pt x="0" y="163"/>
                    </a:lnTo>
                    <a:lnTo>
                      <a:pt x="19" y="217"/>
                    </a:lnTo>
                    <a:lnTo>
                      <a:pt x="67" y="248"/>
                    </a:lnTo>
                    <a:lnTo>
                      <a:pt x="94" y="251"/>
                    </a:lnTo>
                    <a:lnTo>
                      <a:pt x="129" y="251"/>
                    </a:lnTo>
                    <a:lnTo>
                      <a:pt x="165" y="217"/>
                    </a:lnTo>
                    <a:lnTo>
                      <a:pt x="176" y="154"/>
                    </a:lnTo>
                    <a:lnTo>
                      <a:pt x="176" y="93"/>
                    </a:lnTo>
                    <a:lnTo>
                      <a:pt x="138" y="15"/>
                    </a:lnTo>
                    <a:lnTo>
                      <a:pt x="102" y="0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0" name="Freeform 913"/>
              <p:cNvSpPr>
                <a:spLocks/>
              </p:cNvSpPr>
              <p:nvPr/>
            </p:nvSpPr>
            <p:spPr bwMode="auto">
              <a:xfrm>
                <a:off x="317" y="1291"/>
                <a:ext cx="7" cy="6"/>
              </a:xfrm>
              <a:custGeom>
                <a:avLst/>
                <a:gdLst>
                  <a:gd name="T0" fmla="*/ 0 w 78"/>
                  <a:gd name="T1" fmla="*/ 36 h 65"/>
                  <a:gd name="T2" fmla="*/ 16 w 78"/>
                  <a:gd name="T3" fmla="*/ 36 h 65"/>
                  <a:gd name="T4" fmla="*/ 40 w 78"/>
                  <a:gd name="T5" fmla="*/ 62 h 65"/>
                  <a:gd name="T6" fmla="*/ 43 w 78"/>
                  <a:gd name="T7" fmla="*/ 38 h 65"/>
                  <a:gd name="T8" fmla="*/ 60 w 78"/>
                  <a:gd name="T9" fmla="*/ 65 h 65"/>
                  <a:gd name="T10" fmla="*/ 60 w 78"/>
                  <a:gd name="T11" fmla="*/ 33 h 65"/>
                  <a:gd name="T12" fmla="*/ 78 w 78"/>
                  <a:gd name="T13" fmla="*/ 48 h 65"/>
                  <a:gd name="T14" fmla="*/ 67 w 78"/>
                  <a:gd name="T15" fmla="*/ 23 h 65"/>
                  <a:gd name="T16" fmla="*/ 37 w 78"/>
                  <a:gd name="T17" fmla="*/ 0 h 65"/>
                  <a:gd name="T18" fmla="*/ 43 w 78"/>
                  <a:gd name="T19" fmla="*/ 16 h 65"/>
                  <a:gd name="T20" fmla="*/ 16 w 78"/>
                  <a:gd name="T21" fmla="*/ 3 h 65"/>
                  <a:gd name="T22" fmla="*/ 23 w 78"/>
                  <a:gd name="T23" fmla="*/ 25 h 65"/>
                  <a:gd name="T24" fmla="*/ 0 w 78"/>
                  <a:gd name="T25" fmla="*/ 36 h 65"/>
                  <a:gd name="T26" fmla="*/ 0 w 78"/>
                  <a:gd name="T27" fmla="*/ 36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65"/>
                  <a:gd name="T44" fmla="*/ 78 w 78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65">
                    <a:moveTo>
                      <a:pt x="0" y="36"/>
                    </a:moveTo>
                    <a:lnTo>
                      <a:pt x="16" y="36"/>
                    </a:lnTo>
                    <a:lnTo>
                      <a:pt x="40" y="62"/>
                    </a:lnTo>
                    <a:lnTo>
                      <a:pt x="43" y="38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78" y="48"/>
                    </a:lnTo>
                    <a:lnTo>
                      <a:pt x="67" y="23"/>
                    </a:lnTo>
                    <a:lnTo>
                      <a:pt x="37" y="0"/>
                    </a:lnTo>
                    <a:lnTo>
                      <a:pt x="43" y="16"/>
                    </a:lnTo>
                    <a:lnTo>
                      <a:pt x="16" y="3"/>
                    </a:lnTo>
                    <a:lnTo>
                      <a:pt x="23" y="2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1" name="Freeform 914"/>
              <p:cNvSpPr>
                <a:spLocks/>
              </p:cNvSpPr>
              <p:nvPr/>
            </p:nvSpPr>
            <p:spPr bwMode="auto">
              <a:xfrm>
                <a:off x="280" y="1258"/>
                <a:ext cx="15" cy="12"/>
              </a:xfrm>
              <a:custGeom>
                <a:avLst/>
                <a:gdLst>
                  <a:gd name="T0" fmla="*/ 164 w 164"/>
                  <a:gd name="T1" fmla="*/ 0 h 132"/>
                  <a:gd name="T2" fmla="*/ 71 w 164"/>
                  <a:gd name="T3" fmla="*/ 95 h 132"/>
                  <a:gd name="T4" fmla="*/ 148 w 164"/>
                  <a:gd name="T5" fmla="*/ 106 h 132"/>
                  <a:gd name="T6" fmla="*/ 150 w 164"/>
                  <a:gd name="T7" fmla="*/ 112 h 132"/>
                  <a:gd name="T8" fmla="*/ 61 w 164"/>
                  <a:gd name="T9" fmla="*/ 106 h 132"/>
                  <a:gd name="T10" fmla="*/ 40 w 164"/>
                  <a:gd name="T11" fmla="*/ 128 h 132"/>
                  <a:gd name="T12" fmla="*/ 17 w 164"/>
                  <a:gd name="T13" fmla="*/ 132 h 132"/>
                  <a:gd name="T14" fmla="*/ 0 w 164"/>
                  <a:gd name="T15" fmla="*/ 132 h 132"/>
                  <a:gd name="T16" fmla="*/ 0 w 164"/>
                  <a:gd name="T17" fmla="*/ 83 h 132"/>
                  <a:gd name="T18" fmla="*/ 52 w 164"/>
                  <a:gd name="T19" fmla="*/ 83 h 132"/>
                  <a:gd name="T20" fmla="*/ 57 w 164"/>
                  <a:gd name="T21" fmla="*/ 95 h 132"/>
                  <a:gd name="T22" fmla="*/ 150 w 164"/>
                  <a:gd name="T23" fmla="*/ 0 h 132"/>
                  <a:gd name="T24" fmla="*/ 164 w 164"/>
                  <a:gd name="T25" fmla="*/ 0 h 132"/>
                  <a:gd name="T26" fmla="*/ 164 w 164"/>
                  <a:gd name="T27" fmla="*/ 0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4"/>
                  <a:gd name="T43" fmla="*/ 0 h 132"/>
                  <a:gd name="T44" fmla="*/ 164 w 164"/>
                  <a:gd name="T45" fmla="*/ 132 h 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4" h="132">
                    <a:moveTo>
                      <a:pt x="164" y="0"/>
                    </a:moveTo>
                    <a:lnTo>
                      <a:pt x="71" y="95"/>
                    </a:lnTo>
                    <a:lnTo>
                      <a:pt x="148" y="106"/>
                    </a:lnTo>
                    <a:lnTo>
                      <a:pt x="150" y="112"/>
                    </a:lnTo>
                    <a:lnTo>
                      <a:pt x="61" y="106"/>
                    </a:lnTo>
                    <a:lnTo>
                      <a:pt x="40" y="128"/>
                    </a:lnTo>
                    <a:lnTo>
                      <a:pt x="17" y="132"/>
                    </a:lnTo>
                    <a:lnTo>
                      <a:pt x="0" y="132"/>
                    </a:lnTo>
                    <a:lnTo>
                      <a:pt x="0" y="83"/>
                    </a:lnTo>
                    <a:lnTo>
                      <a:pt x="52" y="83"/>
                    </a:lnTo>
                    <a:lnTo>
                      <a:pt x="57" y="95"/>
                    </a:lnTo>
                    <a:lnTo>
                      <a:pt x="150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2" name="Freeform 915"/>
              <p:cNvSpPr>
                <a:spLocks/>
              </p:cNvSpPr>
              <p:nvPr/>
            </p:nvSpPr>
            <p:spPr bwMode="auto">
              <a:xfrm>
                <a:off x="297" y="1258"/>
                <a:ext cx="6" cy="18"/>
              </a:xfrm>
              <a:custGeom>
                <a:avLst/>
                <a:gdLst>
                  <a:gd name="T0" fmla="*/ 23 w 68"/>
                  <a:gd name="T1" fmla="*/ 0 h 199"/>
                  <a:gd name="T2" fmla="*/ 0 w 68"/>
                  <a:gd name="T3" fmla="*/ 12 h 199"/>
                  <a:gd name="T4" fmla="*/ 14 w 68"/>
                  <a:gd name="T5" fmla="*/ 25 h 199"/>
                  <a:gd name="T6" fmla="*/ 14 w 68"/>
                  <a:gd name="T7" fmla="*/ 183 h 199"/>
                  <a:gd name="T8" fmla="*/ 28 w 68"/>
                  <a:gd name="T9" fmla="*/ 199 h 199"/>
                  <a:gd name="T10" fmla="*/ 68 w 68"/>
                  <a:gd name="T11" fmla="*/ 199 h 199"/>
                  <a:gd name="T12" fmla="*/ 68 w 68"/>
                  <a:gd name="T13" fmla="*/ 164 h 199"/>
                  <a:gd name="T14" fmla="*/ 40 w 68"/>
                  <a:gd name="T15" fmla="*/ 22 h 199"/>
                  <a:gd name="T16" fmla="*/ 23 w 68"/>
                  <a:gd name="T17" fmla="*/ 0 h 199"/>
                  <a:gd name="T18" fmla="*/ 23 w 68"/>
                  <a:gd name="T19" fmla="*/ 0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199"/>
                  <a:gd name="T32" fmla="*/ 68 w 68"/>
                  <a:gd name="T33" fmla="*/ 199 h 1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199">
                    <a:moveTo>
                      <a:pt x="23" y="0"/>
                    </a:moveTo>
                    <a:lnTo>
                      <a:pt x="0" y="12"/>
                    </a:lnTo>
                    <a:lnTo>
                      <a:pt x="14" y="25"/>
                    </a:lnTo>
                    <a:lnTo>
                      <a:pt x="14" y="183"/>
                    </a:lnTo>
                    <a:lnTo>
                      <a:pt x="28" y="199"/>
                    </a:lnTo>
                    <a:lnTo>
                      <a:pt x="68" y="199"/>
                    </a:lnTo>
                    <a:lnTo>
                      <a:pt x="68" y="164"/>
                    </a:lnTo>
                    <a:lnTo>
                      <a:pt x="40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3" name="Freeform 916"/>
              <p:cNvSpPr>
                <a:spLocks/>
              </p:cNvSpPr>
              <p:nvPr/>
            </p:nvSpPr>
            <p:spPr bwMode="auto">
              <a:xfrm>
                <a:off x="309" y="1255"/>
                <a:ext cx="31" cy="19"/>
              </a:xfrm>
              <a:custGeom>
                <a:avLst/>
                <a:gdLst>
                  <a:gd name="T0" fmla="*/ 346 w 346"/>
                  <a:gd name="T1" fmla="*/ 0 h 200"/>
                  <a:gd name="T2" fmla="*/ 294 w 346"/>
                  <a:gd name="T3" fmla="*/ 32 h 200"/>
                  <a:gd name="T4" fmla="*/ 261 w 346"/>
                  <a:gd name="T5" fmla="*/ 65 h 200"/>
                  <a:gd name="T6" fmla="*/ 117 w 346"/>
                  <a:gd name="T7" fmla="*/ 106 h 200"/>
                  <a:gd name="T8" fmla="*/ 87 w 346"/>
                  <a:gd name="T9" fmla="*/ 135 h 200"/>
                  <a:gd name="T10" fmla="*/ 61 w 346"/>
                  <a:gd name="T11" fmla="*/ 135 h 200"/>
                  <a:gd name="T12" fmla="*/ 61 w 346"/>
                  <a:gd name="T13" fmla="*/ 194 h 200"/>
                  <a:gd name="T14" fmla="*/ 54 w 346"/>
                  <a:gd name="T15" fmla="*/ 200 h 200"/>
                  <a:gd name="T16" fmla="*/ 0 w 346"/>
                  <a:gd name="T17" fmla="*/ 200 h 200"/>
                  <a:gd name="T18" fmla="*/ 18 w 346"/>
                  <a:gd name="T19" fmla="*/ 92 h 200"/>
                  <a:gd name="T20" fmla="*/ 57 w 346"/>
                  <a:gd name="T21" fmla="*/ 95 h 200"/>
                  <a:gd name="T22" fmla="*/ 68 w 346"/>
                  <a:gd name="T23" fmla="*/ 108 h 200"/>
                  <a:gd name="T24" fmla="*/ 87 w 346"/>
                  <a:gd name="T25" fmla="*/ 101 h 200"/>
                  <a:gd name="T26" fmla="*/ 100 w 346"/>
                  <a:gd name="T27" fmla="*/ 82 h 200"/>
                  <a:gd name="T28" fmla="*/ 103 w 346"/>
                  <a:gd name="T29" fmla="*/ 62 h 200"/>
                  <a:gd name="T30" fmla="*/ 91 w 346"/>
                  <a:gd name="T31" fmla="*/ 40 h 200"/>
                  <a:gd name="T32" fmla="*/ 327 w 346"/>
                  <a:gd name="T33" fmla="*/ 0 h 200"/>
                  <a:gd name="T34" fmla="*/ 346 w 346"/>
                  <a:gd name="T35" fmla="*/ 0 h 200"/>
                  <a:gd name="T36" fmla="*/ 346 w 346"/>
                  <a:gd name="T37" fmla="*/ 0 h 2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6"/>
                  <a:gd name="T58" fmla="*/ 0 h 200"/>
                  <a:gd name="T59" fmla="*/ 346 w 346"/>
                  <a:gd name="T60" fmla="*/ 200 h 2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6" h="200">
                    <a:moveTo>
                      <a:pt x="346" y="0"/>
                    </a:moveTo>
                    <a:lnTo>
                      <a:pt x="294" y="32"/>
                    </a:lnTo>
                    <a:lnTo>
                      <a:pt x="261" y="65"/>
                    </a:lnTo>
                    <a:lnTo>
                      <a:pt x="117" y="106"/>
                    </a:lnTo>
                    <a:lnTo>
                      <a:pt x="87" y="135"/>
                    </a:lnTo>
                    <a:lnTo>
                      <a:pt x="61" y="135"/>
                    </a:lnTo>
                    <a:lnTo>
                      <a:pt x="61" y="194"/>
                    </a:lnTo>
                    <a:lnTo>
                      <a:pt x="54" y="200"/>
                    </a:lnTo>
                    <a:lnTo>
                      <a:pt x="0" y="200"/>
                    </a:lnTo>
                    <a:lnTo>
                      <a:pt x="18" y="92"/>
                    </a:lnTo>
                    <a:lnTo>
                      <a:pt x="57" y="95"/>
                    </a:lnTo>
                    <a:lnTo>
                      <a:pt x="68" y="108"/>
                    </a:lnTo>
                    <a:lnTo>
                      <a:pt x="87" y="101"/>
                    </a:lnTo>
                    <a:lnTo>
                      <a:pt x="100" y="82"/>
                    </a:lnTo>
                    <a:lnTo>
                      <a:pt x="103" y="62"/>
                    </a:lnTo>
                    <a:lnTo>
                      <a:pt x="91" y="40"/>
                    </a:lnTo>
                    <a:lnTo>
                      <a:pt x="327" y="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4" name="Freeform 917"/>
              <p:cNvSpPr>
                <a:spLocks/>
              </p:cNvSpPr>
              <p:nvPr/>
            </p:nvSpPr>
            <p:spPr bwMode="auto">
              <a:xfrm>
                <a:off x="281" y="1254"/>
                <a:ext cx="4" cy="1"/>
              </a:xfrm>
              <a:custGeom>
                <a:avLst/>
                <a:gdLst>
                  <a:gd name="T0" fmla="*/ 0 w 45"/>
                  <a:gd name="T1" fmla="*/ 7 h 16"/>
                  <a:gd name="T2" fmla="*/ 22 w 45"/>
                  <a:gd name="T3" fmla="*/ 13 h 16"/>
                  <a:gd name="T4" fmla="*/ 45 w 45"/>
                  <a:gd name="T5" fmla="*/ 16 h 16"/>
                  <a:gd name="T6" fmla="*/ 33 w 45"/>
                  <a:gd name="T7" fmla="*/ 3 h 16"/>
                  <a:gd name="T8" fmla="*/ 10 w 45"/>
                  <a:gd name="T9" fmla="*/ 0 h 16"/>
                  <a:gd name="T10" fmla="*/ 0 w 45"/>
                  <a:gd name="T11" fmla="*/ 7 h 16"/>
                  <a:gd name="T12" fmla="*/ 0 w 45"/>
                  <a:gd name="T13" fmla="*/ 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6"/>
                  <a:gd name="T23" fmla="*/ 45 w 4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6">
                    <a:moveTo>
                      <a:pt x="0" y="7"/>
                    </a:moveTo>
                    <a:lnTo>
                      <a:pt x="22" y="13"/>
                    </a:lnTo>
                    <a:lnTo>
                      <a:pt x="45" y="16"/>
                    </a:lnTo>
                    <a:lnTo>
                      <a:pt x="33" y="3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5" name="Freeform 918"/>
              <p:cNvSpPr>
                <a:spLocks/>
              </p:cNvSpPr>
              <p:nvPr/>
            </p:nvSpPr>
            <p:spPr bwMode="auto">
              <a:xfrm>
                <a:off x="336" y="1261"/>
                <a:ext cx="5" cy="11"/>
              </a:xfrm>
              <a:custGeom>
                <a:avLst/>
                <a:gdLst>
                  <a:gd name="T0" fmla="*/ 54 w 54"/>
                  <a:gd name="T1" fmla="*/ 126 h 126"/>
                  <a:gd name="T2" fmla="*/ 54 w 54"/>
                  <a:gd name="T3" fmla="*/ 0 h 126"/>
                  <a:gd name="T4" fmla="*/ 0 w 54"/>
                  <a:gd name="T5" fmla="*/ 79 h 126"/>
                  <a:gd name="T6" fmla="*/ 32 w 54"/>
                  <a:gd name="T7" fmla="*/ 71 h 126"/>
                  <a:gd name="T8" fmla="*/ 18 w 54"/>
                  <a:gd name="T9" fmla="*/ 94 h 126"/>
                  <a:gd name="T10" fmla="*/ 42 w 54"/>
                  <a:gd name="T11" fmla="*/ 101 h 126"/>
                  <a:gd name="T12" fmla="*/ 18 w 54"/>
                  <a:gd name="T13" fmla="*/ 114 h 126"/>
                  <a:gd name="T14" fmla="*/ 54 w 54"/>
                  <a:gd name="T15" fmla="*/ 126 h 126"/>
                  <a:gd name="T16" fmla="*/ 54 w 54"/>
                  <a:gd name="T17" fmla="*/ 12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26"/>
                  <a:gd name="T29" fmla="*/ 54 w 5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26">
                    <a:moveTo>
                      <a:pt x="54" y="126"/>
                    </a:moveTo>
                    <a:lnTo>
                      <a:pt x="54" y="0"/>
                    </a:lnTo>
                    <a:lnTo>
                      <a:pt x="0" y="79"/>
                    </a:lnTo>
                    <a:lnTo>
                      <a:pt x="32" y="71"/>
                    </a:lnTo>
                    <a:lnTo>
                      <a:pt x="18" y="94"/>
                    </a:lnTo>
                    <a:lnTo>
                      <a:pt x="42" y="101"/>
                    </a:lnTo>
                    <a:lnTo>
                      <a:pt x="18" y="114"/>
                    </a:lnTo>
                    <a:lnTo>
                      <a:pt x="54" y="126"/>
                    </a:lnTo>
                    <a:close/>
                  </a:path>
                </a:pathLst>
              </a:custGeom>
              <a:solidFill>
                <a:srgbClr val="FB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6" name="Freeform 919"/>
              <p:cNvSpPr>
                <a:spLocks/>
              </p:cNvSpPr>
              <p:nvPr/>
            </p:nvSpPr>
            <p:spPr bwMode="auto">
              <a:xfrm>
                <a:off x="297" y="1235"/>
                <a:ext cx="5" cy="16"/>
              </a:xfrm>
              <a:custGeom>
                <a:avLst/>
                <a:gdLst>
                  <a:gd name="T0" fmla="*/ 0 w 51"/>
                  <a:gd name="T1" fmla="*/ 3 h 173"/>
                  <a:gd name="T2" fmla="*/ 17 w 51"/>
                  <a:gd name="T3" fmla="*/ 16 h 173"/>
                  <a:gd name="T4" fmla="*/ 47 w 51"/>
                  <a:gd name="T5" fmla="*/ 173 h 173"/>
                  <a:gd name="T6" fmla="*/ 33 w 51"/>
                  <a:gd name="T7" fmla="*/ 14 h 173"/>
                  <a:gd name="T8" fmla="*/ 51 w 51"/>
                  <a:gd name="T9" fmla="*/ 0 h 173"/>
                  <a:gd name="T10" fmla="*/ 24 w 51"/>
                  <a:gd name="T11" fmla="*/ 0 h 173"/>
                  <a:gd name="T12" fmla="*/ 0 w 51"/>
                  <a:gd name="T13" fmla="*/ 3 h 173"/>
                  <a:gd name="T14" fmla="*/ 0 w 51"/>
                  <a:gd name="T15" fmla="*/ 3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173"/>
                  <a:gd name="T26" fmla="*/ 51 w 51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173">
                    <a:moveTo>
                      <a:pt x="0" y="3"/>
                    </a:moveTo>
                    <a:lnTo>
                      <a:pt x="17" y="16"/>
                    </a:lnTo>
                    <a:lnTo>
                      <a:pt x="47" y="173"/>
                    </a:lnTo>
                    <a:lnTo>
                      <a:pt x="33" y="14"/>
                    </a:lnTo>
                    <a:lnTo>
                      <a:pt x="51" y="0"/>
                    </a:lnTo>
                    <a:lnTo>
                      <a:pt x="2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7" name="Freeform 920"/>
              <p:cNvSpPr>
                <a:spLocks/>
              </p:cNvSpPr>
              <p:nvPr/>
            </p:nvSpPr>
            <p:spPr bwMode="auto">
              <a:xfrm>
                <a:off x="300" y="1252"/>
                <a:ext cx="15" cy="22"/>
              </a:xfrm>
              <a:custGeom>
                <a:avLst/>
                <a:gdLst>
                  <a:gd name="T0" fmla="*/ 0 w 167"/>
                  <a:gd name="T1" fmla="*/ 8 h 242"/>
                  <a:gd name="T2" fmla="*/ 0 w 167"/>
                  <a:gd name="T3" fmla="*/ 29 h 242"/>
                  <a:gd name="T4" fmla="*/ 23 w 167"/>
                  <a:gd name="T5" fmla="*/ 39 h 242"/>
                  <a:gd name="T6" fmla="*/ 3 w 167"/>
                  <a:gd name="T7" fmla="*/ 82 h 242"/>
                  <a:gd name="T8" fmla="*/ 3 w 167"/>
                  <a:gd name="T9" fmla="*/ 231 h 242"/>
                  <a:gd name="T10" fmla="*/ 37 w 167"/>
                  <a:gd name="T11" fmla="*/ 242 h 242"/>
                  <a:gd name="T12" fmla="*/ 112 w 167"/>
                  <a:gd name="T13" fmla="*/ 242 h 242"/>
                  <a:gd name="T14" fmla="*/ 133 w 167"/>
                  <a:gd name="T15" fmla="*/ 225 h 242"/>
                  <a:gd name="T16" fmla="*/ 133 w 167"/>
                  <a:gd name="T17" fmla="*/ 143 h 242"/>
                  <a:gd name="T18" fmla="*/ 163 w 167"/>
                  <a:gd name="T19" fmla="*/ 143 h 242"/>
                  <a:gd name="T20" fmla="*/ 167 w 167"/>
                  <a:gd name="T21" fmla="*/ 127 h 242"/>
                  <a:gd name="T22" fmla="*/ 167 w 167"/>
                  <a:gd name="T23" fmla="*/ 114 h 242"/>
                  <a:gd name="T24" fmla="*/ 159 w 167"/>
                  <a:gd name="T25" fmla="*/ 107 h 242"/>
                  <a:gd name="T26" fmla="*/ 133 w 167"/>
                  <a:gd name="T27" fmla="*/ 104 h 242"/>
                  <a:gd name="T28" fmla="*/ 133 w 167"/>
                  <a:gd name="T29" fmla="*/ 66 h 242"/>
                  <a:gd name="T30" fmla="*/ 106 w 167"/>
                  <a:gd name="T31" fmla="*/ 46 h 242"/>
                  <a:gd name="T32" fmla="*/ 106 w 167"/>
                  <a:gd name="T33" fmla="*/ 33 h 242"/>
                  <a:gd name="T34" fmla="*/ 126 w 167"/>
                  <a:gd name="T35" fmla="*/ 29 h 242"/>
                  <a:gd name="T36" fmla="*/ 126 w 167"/>
                  <a:gd name="T37" fmla="*/ 13 h 242"/>
                  <a:gd name="T38" fmla="*/ 99 w 167"/>
                  <a:gd name="T39" fmla="*/ 0 h 242"/>
                  <a:gd name="T40" fmla="*/ 23 w 167"/>
                  <a:gd name="T41" fmla="*/ 0 h 242"/>
                  <a:gd name="T42" fmla="*/ 0 w 167"/>
                  <a:gd name="T43" fmla="*/ 8 h 242"/>
                  <a:gd name="T44" fmla="*/ 0 w 167"/>
                  <a:gd name="T45" fmla="*/ 8 h 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7"/>
                  <a:gd name="T70" fmla="*/ 0 h 242"/>
                  <a:gd name="T71" fmla="*/ 167 w 167"/>
                  <a:gd name="T72" fmla="*/ 242 h 2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7" h="242">
                    <a:moveTo>
                      <a:pt x="0" y="8"/>
                    </a:moveTo>
                    <a:lnTo>
                      <a:pt x="0" y="29"/>
                    </a:lnTo>
                    <a:lnTo>
                      <a:pt x="23" y="39"/>
                    </a:lnTo>
                    <a:lnTo>
                      <a:pt x="3" y="82"/>
                    </a:lnTo>
                    <a:lnTo>
                      <a:pt x="3" y="231"/>
                    </a:lnTo>
                    <a:lnTo>
                      <a:pt x="37" y="242"/>
                    </a:lnTo>
                    <a:lnTo>
                      <a:pt x="112" y="242"/>
                    </a:lnTo>
                    <a:lnTo>
                      <a:pt x="133" y="225"/>
                    </a:lnTo>
                    <a:lnTo>
                      <a:pt x="133" y="143"/>
                    </a:lnTo>
                    <a:lnTo>
                      <a:pt x="163" y="143"/>
                    </a:lnTo>
                    <a:lnTo>
                      <a:pt x="167" y="127"/>
                    </a:lnTo>
                    <a:lnTo>
                      <a:pt x="167" y="114"/>
                    </a:lnTo>
                    <a:lnTo>
                      <a:pt x="159" y="107"/>
                    </a:lnTo>
                    <a:lnTo>
                      <a:pt x="133" y="104"/>
                    </a:lnTo>
                    <a:lnTo>
                      <a:pt x="133" y="66"/>
                    </a:lnTo>
                    <a:lnTo>
                      <a:pt x="106" y="46"/>
                    </a:lnTo>
                    <a:lnTo>
                      <a:pt x="106" y="33"/>
                    </a:lnTo>
                    <a:lnTo>
                      <a:pt x="126" y="29"/>
                    </a:lnTo>
                    <a:lnTo>
                      <a:pt x="126" y="13"/>
                    </a:lnTo>
                    <a:lnTo>
                      <a:pt x="99" y="0"/>
                    </a:lnTo>
                    <a:lnTo>
                      <a:pt x="2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8" name="Freeform 921"/>
              <p:cNvSpPr>
                <a:spLocks/>
              </p:cNvSpPr>
              <p:nvPr/>
            </p:nvSpPr>
            <p:spPr bwMode="auto">
              <a:xfrm>
                <a:off x="306" y="1257"/>
                <a:ext cx="2" cy="14"/>
              </a:xfrm>
              <a:custGeom>
                <a:avLst/>
                <a:gdLst>
                  <a:gd name="T0" fmla="*/ 21 w 21"/>
                  <a:gd name="T1" fmla="*/ 13 h 163"/>
                  <a:gd name="T2" fmla="*/ 13 w 21"/>
                  <a:gd name="T3" fmla="*/ 23 h 163"/>
                  <a:gd name="T4" fmla="*/ 21 w 21"/>
                  <a:gd name="T5" fmla="*/ 33 h 163"/>
                  <a:gd name="T6" fmla="*/ 13 w 21"/>
                  <a:gd name="T7" fmla="*/ 41 h 163"/>
                  <a:gd name="T8" fmla="*/ 21 w 21"/>
                  <a:gd name="T9" fmla="*/ 51 h 163"/>
                  <a:gd name="T10" fmla="*/ 13 w 21"/>
                  <a:gd name="T11" fmla="*/ 62 h 163"/>
                  <a:gd name="T12" fmla="*/ 21 w 21"/>
                  <a:gd name="T13" fmla="*/ 71 h 163"/>
                  <a:gd name="T14" fmla="*/ 13 w 21"/>
                  <a:gd name="T15" fmla="*/ 82 h 163"/>
                  <a:gd name="T16" fmla="*/ 21 w 21"/>
                  <a:gd name="T17" fmla="*/ 92 h 163"/>
                  <a:gd name="T18" fmla="*/ 13 w 21"/>
                  <a:gd name="T19" fmla="*/ 101 h 163"/>
                  <a:gd name="T20" fmla="*/ 21 w 21"/>
                  <a:gd name="T21" fmla="*/ 111 h 163"/>
                  <a:gd name="T22" fmla="*/ 13 w 21"/>
                  <a:gd name="T23" fmla="*/ 122 h 163"/>
                  <a:gd name="T24" fmla="*/ 21 w 21"/>
                  <a:gd name="T25" fmla="*/ 130 h 163"/>
                  <a:gd name="T26" fmla="*/ 13 w 21"/>
                  <a:gd name="T27" fmla="*/ 140 h 163"/>
                  <a:gd name="T28" fmla="*/ 21 w 21"/>
                  <a:gd name="T29" fmla="*/ 150 h 163"/>
                  <a:gd name="T30" fmla="*/ 11 w 21"/>
                  <a:gd name="T31" fmla="*/ 163 h 163"/>
                  <a:gd name="T32" fmla="*/ 0 w 21"/>
                  <a:gd name="T33" fmla="*/ 150 h 163"/>
                  <a:gd name="T34" fmla="*/ 8 w 21"/>
                  <a:gd name="T35" fmla="*/ 140 h 163"/>
                  <a:gd name="T36" fmla="*/ 0 w 21"/>
                  <a:gd name="T37" fmla="*/ 130 h 163"/>
                  <a:gd name="T38" fmla="*/ 8 w 21"/>
                  <a:gd name="T39" fmla="*/ 122 h 163"/>
                  <a:gd name="T40" fmla="*/ 0 w 21"/>
                  <a:gd name="T41" fmla="*/ 111 h 163"/>
                  <a:gd name="T42" fmla="*/ 8 w 21"/>
                  <a:gd name="T43" fmla="*/ 101 h 163"/>
                  <a:gd name="T44" fmla="*/ 0 w 21"/>
                  <a:gd name="T45" fmla="*/ 92 h 163"/>
                  <a:gd name="T46" fmla="*/ 8 w 21"/>
                  <a:gd name="T47" fmla="*/ 82 h 163"/>
                  <a:gd name="T48" fmla="*/ 0 w 21"/>
                  <a:gd name="T49" fmla="*/ 71 h 163"/>
                  <a:gd name="T50" fmla="*/ 8 w 21"/>
                  <a:gd name="T51" fmla="*/ 62 h 163"/>
                  <a:gd name="T52" fmla="*/ 0 w 21"/>
                  <a:gd name="T53" fmla="*/ 51 h 163"/>
                  <a:gd name="T54" fmla="*/ 8 w 21"/>
                  <a:gd name="T55" fmla="*/ 41 h 163"/>
                  <a:gd name="T56" fmla="*/ 0 w 21"/>
                  <a:gd name="T57" fmla="*/ 33 h 163"/>
                  <a:gd name="T58" fmla="*/ 8 w 21"/>
                  <a:gd name="T59" fmla="*/ 23 h 163"/>
                  <a:gd name="T60" fmla="*/ 0 w 21"/>
                  <a:gd name="T61" fmla="*/ 13 h 163"/>
                  <a:gd name="T62" fmla="*/ 11 w 21"/>
                  <a:gd name="T63" fmla="*/ 0 h 163"/>
                  <a:gd name="T64" fmla="*/ 21 w 21"/>
                  <a:gd name="T65" fmla="*/ 13 h 163"/>
                  <a:gd name="T66" fmla="*/ 21 w 21"/>
                  <a:gd name="T67" fmla="*/ 13 h 1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163"/>
                  <a:gd name="T104" fmla="*/ 21 w 21"/>
                  <a:gd name="T105" fmla="*/ 163 h 1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163">
                    <a:moveTo>
                      <a:pt x="21" y="13"/>
                    </a:moveTo>
                    <a:lnTo>
                      <a:pt x="13" y="23"/>
                    </a:lnTo>
                    <a:lnTo>
                      <a:pt x="21" y="33"/>
                    </a:lnTo>
                    <a:lnTo>
                      <a:pt x="13" y="41"/>
                    </a:lnTo>
                    <a:lnTo>
                      <a:pt x="21" y="51"/>
                    </a:lnTo>
                    <a:lnTo>
                      <a:pt x="13" y="62"/>
                    </a:lnTo>
                    <a:lnTo>
                      <a:pt x="21" y="71"/>
                    </a:lnTo>
                    <a:lnTo>
                      <a:pt x="13" y="82"/>
                    </a:lnTo>
                    <a:lnTo>
                      <a:pt x="21" y="92"/>
                    </a:lnTo>
                    <a:lnTo>
                      <a:pt x="13" y="101"/>
                    </a:lnTo>
                    <a:lnTo>
                      <a:pt x="21" y="111"/>
                    </a:lnTo>
                    <a:lnTo>
                      <a:pt x="13" y="122"/>
                    </a:lnTo>
                    <a:lnTo>
                      <a:pt x="21" y="130"/>
                    </a:lnTo>
                    <a:lnTo>
                      <a:pt x="13" y="140"/>
                    </a:lnTo>
                    <a:lnTo>
                      <a:pt x="21" y="150"/>
                    </a:lnTo>
                    <a:lnTo>
                      <a:pt x="11" y="163"/>
                    </a:lnTo>
                    <a:lnTo>
                      <a:pt x="0" y="150"/>
                    </a:lnTo>
                    <a:lnTo>
                      <a:pt x="8" y="140"/>
                    </a:lnTo>
                    <a:lnTo>
                      <a:pt x="0" y="130"/>
                    </a:lnTo>
                    <a:lnTo>
                      <a:pt x="8" y="122"/>
                    </a:lnTo>
                    <a:lnTo>
                      <a:pt x="0" y="111"/>
                    </a:lnTo>
                    <a:lnTo>
                      <a:pt x="8" y="101"/>
                    </a:lnTo>
                    <a:lnTo>
                      <a:pt x="0" y="92"/>
                    </a:lnTo>
                    <a:lnTo>
                      <a:pt x="8" y="82"/>
                    </a:lnTo>
                    <a:lnTo>
                      <a:pt x="0" y="71"/>
                    </a:lnTo>
                    <a:lnTo>
                      <a:pt x="8" y="62"/>
                    </a:lnTo>
                    <a:lnTo>
                      <a:pt x="0" y="51"/>
                    </a:lnTo>
                    <a:lnTo>
                      <a:pt x="8" y="41"/>
                    </a:lnTo>
                    <a:lnTo>
                      <a:pt x="0" y="33"/>
                    </a:lnTo>
                    <a:lnTo>
                      <a:pt x="8" y="23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9" name="Freeform 922"/>
              <p:cNvSpPr>
                <a:spLocks/>
              </p:cNvSpPr>
              <p:nvPr/>
            </p:nvSpPr>
            <p:spPr bwMode="auto">
              <a:xfrm>
                <a:off x="306" y="1253"/>
                <a:ext cx="1" cy="1"/>
              </a:xfrm>
              <a:custGeom>
                <a:avLst/>
                <a:gdLst>
                  <a:gd name="T0" fmla="*/ 20 w 20"/>
                  <a:gd name="T1" fmla="*/ 16 h 16"/>
                  <a:gd name="T2" fmla="*/ 0 w 20"/>
                  <a:gd name="T3" fmla="*/ 16 h 16"/>
                  <a:gd name="T4" fmla="*/ 0 w 20"/>
                  <a:gd name="T5" fmla="*/ 0 h 16"/>
                  <a:gd name="T6" fmla="*/ 20 w 20"/>
                  <a:gd name="T7" fmla="*/ 0 h 16"/>
                  <a:gd name="T8" fmla="*/ 20 w 20"/>
                  <a:gd name="T9" fmla="*/ 16 h 16"/>
                  <a:gd name="T10" fmla="*/ 20 w 20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6"/>
                  <a:gd name="T20" fmla="*/ 20 w 2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6">
                    <a:moveTo>
                      <a:pt x="2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0" name="Freeform 923"/>
              <p:cNvSpPr>
                <a:spLocks/>
              </p:cNvSpPr>
              <p:nvPr/>
            </p:nvSpPr>
            <p:spPr bwMode="auto">
              <a:xfrm>
                <a:off x="261" y="1211"/>
                <a:ext cx="19" cy="72"/>
              </a:xfrm>
              <a:custGeom>
                <a:avLst/>
                <a:gdLst>
                  <a:gd name="T0" fmla="*/ 192 w 219"/>
                  <a:gd name="T1" fmla="*/ 0 h 794"/>
                  <a:gd name="T2" fmla="*/ 170 w 219"/>
                  <a:gd name="T3" fmla="*/ 15 h 794"/>
                  <a:gd name="T4" fmla="*/ 170 w 219"/>
                  <a:gd name="T5" fmla="*/ 297 h 794"/>
                  <a:gd name="T6" fmla="*/ 140 w 219"/>
                  <a:gd name="T7" fmla="*/ 321 h 794"/>
                  <a:gd name="T8" fmla="*/ 136 w 219"/>
                  <a:gd name="T9" fmla="*/ 334 h 794"/>
                  <a:gd name="T10" fmla="*/ 136 w 219"/>
                  <a:gd name="T11" fmla="*/ 707 h 794"/>
                  <a:gd name="T12" fmla="*/ 145 w 219"/>
                  <a:gd name="T13" fmla="*/ 719 h 794"/>
                  <a:gd name="T14" fmla="*/ 132 w 219"/>
                  <a:gd name="T15" fmla="*/ 736 h 794"/>
                  <a:gd name="T16" fmla="*/ 114 w 219"/>
                  <a:gd name="T17" fmla="*/ 742 h 794"/>
                  <a:gd name="T18" fmla="*/ 15 w 219"/>
                  <a:gd name="T19" fmla="*/ 742 h 794"/>
                  <a:gd name="T20" fmla="*/ 0 w 219"/>
                  <a:gd name="T21" fmla="*/ 759 h 794"/>
                  <a:gd name="T22" fmla="*/ 26 w 219"/>
                  <a:gd name="T23" fmla="*/ 794 h 794"/>
                  <a:gd name="T24" fmla="*/ 150 w 219"/>
                  <a:gd name="T25" fmla="*/ 784 h 794"/>
                  <a:gd name="T26" fmla="*/ 170 w 219"/>
                  <a:gd name="T27" fmla="*/ 769 h 794"/>
                  <a:gd name="T28" fmla="*/ 187 w 219"/>
                  <a:gd name="T29" fmla="*/ 719 h 794"/>
                  <a:gd name="T30" fmla="*/ 219 w 219"/>
                  <a:gd name="T31" fmla="*/ 713 h 794"/>
                  <a:gd name="T32" fmla="*/ 219 w 219"/>
                  <a:gd name="T33" fmla="*/ 504 h 794"/>
                  <a:gd name="T34" fmla="*/ 212 w 219"/>
                  <a:gd name="T35" fmla="*/ 484 h 794"/>
                  <a:gd name="T36" fmla="*/ 219 w 219"/>
                  <a:gd name="T37" fmla="*/ 455 h 794"/>
                  <a:gd name="T38" fmla="*/ 219 w 219"/>
                  <a:gd name="T39" fmla="*/ 324 h 794"/>
                  <a:gd name="T40" fmla="*/ 189 w 219"/>
                  <a:gd name="T41" fmla="*/ 297 h 794"/>
                  <a:gd name="T42" fmla="*/ 189 w 219"/>
                  <a:gd name="T43" fmla="*/ 15 h 794"/>
                  <a:gd name="T44" fmla="*/ 192 w 219"/>
                  <a:gd name="T45" fmla="*/ 0 h 794"/>
                  <a:gd name="T46" fmla="*/ 192 w 219"/>
                  <a:gd name="T47" fmla="*/ 0 h 7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794"/>
                  <a:gd name="T74" fmla="*/ 219 w 219"/>
                  <a:gd name="T75" fmla="*/ 794 h 7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794">
                    <a:moveTo>
                      <a:pt x="192" y="0"/>
                    </a:moveTo>
                    <a:lnTo>
                      <a:pt x="170" y="15"/>
                    </a:lnTo>
                    <a:lnTo>
                      <a:pt x="170" y="297"/>
                    </a:lnTo>
                    <a:lnTo>
                      <a:pt x="140" y="321"/>
                    </a:lnTo>
                    <a:lnTo>
                      <a:pt x="136" y="334"/>
                    </a:lnTo>
                    <a:lnTo>
                      <a:pt x="136" y="707"/>
                    </a:lnTo>
                    <a:lnTo>
                      <a:pt x="145" y="719"/>
                    </a:lnTo>
                    <a:lnTo>
                      <a:pt x="132" y="736"/>
                    </a:lnTo>
                    <a:lnTo>
                      <a:pt x="114" y="742"/>
                    </a:lnTo>
                    <a:lnTo>
                      <a:pt x="15" y="742"/>
                    </a:lnTo>
                    <a:lnTo>
                      <a:pt x="0" y="759"/>
                    </a:lnTo>
                    <a:lnTo>
                      <a:pt x="26" y="794"/>
                    </a:lnTo>
                    <a:lnTo>
                      <a:pt x="150" y="784"/>
                    </a:lnTo>
                    <a:lnTo>
                      <a:pt x="170" y="769"/>
                    </a:lnTo>
                    <a:lnTo>
                      <a:pt x="187" y="719"/>
                    </a:lnTo>
                    <a:lnTo>
                      <a:pt x="219" y="713"/>
                    </a:lnTo>
                    <a:lnTo>
                      <a:pt x="219" y="504"/>
                    </a:lnTo>
                    <a:lnTo>
                      <a:pt x="212" y="484"/>
                    </a:lnTo>
                    <a:lnTo>
                      <a:pt x="219" y="455"/>
                    </a:lnTo>
                    <a:lnTo>
                      <a:pt x="219" y="324"/>
                    </a:lnTo>
                    <a:lnTo>
                      <a:pt x="189" y="297"/>
                    </a:lnTo>
                    <a:lnTo>
                      <a:pt x="189" y="1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1" name="Freeform 924"/>
              <p:cNvSpPr>
                <a:spLocks/>
              </p:cNvSpPr>
              <p:nvPr/>
            </p:nvSpPr>
            <p:spPr bwMode="auto">
              <a:xfrm>
                <a:off x="276" y="1241"/>
                <a:ext cx="2" cy="33"/>
              </a:xfrm>
              <a:custGeom>
                <a:avLst/>
                <a:gdLst>
                  <a:gd name="T0" fmla="*/ 10 w 17"/>
                  <a:gd name="T1" fmla="*/ 0 h 365"/>
                  <a:gd name="T2" fmla="*/ 17 w 17"/>
                  <a:gd name="T3" fmla="*/ 13 h 365"/>
                  <a:gd name="T4" fmla="*/ 10 w 17"/>
                  <a:gd name="T5" fmla="*/ 25 h 365"/>
                  <a:gd name="T6" fmla="*/ 17 w 17"/>
                  <a:gd name="T7" fmla="*/ 39 h 365"/>
                  <a:gd name="T8" fmla="*/ 10 w 17"/>
                  <a:gd name="T9" fmla="*/ 50 h 365"/>
                  <a:gd name="T10" fmla="*/ 17 w 17"/>
                  <a:gd name="T11" fmla="*/ 64 h 365"/>
                  <a:gd name="T12" fmla="*/ 10 w 17"/>
                  <a:gd name="T13" fmla="*/ 77 h 365"/>
                  <a:gd name="T14" fmla="*/ 17 w 17"/>
                  <a:gd name="T15" fmla="*/ 90 h 365"/>
                  <a:gd name="T16" fmla="*/ 10 w 17"/>
                  <a:gd name="T17" fmla="*/ 103 h 365"/>
                  <a:gd name="T18" fmla="*/ 17 w 17"/>
                  <a:gd name="T19" fmla="*/ 117 h 365"/>
                  <a:gd name="T20" fmla="*/ 10 w 17"/>
                  <a:gd name="T21" fmla="*/ 129 h 365"/>
                  <a:gd name="T22" fmla="*/ 17 w 17"/>
                  <a:gd name="T23" fmla="*/ 141 h 365"/>
                  <a:gd name="T24" fmla="*/ 10 w 17"/>
                  <a:gd name="T25" fmla="*/ 156 h 365"/>
                  <a:gd name="T26" fmla="*/ 17 w 17"/>
                  <a:gd name="T27" fmla="*/ 169 h 365"/>
                  <a:gd name="T28" fmla="*/ 10 w 17"/>
                  <a:gd name="T29" fmla="*/ 181 h 365"/>
                  <a:gd name="T30" fmla="*/ 17 w 17"/>
                  <a:gd name="T31" fmla="*/ 195 h 365"/>
                  <a:gd name="T32" fmla="*/ 10 w 17"/>
                  <a:gd name="T33" fmla="*/ 208 h 365"/>
                  <a:gd name="T34" fmla="*/ 17 w 17"/>
                  <a:gd name="T35" fmla="*/ 220 h 365"/>
                  <a:gd name="T36" fmla="*/ 10 w 17"/>
                  <a:gd name="T37" fmla="*/ 233 h 365"/>
                  <a:gd name="T38" fmla="*/ 17 w 17"/>
                  <a:gd name="T39" fmla="*/ 247 h 365"/>
                  <a:gd name="T40" fmla="*/ 10 w 17"/>
                  <a:gd name="T41" fmla="*/ 260 h 365"/>
                  <a:gd name="T42" fmla="*/ 17 w 17"/>
                  <a:gd name="T43" fmla="*/ 273 h 365"/>
                  <a:gd name="T44" fmla="*/ 10 w 17"/>
                  <a:gd name="T45" fmla="*/ 285 h 365"/>
                  <a:gd name="T46" fmla="*/ 17 w 17"/>
                  <a:gd name="T47" fmla="*/ 299 h 365"/>
                  <a:gd name="T48" fmla="*/ 10 w 17"/>
                  <a:gd name="T49" fmla="*/ 311 h 365"/>
                  <a:gd name="T50" fmla="*/ 17 w 17"/>
                  <a:gd name="T51" fmla="*/ 326 h 365"/>
                  <a:gd name="T52" fmla="*/ 10 w 17"/>
                  <a:gd name="T53" fmla="*/ 338 h 365"/>
                  <a:gd name="T54" fmla="*/ 17 w 17"/>
                  <a:gd name="T55" fmla="*/ 353 h 365"/>
                  <a:gd name="T56" fmla="*/ 10 w 17"/>
                  <a:gd name="T57" fmla="*/ 365 h 365"/>
                  <a:gd name="T58" fmla="*/ 6 w 17"/>
                  <a:gd name="T59" fmla="*/ 364 h 365"/>
                  <a:gd name="T60" fmla="*/ 0 w 17"/>
                  <a:gd name="T61" fmla="*/ 352 h 365"/>
                  <a:gd name="T62" fmla="*/ 6 w 17"/>
                  <a:gd name="T63" fmla="*/ 338 h 365"/>
                  <a:gd name="T64" fmla="*/ 0 w 17"/>
                  <a:gd name="T65" fmla="*/ 326 h 365"/>
                  <a:gd name="T66" fmla="*/ 6 w 17"/>
                  <a:gd name="T67" fmla="*/ 311 h 365"/>
                  <a:gd name="T68" fmla="*/ 0 w 17"/>
                  <a:gd name="T69" fmla="*/ 298 h 365"/>
                  <a:gd name="T70" fmla="*/ 6 w 17"/>
                  <a:gd name="T71" fmla="*/ 285 h 365"/>
                  <a:gd name="T72" fmla="*/ 0 w 17"/>
                  <a:gd name="T73" fmla="*/ 273 h 365"/>
                  <a:gd name="T74" fmla="*/ 6 w 17"/>
                  <a:gd name="T75" fmla="*/ 260 h 365"/>
                  <a:gd name="T76" fmla="*/ 0 w 17"/>
                  <a:gd name="T77" fmla="*/ 247 h 365"/>
                  <a:gd name="T78" fmla="*/ 6 w 17"/>
                  <a:gd name="T79" fmla="*/ 233 h 365"/>
                  <a:gd name="T80" fmla="*/ 0 w 17"/>
                  <a:gd name="T81" fmla="*/ 220 h 365"/>
                  <a:gd name="T82" fmla="*/ 6 w 17"/>
                  <a:gd name="T83" fmla="*/ 207 h 365"/>
                  <a:gd name="T84" fmla="*/ 0 w 17"/>
                  <a:gd name="T85" fmla="*/ 194 h 365"/>
                  <a:gd name="T86" fmla="*/ 6 w 17"/>
                  <a:gd name="T87" fmla="*/ 181 h 365"/>
                  <a:gd name="T88" fmla="*/ 0 w 17"/>
                  <a:gd name="T89" fmla="*/ 168 h 365"/>
                  <a:gd name="T90" fmla="*/ 6 w 17"/>
                  <a:gd name="T91" fmla="*/ 154 h 365"/>
                  <a:gd name="T92" fmla="*/ 0 w 17"/>
                  <a:gd name="T93" fmla="*/ 141 h 365"/>
                  <a:gd name="T94" fmla="*/ 6 w 17"/>
                  <a:gd name="T95" fmla="*/ 128 h 365"/>
                  <a:gd name="T96" fmla="*/ 0 w 17"/>
                  <a:gd name="T97" fmla="*/ 116 h 365"/>
                  <a:gd name="T98" fmla="*/ 6 w 17"/>
                  <a:gd name="T99" fmla="*/ 103 h 365"/>
                  <a:gd name="T100" fmla="*/ 0 w 17"/>
                  <a:gd name="T101" fmla="*/ 90 h 365"/>
                  <a:gd name="T102" fmla="*/ 6 w 17"/>
                  <a:gd name="T103" fmla="*/ 77 h 365"/>
                  <a:gd name="T104" fmla="*/ 0 w 17"/>
                  <a:gd name="T105" fmla="*/ 64 h 365"/>
                  <a:gd name="T106" fmla="*/ 6 w 17"/>
                  <a:gd name="T107" fmla="*/ 50 h 365"/>
                  <a:gd name="T108" fmla="*/ 0 w 17"/>
                  <a:gd name="T109" fmla="*/ 38 h 365"/>
                  <a:gd name="T110" fmla="*/ 6 w 17"/>
                  <a:gd name="T111" fmla="*/ 25 h 365"/>
                  <a:gd name="T112" fmla="*/ 0 w 17"/>
                  <a:gd name="T113" fmla="*/ 12 h 365"/>
                  <a:gd name="T114" fmla="*/ 6 w 17"/>
                  <a:gd name="T115" fmla="*/ 0 h 365"/>
                  <a:gd name="T116" fmla="*/ 10 w 17"/>
                  <a:gd name="T117" fmla="*/ 0 h 365"/>
                  <a:gd name="T118" fmla="*/ 10 w 17"/>
                  <a:gd name="T119" fmla="*/ 0 h 3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"/>
                  <a:gd name="T181" fmla="*/ 0 h 365"/>
                  <a:gd name="T182" fmla="*/ 17 w 17"/>
                  <a:gd name="T183" fmla="*/ 365 h 3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" h="365">
                    <a:moveTo>
                      <a:pt x="10" y="0"/>
                    </a:moveTo>
                    <a:lnTo>
                      <a:pt x="17" y="13"/>
                    </a:lnTo>
                    <a:lnTo>
                      <a:pt x="10" y="25"/>
                    </a:lnTo>
                    <a:lnTo>
                      <a:pt x="17" y="39"/>
                    </a:lnTo>
                    <a:lnTo>
                      <a:pt x="10" y="50"/>
                    </a:lnTo>
                    <a:lnTo>
                      <a:pt x="17" y="64"/>
                    </a:lnTo>
                    <a:lnTo>
                      <a:pt x="10" y="77"/>
                    </a:lnTo>
                    <a:lnTo>
                      <a:pt x="17" y="90"/>
                    </a:lnTo>
                    <a:lnTo>
                      <a:pt x="10" y="103"/>
                    </a:lnTo>
                    <a:lnTo>
                      <a:pt x="17" y="117"/>
                    </a:lnTo>
                    <a:lnTo>
                      <a:pt x="10" y="129"/>
                    </a:lnTo>
                    <a:lnTo>
                      <a:pt x="17" y="141"/>
                    </a:lnTo>
                    <a:lnTo>
                      <a:pt x="10" y="156"/>
                    </a:lnTo>
                    <a:lnTo>
                      <a:pt x="17" y="169"/>
                    </a:lnTo>
                    <a:lnTo>
                      <a:pt x="10" y="181"/>
                    </a:lnTo>
                    <a:lnTo>
                      <a:pt x="17" y="195"/>
                    </a:lnTo>
                    <a:lnTo>
                      <a:pt x="10" y="208"/>
                    </a:lnTo>
                    <a:lnTo>
                      <a:pt x="17" y="220"/>
                    </a:lnTo>
                    <a:lnTo>
                      <a:pt x="10" y="233"/>
                    </a:lnTo>
                    <a:lnTo>
                      <a:pt x="17" y="247"/>
                    </a:lnTo>
                    <a:lnTo>
                      <a:pt x="10" y="260"/>
                    </a:lnTo>
                    <a:lnTo>
                      <a:pt x="17" y="273"/>
                    </a:lnTo>
                    <a:lnTo>
                      <a:pt x="10" y="285"/>
                    </a:lnTo>
                    <a:lnTo>
                      <a:pt x="17" y="299"/>
                    </a:lnTo>
                    <a:lnTo>
                      <a:pt x="10" y="311"/>
                    </a:lnTo>
                    <a:lnTo>
                      <a:pt x="17" y="326"/>
                    </a:lnTo>
                    <a:lnTo>
                      <a:pt x="10" y="338"/>
                    </a:lnTo>
                    <a:lnTo>
                      <a:pt x="17" y="353"/>
                    </a:lnTo>
                    <a:lnTo>
                      <a:pt x="10" y="365"/>
                    </a:lnTo>
                    <a:lnTo>
                      <a:pt x="6" y="364"/>
                    </a:lnTo>
                    <a:lnTo>
                      <a:pt x="0" y="352"/>
                    </a:lnTo>
                    <a:lnTo>
                      <a:pt x="6" y="338"/>
                    </a:lnTo>
                    <a:lnTo>
                      <a:pt x="0" y="326"/>
                    </a:lnTo>
                    <a:lnTo>
                      <a:pt x="6" y="311"/>
                    </a:lnTo>
                    <a:lnTo>
                      <a:pt x="0" y="298"/>
                    </a:lnTo>
                    <a:lnTo>
                      <a:pt x="6" y="285"/>
                    </a:lnTo>
                    <a:lnTo>
                      <a:pt x="0" y="273"/>
                    </a:lnTo>
                    <a:lnTo>
                      <a:pt x="6" y="260"/>
                    </a:lnTo>
                    <a:lnTo>
                      <a:pt x="0" y="247"/>
                    </a:lnTo>
                    <a:lnTo>
                      <a:pt x="6" y="233"/>
                    </a:lnTo>
                    <a:lnTo>
                      <a:pt x="0" y="220"/>
                    </a:lnTo>
                    <a:lnTo>
                      <a:pt x="6" y="207"/>
                    </a:lnTo>
                    <a:lnTo>
                      <a:pt x="0" y="194"/>
                    </a:lnTo>
                    <a:lnTo>
                      <a:pt x="6" y="181"/>
                    </a:lnTo>
                    <a:lnTo>
                      <a:pt x="0" y="168"/>
                    </a:lnTo>
                    <a:lnTo>
                      <a:pt x="6" y="154"/>
                    </a:lnTo>
                    <a:lnTo>
                      <a:pt x="0" y="141"/>
                    </a:lnTo>
                    <a:lnTo>
                      <a:pt x="6" y="128"/>
                    </a:lnTo>
                    <a:lnTo>
                      <a:pt x="0" y="116"/>
                    </a:lnTo>
                    <a:lnTo>
                      <a:pt x="6" y="103"/>
                    </a:lnTo>
                    <a:lnTo>
                      <a:pt x="0" y="90"/>
                    </a:lnTo>
                    <a:lnTo>
                      <a:pt x="6" y="77"/>
                    </a:lnTo>
                    <a:lnTo>
                      <a:pt x="0" y="64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6" y="2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2" name="Freeform 925"/>
              <p:cNvSpPr>
                <a:spLocks/>
              </p:cNvSpPr>
              <p:nvPr/>
            </p:nvSpPr>
            <p:spPr bwMode="auto">
              <a:xfrm>
                <a:off x="113" y="1288"/>
                <a:ext cx="3" cy="5"/>
              </a:xfrm>
              <a:custGeom>
                <a:avLst/>
                <a:gdLst>
                  <a:gd name="T0" fmla="*/ 4 w 34"/>
                  <a:gd name="T1" fmla="*/ 5 h 61"/>
                  <a:gd name="T2" fmla="*/ 0 w 34"/>
                  <a:gd name="T3" fmla="*/ 27 h 61"/>
                  <a:gd name="T4" fmla="*/ 1 w 34"/>
                  <a:gd name="T5" fmla="*/ 39 h 61"/>
                  <a:gd name="T6" fmla="*/ 7 w 34"/>
                  <a:gd name="T7" fmla="*/ 56 h 61"/>
                  <a:gd name="T8" fmla="*/ 15 w 34"/>
                  <a:gd name="T9" fmla="*/ 61 h 61"/>
                  <a:gd name="T10" fmla="*/ 27 w 34"/>
                  <a:gd name="T11" fmla="*/ 55 h 61"/>
                  <a:gd name="T12" fmla="*/ 34 w 34"/>
                  <a:gd name="T13" fmla="*/ 42 h 61"/>
                  <a:gd name="T14" fmla="*/ 24 w 34"/>
                  <a:gd name="T15" fmla="*/ 0 h 61"/>
                  <a:gd name="T16" fmla="*/ 4 w 34"/>
                  <a:gd name="T17" fmla="*/ 5 h 61"/>
                  <a:gd name="T18" fmla="*/ 4 w 34"/>
                  <a:gd name="T19" fmla="*/ 5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61"/>
                  <a:gd name="T32" fmla="*/ 34 w 34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61">
                    <a:moveTo>
                      <a:pt x="4" y="5"/>
                    </a:moveTo>
                    <a:lnTo>
                      <a:pt x="0" y="27"/>
                    </a:lnTo>
                    <a:lnTo>
                      <a:pt x="1" y="39"/>
                    </a:lnTo>
                    <a:lnTo>
                      <a:pt x="7" y="56"/>
                    </a:lnTo>
                    <a:lnTo>
                      <a:pt x="15" y="61"/>
                    </a:lnTo>
                    <a:lnTo>
                      <a:pt x="27" y="55"/>
                    </a:lnTo>
                    <a:lnTo>
                      <a:pt x="34" y="42"/>
                    </a:lnTo>
                    <a:lnTo>
                      <a:pt x="2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3" name="Freeform 926"/>
              <p:cNvSpPr>
                <a:spLocks/>
              </p:cNvSpPr>
              <p:nvPr/>
            </p:nvSpPr>
            <p:spPr bwMode="auto">
              <a:xfrm>
                <a:off x="106" y="1287"/>
                <a:ext cx="2" cy="5"/>
              </a:xfrm>
              <a:custGeom>
                <a:avLst/>
                <a:gdLst>
                  <a:gd name="T0" fmla="*/ 0 w 24"/>
                  <a:gd name="T1" fmla="*/ 25 h 58"/>
                  <a:gd name="T2" fmla="*/ 2 w 24"/>
                  <a:gd name="T3" fmla="*/ 47 h 58"/>
                  <a:gd name="T4" fmla="*/ 9 w 24"/>
                  <a:gd name="T5" fmla="*/ 58 h 58"/>
                  <a:gd name="T6" fmla="*/ 17 w 24"/>
                  <a:gd name="T7" fmla="*/ 58 h 58"/>
                  <a:gd name="T8" fmla="*/ 24 w 24"/>
                  <a:gd name="T9" fmla="*/ 29 h 58"/>
                  <a:gd name="T10" fmla="*/ 12 w 24"/>
                  <a:gd name="T11" fmla="*/ 0 h 58"/>
                  <a:gd name="T12" fmla="*/ 0 w 24"/>
                  <a:gd name="T13" fmla="*/ 8 h 58"/>
                  <a:gd name="T14" fmla="*/ 0 w 24"/>
                  <a:gd name="T15" fmla="*/ 25 h 58"/>
                  <a:gd name="T16" fmla="*/ 0 w 24"/>
                  <a:gd name="T17" fmla="*/ 25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58"/>
                  <a:gd name="T29" fmla="*/ 24 w 24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58">
                    <a:moveTo>
                      <a:pt x="0" y="25"/>
                    </a:moveTo>
                    <a:lnTo>
                      <a:pt x="2" y="47"/>
                    </a:lnTo>
                    <a:lnTo>
                      <a:pt x="9" y="58"/>
                    </a:lnTo>
                    <a:lnTo>
                      <a:pt x="17" y="58"/>
                    </a:lnTo>
                    <a:lnTo>
                      <a:pt x="24" y="29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4" name="Freeform 927"/>
              <p:cNvSpPr>
                <a:spLocks/>
              </p:cNvSpPr>
              <p:nvPr/>
            </p:nvSpPr>
            <p:spPr bwMode="auto">
              <a:xfrm>
                <a:off x="233" y="1288"/>
                <a:ext cx="9" cy="14"/>
              </a:xfrm>
              <a:custGeom>
                <a:avLst/>
                <a:gdLst>
                  <a:gd name="T0" fmla="*/ 12 w 99"/>
                  <a:gd name="T1" fmla="*/ 8 h 151"/>
                  <a:gd name="T2" fmla="*/ 0 w 99"/>
                  <a:gd name="T3" fmla="*/ 42 h 151"/>
                  <a:gd name="T4" fmla="*/ 0 w 99"/>
                  <a:gd name="T5" fmla="*/ 89 h 151"/>
                  <a:gd name="T6" fmla="*/ 3 w 99"/>
                  <a:gd name="T7" fmla="*/ 119 h 151"/>
                  <a:gd name="T8" fmla="*/ 23 w 99"/>
                  <a:gd name="T9" fmla="*/ 151 h 151"/>
                  <a:gd name="T10" fmla="*/ 51 w 99"/>
                  <a:gd name="T11" fmla="*/ 151 h 151"/>
                  <a:gd name="T12" fmla="*/ 71 w 99"/>
                  <a:gd name="T13" fmla="*/ 142 h 151"/>
                  <a:gd name="T14" fmla="*/ 87 w 99"/>
                  <a:gd name="T15" fmla="*/ 116 h 151"/>
                  <a:gd name="T16" fmla="*/ 99 w 99"/>
                  <a:gd name="T17" fmla="*/ 89 h 151"/>
                  <a:gd name="T18" fmla="*/ 39 w 99"/>
                  <a:gd name="T19" fmla="*/ 0 h 151"/>
                  <a:gd name="T20" fmla="*/ 12 w 99"/>
                  <a:gd name="T21" fmla="*/ 8 h 151"/>
                  <a:gd name="T22" fmla="*/ 12 w 99"/>
                  <a:gd name="T23" fmla="*/ 8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151"/>
                  <a:gd name="T38" fmla="*/ 99 w 99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151">
                    <a:moveTo>
                      <a:pt x="12" y="8"/>
                    </a:moveTo>
                    <a:lnTo>
                      <a:pt x="0" y="42"/>
                    </a:lnTo>
                    <a:lnTo>
                      <a:pt x="0" y="89"/>
                    </a:lnTo>
                    <a:lnTo>
                      <a:pt x="3" y="119"/>
                    </a:lnTo>
                    <a:lnTo>
                      <a:pt x="23" y="151"/>
                    </a:lnTo>
                    <a:lnTo>
                      <a:pt x="51" y="151"/>
                    </a:lnTo>
                    <a:lnTo>
                      <a:pt x="71" y="142"/>
                    </a:lnTo>
                    <a:lnTo>
                      <a:pt x="87" y="116"/>
                    </a:lnTo>
                    <a:lnTo>
                      <a:pt x="99" y="89"/>
                    </a:lnTo>
                    <a:lnTo>
                      <a:pt x="39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5" name="Freeform 928"/>
              <p:cNvSpPr>
                <a:spLocks/>
              </p:cNvSpPr>
              <p:nvPr/>
            </p:nvSpPr>
            <p:spPr bwMode="auto">
              <a:xfrm>
                <a:off x="213" y="1287"/>
                <a:ext cx="8" cy="13"/>
              </a:xfrm>
              <a:custGeom>
                <a:avLst/>
                <a:gdLst>
                  <a:gd name="T0" fmla="*/ 3 w 86"/>
                  <a:gd name="T1" fmla="*/ 31 h 143"/>
                  <a:gd name="T2" fmla="*/ 0 w 86"/>
                  <a:gd name="T3" fmla="*/ 73 h 143"/>
                  <a:gd name="T4" fmla="*/ 8 w 86"/>
                  <a:gd name="T5" fmla="*/ 109 h 143"/>
                  <a:gd name="T6" fmla="*/ 18 w 86"/>
                  <a:gd name="T7" fmla="*/ 137 h 143"/>
                  <a:gd name="T8" fmla="*/ 39 w 86"/>
                  <a:gd name="T9" fmla="*/ 143 h 143"/>
                  <a:gd name="T10" fmla="*/ 62 w 86"/>
                  <a:gd name="T11" fmla="*/ 140 h 143"/>
                  <a:gd name="T12" fmla="*/ 78 w 86"/>
                  <a:gd name="T13" fmla="*/ 128 h 143"/>
                  <a:gd name="T14" fmla="*/ 86 w 86"/>
                  <a:gd name="T15" fmla="*/ 93 h 143"/>
                  <a:gd name="T16" fmla="*/ 27 w 86"/>
                  <a:gd name="T17" fmla="*/ 0 h 143"/>
                  <a:gd name="T18" fmla="*/ 3 w 86"/>
                  <a:gd name="T19" fmla="*/ 31 h 143"/>
                  <a:gd name="T20" fmla="*/ 3 w 86"/>
                  <a:gd name="T21" fmla="*/ 3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143"/>
                  <a:gd name="T35" fmla="*/ 86 w 8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143">
                    <a:moveTo>
                      <a:pt x="3" y="31"/>
                    </a:moveTo>
                    <a:lnTo>
                      <a:pt x="0" y="73"/>
                    </a:lnTo>
                    <a:lnTo>
                      <a:pt x="8" y="109"/>
                    </a:lnTo>
                    <a:lnTo>
                      <a:pt x="18" y="137"/>
                    </a:lnTo>
                    <a:lnTo>
                      <a:pt x="39" y="143"/>
                    </a:lnTo>
                    <a:lnTo>
                      <a:pt x="62" y="140"/>
                    </a:lnTo>
                    <a:lnTo>
                      <a:pt x="78" y="128"/>
                    </a:lnTo>
                    <a:lnTo>
                      <a:pt x="86" y="93"/>
                    </a:lnTo>
                    <a:lnTo>
                      <a:pt x="27" y="0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6" name="Freeform 929"/>
              <p:cNvSpPr>
                <a:spLocks/>
              </p:cNvSpPr>
              <p:nvPr/>
            </p:nvSpPr>
            <p:spPr bwMode="auto">
              <a:xfrm>
                <a:off x="307" y="1283"/>
                <a:ext cx="21" cy="9"/>
              </a:xfrm>
              <a:custGeom>
                <a:avLst/>
                <a:gdLst>
                  <a:gd name="T0" fmla="*/ 0 w 222"/>
                  <a:gd name="T1" fmla="*/ 88 h 101"/>
                  <a:gd name="T2" fmla="*/ 12 w 222"/>
                  <a:gd name="T3" fmla="*/ 101 h 101"/>
                  <a:gd name="T4" fmla="*/ 39 w 222"/>
                  <a:gd name="T5" fmla="*/ 58 h 101"/>
                  <a:gd name="T6" fmla="*/ 70 w 222"/>
                  <a:gd name="T7" fmla="*/ 31 h 101"/>
                  <a:gd name="T8" fmla="*/ 101 w 222"/>
                  <a:gd name="T9" fmla="*/ 28 h 101"/>
                  <a:gd name="T10" fmla="*/ 137 w 222"/>
                  <a:gd name="T11" fmla="*/ 31 h 101"/>
                  <a:gd name="T12" fmla="*/ 175 w 222"/>
                  <a:gd name="T13" fmla="*/ 50 h 101"/>
                  <a:gd name="T14" fmla="*/ 209 w 222"/>
                  <a:gd name="T15" fmla="*/ 88 h 101"/>
                  <a:gd name="T16" fmla="*/ 222 w 222"/>
                  <a:gd name="T17" fmla="*/ 70 h 101"/>
                  <a:gd name="T18" fmla="*/ 192 w 222"/>
                  <a:gd name="T19" fmla="*/ 34 h 101"/>
                  <a:gd name="T20" fmla="*/ 152 w 222"/>
                  <a:gd name="T21" fmla="*/ 12 h 101"/>
                  <a:gd name="T22" fmla="*/ 117 w 222"/>
                  <a:gd name="T23" fmla="*/ 0 h 101"/>
                  <a:gd name="T24" fmla="*/ 67 w 222"/>
                  <a:gd name="T25" fmla="*/ 12 h 101"/>
                  <a:gd name="T26" fmla="*/ 23 w 222"/>
                  <a:gd name="T27" fmla="*/ 46 h 101"/>
                  <a:gd name="T28" fmla="*/ 0 w 222"/>
                  <a:gd name="T29" fmla="*/ 88 h 101"/>
                  <a:gd name="T30" fmla="*/ 0 w 222"/>
                  <a:gd name="T31" fmla="*/ 88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2"/>
                  <a:gd name="T49" fmla="*/ 0 h 101"/>
                  <a:gd name="T50" fmla="*/ 222 w 222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2" h="101">
                    <a:moveTo>
                      <a:pt x="0" y="88"/>
                    </a:moveTo>
                    <a:lnTo>
                      <a:pt x="12" y="101"/>
                    </a:lnTo>
                    <a:lnTo>
                      <a:pt x="39" y="58"/>
                    </a:lnTo>
                    <a:lnTo>
                      <a:pt x="70" y="31"/>
                    </a:lnTo>
                    <a:lnTo>
                      <a:pt x="101" y="28"/>
                    </a:lnTo>
                    <a:lnTo>
                      <a:pt x="137" y="31"/>
                    </a:lnTo>
                    <a:lnTo>
                      <a:pt x="175" y="50"/>
                    </a:lnTo>
                    <a:lnTo>
                      <a:pt x="209" y="88"/>
                    </a:lnTo>
                    <a:lnTo>
                      <a:pt x="222" y="70"/>
                    </a:lnTo>
                    <a:lnTo>
                      <a:pt x="192" y="34"/>
                    </a:lnTo>
                    <a:lnTo>
                      <a:pt x="152" y="12"/>
                    </a:lnTo>
                    <a:lnTo>
                      <a:pt x="117" y="0"/>
                    </a:lnTo>
                    <a:lnTo>
                      <a:pt x="67" y="12"/>
                    </a:lnTo>
                    <a:lnTo>
                      <a:pt x="23" y="4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7" name="Freeform 930"/>
              <p:cNvSpPr>
                <a:spLocks/>
              </p:cNvSpPr>
              <p:nvPr/>
            </p:nvSpPr>
            <p:spPr bwMode="auto">
              <a:xfrm>
                <a:off x="314" y="1312"/>
                <a:ext cx="11" cy="4"/>
              </a:xfrm>
              <a:custGeom>
                <a:avLst/>
                <a:gdLst>
                  <a:gd name="T0" fmla="*/ 110 w 117"/>
                  <a:gd name="T1" fmla="*/ 0 h 47"/>
                  <a:gd name="T2" fmla="*/ 78 w 117"/>
                  <a:gd name="T3" fmla="*/ 21 h 47"/>
                  <a:gd name="T4" fmla="*/ 36 w 117"/>
                  <a:gd name="T5" fmla="*/ 35 h 47"/>
                  <a:gd name="T6" fmla="*/ 0 w 117"/>
                  <a:gd name="T7" fmla="*/ 31 h 47"/>
                  <a:gd name="T8" fmla="*/ 39 w 117"/>
                  <a:gd name="T9" fmla="*/ 47 h 47"/>
                  <a:gd name="T10" fmla="*/ 74 w 117"/>
                  <a:gd name="T11" fmla="*/ 35 h 47"/>
                  <a:gd name="T12" fmla="*/ 117 w 117"/>
                  <a:gd name="T13" fmla="*/ 13 h 47"/>
                  <a:gd name="T14" fmla="*/ 110 w 117"/>
                  <a:gd name="T15" fmla="*/ 0 h 47"/>
                  <a:gd name="T16" fmla="*/ 110 w 11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47"/>
                  <a:gd name="T29" fmla="*/ 117 w 117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47">
                    <a:moveTo>
                      <a:pt x="110" y="0"/>
                    </a:moveTo>
                    <a:lnTo>
                      <a:pt x="78" y="21"/>
                    </a:lnTo>
                    <a:lnTo>
                      <a:pt x="36" y="35"/>
                    </a:lnTo>
                    <a:lnTo>
                      <a:pt x="0" y="31"/>
                    </a:lnTo>
                    <a:lnTo>
                      <a:pt x="39" y="47"/>
                    </a:lnTo>
                    <a:lnTo>
                      <a:pt x="74" y="35"/>
                    </a:lnTo>
                    <a:lnTo>
                      <a:pt x="117" y="1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8" name="Freeform 931"/>
              <p:cNvSpPr>
                <a:spLocks/>
              </p:cNvSpPr>
              <p:nvPr/>
            </p:nvSpPr>
            <p:spPr bwMode="auto">
              <a:xfrm>
                <a:off x="271" y="1285"/>
                <a:ext cx="32" cy="15"/>
              </a:xfrm>
              <a:custGeom>
                <a:avLst/>
                <a:gdLst>
                  <a:gd name="T0" fmla="*/ 36 w 347"/>
                  <a:gd name="T1" fmla="*/ 0 h 159"/>
                  <a:gd name="T2" fmla="*/ 9 w 347"/>
                  <a:gd name="T3" fmla="*/ 27 h 159"/>
                  <a:gd name="T4" fmla="*/ 0 w 347"/>
                  <a:gd name="T5" fmla="*/ 66 h 159"/>
                  <a:gd name="T6" fmla="*/ 9 w 347"/>
                  <a:gd name="T7" fmla="*/ 104 h 159"/>
                  <a:gd name="T8" fmla="*/ 32 w 347"/>
                  <a:gd name="T9" fmla="*/ 139 h 159"/>
                  <a:gd name="T10" fmla="*/ 347 w 347"/>
                  <a:gd name="T11" fmla="*/ 159 h 159"/>
                  <a:gd name="T12" fmla="*/ 339 w 347"/>
                  <a:gd name="T13" fmla="*/ 23 h 159"/>
                  <a:gd name="T14" fmla="*/ 310 w 347"/>
                  <a:gd name="T15" fmla="*/ 12 h 159"/>
                  <a:gd name="T16" fmla="*/ 300 w 347"/>
                  <a:gd name="T17" fmla="*/ 0 h 159"/>
                  <a:gd name="T18" fmla="*/ 36 w 347"/>
                  <a:gd name="T19" fmla="*/ 0 h 159"/>
                  <a:gd name="T20" fmla="*/ 36 w 347"/>
                  <a:gd name="T21" fmla="*/ 0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7"/>
                  <a:gd name="T34" fmla="*/ 0 h 159"/>
                  <a:gd name="T35" fmla="*/ 347 w 347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7" h="159">
                    <a:moveTo>
                      <a:pt x="36" y="0"/>
                    </a:moveTo>
                    <a:lnTo>
                      <a:pt x="9" y="27"/>
                    </a:lnTo>
                    <a:lnTo>
                      <a:pt x="0" y="66"/>
                    </a:lnTo>
                    <a:lnTo>
                      <a:pt x="9" y="104"/>
                    </a:lnTo>
                    <a:lnTo>
                      <a:pt x="32" y="139"/>
                    </a:lnTo>
                    <a:lnTo>
                      <a:pt x="347" y="159"/>
                    </a:lnTo>
                    <a:lnTo>
                      <a:pt x="339" y="23"/>
                    </a:lnTo>
                    <a:lnTo>
                      <a:pt x="310" y="12"/>
                    </a:lnTo>
                    <a:lnTo>
                      <a:pt x="30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9" name="Freeform 932"/>
              <p:cNvSpPr>
                <a:spLocks/>
              </p:cNvSpPr>
              <p:nvPr/>
            </p:nvSpPr>
            <p:spPr bwMode="auto">
              <a:xfrm>
                <a:off x="273" y="1290"/>
                <a:ext cx="26" cy="4"/>
              </a:xfrm>
              <a:custGeom>
                <a:avLst/>
                <a:gdLst>
                  <a:gd name="T0" fmla="*/ 273 w 286"/>
                  <a:gd name="T1" fmla="*/ 8 h 40"/>
                  <a:gd name="T2" fmla="*/ 259 w 286"/>
                  <a:gd name="T3" fmla="*/ 21 h 40"/>
                  <a:gd name="T4" fmla="*/ 249 w 286"/>
                  <a:gd name="T5" fmla="*/ 8 h 40"/>
                  <a:gd name="T6" fmla="*/ 237 w 286"/>
                  <a:gd name="T7" fmla="*/ 21 h 40"/>
                  <a:gd name="T8" fmla="*/ 227 w 286"/>
                  <a:gd name="T9" fmla="*/ 7 h 40"/>
                  <a:gd name="T10" fmla="*/ 213 w 286"/>
                  <a:gd name="T11" fmla="*/ 20 h 40"/>
                  <a:gd name="T12" fmla="*/ 202 w 286"/>
                  <a:gd name="T13" fmla="*/ 7 h 40"/>
                  <a:gd name="T14" fmla="*/ 188 w 286"/>
                  <a:gd name="T15" fmla="*/ 20 h 40"/>
                  <a:gd name="T16" fmla="*/ 179 w 286"/>
                  <a:gd name="T17" fmla="*/ 6 h 40"/>
                  <a:gd name="T18" fmla="*/ 167 w 286"/>
                  <a:gd name="T19" fmla="*/ 19 h 40"/>
                  <a:gd name="T20" fmla="*/ 154 w 286"/>
                  <a:gd name="T21" fmla="*/ 6 h 40"/>
                  <a:gd name="T22" fmla="*/ 141 w 286"/>
                  <a:gd name="T23" fmla="*/ 17 h 40"/>
                  <a:gd name="T24" fmla="*/ 131 w 286"/>
                  <a:gd name="T25" fmla="*/ 5 h 40"/>
                  <a:gd name="T26" fmla="*/ 117 w 286"/>
                  <a:gd name="T27" fmla="*/ 17 h 40"/>
                  <a:gd name="T28" fmla="*/ 106 w 286"/>
                  <a:gd name="T29" fmla="*/ 5 h 40"/>
                  <a:gd name="T30" fmla="*/ 95 w 286"/>
                  <a:gd name="T31" fmla="*/ 16 h 40"/>
                  <a:gd name="T32" fmla="*/ 83 w 286"/>
                  <a:gd name="T33" fmla="*/ 4 h 40"/>
                  <a:gd name="T34" fmla="*/ 71 w 286"/>
                  <a:gd name="T35" fmla="*/ 16 h 40"/>
                  <a:gd name="T36" fmla="*/ 60 w 286"/>
                  <a:gd name="T37" fmla="*/ 1 h 40"/>
                  <a:gd name="T38" fmla="*/ 48 w 286"/>
                  <a:gd name="T39" fmla="*/ 14 h 40"/>
                  <a:gd name="T40" fmla="*/ 36 w 286"/>
                  <a:gd name="T41" fmla="*/ 1 h 40"/>
                  <a:gd name="T42" fmla="*/ 24 w 286"/>
                  <a:gd name="T43" fmla="*/ 13 h 40"/>
                  <a:gd name="T44" fmla="*/ 13 w 286"/>
                  <a:gd name="T45" fmla="*/ 0 h 40"/>
                  <a:gd name="T46" fmla="*/ 0 w 286"/>
                  <a:gd name="T47" fmla="*/ 16 h 40"/>
                  <a:gd name="T48" fmla="*/ 11 w 286"/>
                  <a:gd name="T49" fmla="*/ 30 h 40"/>
                  <a:gd name="T50" fmla="*/ 24 w 286"/>
                  <a:gd name="T51" fmla="*/ 20 h 40"/>
                  <a:gd name="T52" fmla="*/ 35 w 286"/>
                  <a:gd name="T53" fmla="*/ 32 h 40"/>
                  <a:gd name="T54" fmla="*/ 48 w 286"/>
                  <a:gd name="T55" fmla="*/ 20 h 40"/>
                  <a:gd name="T56" fmla="*/ 58 w 286"/>
                  <a:gd name="T57" fmla="*/ 33 h 40"/>
                  <a:gd name="T58" fmla="*/ 71 w 286"/>
                  <a:gd name="T59" fmla="*/ 21 h 40"/>
                  <a:gd name="T60" fmla="*/ 81 w 286"/>
                  <a:gd name="T61" fmla="*/ 33 h 40"/>
                  <a:gd name="T62" fmla="*/ 95 w 286"/>
                  <a:gd name="T63" fmla="*/ 21 h 40"/>
                  <a:gd name="T64" fmla="*/ 105 w 286"/>
                  <a:gd name="T65" fmla="*/ 34 h 40"/>
                  <a:gd name="T66" fmla="*/ 117 w 286"/>
                  <a:gd name="T67" fmla="*/ 22 h 40"/>
                  <a:gd name="T68" fmla="*/ 131 w 286"/>
                  <a:gd name="T69" fmla="*/ 34 h 40"/>
                  <a:gd name="T70" fmla="*/ 141 w 286"/>
                  <a:gd name="T71" fmla="*/ 23 h 40"/>
                  <a:gd name="T72" fmla="*/ 153 w 286"/>
                  <a:gd name="T73" fmla="*/ 35 h 40"/>
                  <a:gd name="T74" fmla="*/ 167 w 286"/>
                  <a:gd name="T75" fmla="*/ 24 h 40"/>
                  <a:gd name="T76" fmla="*/ 178 w 286"/>
                  <a:gd name="T77" fmla="*/ 35 h 40"/>
                  <a:gd name="T78" fmla="*/ 188 w 286"/>
                  <a:gd name="T79" fmla="*/ 25 h 40"/>
                  <a:gd name="T80" fmla="*/ 200 w 286"/>
                  <a:gd name="T81" fmla="*/ 37 h 40"/>
                  <a:gd name="T82" fmla="*/ 213 w 286"/>
                  <a:gd name="T83" fmla="*/ 27 h 40"/>
                  <a:gd name="T84" fmla="*/ 225 w 286"/>
                  <a:gd name="T85" fmla="*/ 38 h 40"/>
                  <a:gd name="T86" fmla="*/ 237 w 286"/>
                  <a:gd name="T87" fmla="*/ 27 h 40"/>
                  <a:gd name="T88" fmla="*/ 248 w 286"/>
                  <a:gd name="T89" fmla="*/ 38 h 40"/>
                  <a:gd name="T90" fmla="*/ 259 w 286"/>
                  <a:gd name="T91" fmla="*/ 28 h 40"/>
                  <a:gd name="T92" fmla="*/ 272 w 286"/>
                  <a:gd name="T93" fmla="*/ 40 h 40"/>
                  <a:gd name="T94" fmla="*/ 286 w 286"/>
                  <a:gd name="T95" fmla="*/ 25 h 40"/>
                  <a:gd name="T96" fmla="*/ 273 w 286"/>
                  <a:gd name="T97" fmla="*/ 8 h 40"/>
                  <a:gd name="T98" fmla="*/ 273 w 286"/>
                  <a:gd name="T99" fmla="*/ 8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6"/>
                  <a:gd name="T151" fmla="*/ 0 h 40"/>
                  <a:gd name="T152" fmla="*/ 286 w 286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6" h="40">
                    <a:moveTo>
                      <a:pt x="273" y="8"/>
                    </a:moveTo>
                    <a:lnTo>
                      <a:pt x="259" y="21"/>
                    </a:lnTo>
                    <a:lnTo>
                      <a:pt x="249" y="8"/>
                    </a:lnTo>
                    <a:lnTo>
                      <a:pt x="237" y="21"/>
                    </a:lnTo>
                    <a:lnTo>
                      <a:pt x="227" y="7"/>
                    </a:lnTo>
                    <a:lnTo>
                      <a:pt x="213" y="20"/>
                    </a:lnTo>
                    <a:lnTo>
                      <a:pt x="202" y="7"/>
                    </a:lnTo>
                    <a:lnTo>
                      <a:pt x="188" y="20"/>
                    </a:lnTo>
                    <a:lnTo>
                      <a:pt x="179" y="6"/>
                    </a:lnTo>
                    <a:lnTo>
                      <a:pt x="167" y="19"/>
                    </a:lnTo>
                    <a:lnTo>
                      <a:pt x="154" y="6"/>
                    </a:lnTo>
                    <a:lnTo>
                      <a:pt x="141" y="17"/>
                    </a:lnTo>
                    <a:lnTo>
                      <a:pt x="131" y="5"/>
                    </a:lnTo>
                    <a:lnTo>
                      <a:pt x="117" y="17"/>
                    </a:lnTo>
                    <a:lnTo>
                      <a:pt x="106" y="5"/>
                    </a:lnTo>
                    <a:lnTo>
                      <a:pt x="95" y="16"/>
                    </a:lnTo>
                    <a:lnTo>
                      <a:pt x="83" y="4"/>
                    </a:lnTo>
                    <a:lnTo>
                      <a:pt x="71" y="16"/>
                    </a:lnTo>
                    <a:lnTo>
                      <a:pt x="60" y="1"/>
                    </a:lnTo>
                    <a:lnTo>
                      <a:pt x="48" y="14"/>
                    </a:lnTo>
                    <a:lnTo>
                      <a:pt x="36" y="1"/>
                    </a:lnTo>
                    <a:lnTo>
                      <a:pt x="24" y="13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11" y="30"/>
                    </a:lnTo>
                    <a:lnTo>
                      <a:pt x="24" y="20"/>
                    </a:lnTo>
                    <a:lnTo>
                      <a:pt x="35" y="32"/>
                    </a:lnTo>
                    <a:lnTo>
                      <a:pt x="48" y="20"/>
                    </a:lnTo>
                    <a:lnTo>
                      <a:pt x="58" y="33"/>
                    </a:lnTo>
                    <a:lnTo>
                      <a:pt x="71" y="21"/>
                    </a:lnTo>
                    <a:lnTo>
                      <a:pt x="81" y="33"/>
                    </a:lnTo>
                    <a:lnTo>
                      <a:pt x="95" y="21"/>
                    </a:lnTo>
                    <a:lnTo>
                      <a:pt x="105" y="34"/>
                    </a:lnTo>
                    <a:lnTo>
                      <a:pt x="117" y="22"/>
                    </a:lnTo>
                    <a:lnTo>
                      <a:pt x="131" y="34"/>
                    </a:lnTo>
                    <a:lnTo>
                      <a:pt x="141" y="23"/>
                    </a:lnTo>
                    <a:lnTo>
                      <a:pt x="153" y="35"/>
                    </a:lnTo>
                    <a:lnTo>
                      <a:pt x="167" y="24"/>
                    </a:lnTo>
                    <a:lnTo>
                      <a:pt x="178" y="35"/>
                    </a:lnTo>
                    <a:lnTo>
                      <a:pt x="188" y="25"/>
                    </a:lnTo>
                    <a:lnTo>
                      <a:pt x="200" y="37"/>
                    </a:lnTo>
                    <a:lnTo>
                      <a:pt x="213" y="27"/>
                    </a:lnTo>
                    <a:lnTo>
                      <a:pt x="225" y="38"/>
                    </a:lnTo>
                    <a:lnTo>
                      <a:pt x="237" y="27"/>
                    </a:lnTo>
                    <a:lnTo>
                      <a:pt x="248" y="38"/>
                    </a:lnTo>
                    <a:lnTo>
                      <a:pt x="259" y="28"/>
                    </a:lnTo>
                    <a:lnTo>
                      <a:pt x="272" y="40"/>
                    </a:lnTo>
                    <a:lnTo>
                      <a:pt x="286" y="25"/>
                    </a:lnTo>
                    <a:lnTo>
                      <a:pt x="273" y="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0" name="Freeform 933"/>
              <p:cNvSpPr>
                <a:spLocks/>
              </p:cNvSpPr>
              <p:nvPr/>
            </p:nvSpPr>
            <p:spPr bwMode="auto">
              <a:xfrm>
                <a:off x="301" y="1276"/>
                <a:ext cx="39" cy="23"/>
              </a:xfrm>
              <a:custGeom>
                <a:avLst/>
                <a:gdLst>
                  <a:gd name="T0" fmla="*/ 30 w 431"/>
                  <a:gd name="T1" fmla="*/ 247 h 259"/>
                  <a:gd name="T2" fmla="*/ 30 w 431"/>
                  <a:gd name="T3" fmla="*/ 213 h 259"/>
                  <a:gd name="T4" fmla="*/ 29 w 431"/>
                  <a:gd name="T5" fmla="*/ 195 h 259"/>
                  <a:gd name="T6" fmla="*/ 25 w 431"/>
                  <a:gd name="T7" fmla="*/ 174 h 259"/>
                  <a:gd name="T8" fmla="*/ 17 w 431"/>
                  <a:gd name="T9" fmla="*/ 152 h 259"/>
                  <a:gd name="T10" fmla="*/ 0 w 431"/>
                  <a:gd name="T11" fmla="*/ 125 h 259"/>
                  <a:gd name="T12" fmla="*/ 102 w 431"/>
                  <a:gd name="T13" fmla="*/ 0 h 259"/>
                  <a:gd name="T14" fmla="*/ 230 w 431"/>
                  <a:gd name="T15" fmla="*/ 0 h 259"/>
                  <a:gd name="T16" fmla="*/ 312 w 431"/>
                  <a:gd name="T17" fmla="*/ 105 h 259"/>
                  <a:gd name="T18" fmla="*/ 344 w 431"/>
                  <a:gd name="T19" fmla="*/ 105 h 259"/>
                  <a:gd name="T20" fmla="*/ 349 w 431"/>
                  <a:gd name="T21" fmla="*/ 123 h 259"/>
                  <a:gd name="T22" fmla="*/ 431 w 431"/>
                  <a:gd name="T23" fmla="*/ 123 h 259"/>
                  <a:gd name="T24" fmla="*/ 350 w 431"/>
                  <a:gd name="T25" fmla="*/ 130 h 259"/>
                  <a:gd name="T26" fmla="*/ 337 w 431"/>
                  <a:gd name="T27" fmla="*/ 259 h 259"/>
                  <a:gd name="T28" fmla="*/ 335 w 431"/>
                  <a:gd name="T29" fmla="*/ 238 h 259"/>
                  <a:gd name="T30" fmla="*/ 332 w 431"/>
                  <a:gd name="T31" fmla="*/ 215 h 259"/>
                  <a:gd name="T32" fmla="*/ 326 w 431"/>
                  <a:gd name="T33" fmla="*/ 195 h 259"/>
                  <a:gd name="T34" fmla="*/ 316 w 431"/>
                  <a:gd name="T35" fmla="*/ 168 h 259"/>
                  <a:gd name="T36" fmla="*/ 298 w 431"/>
                  <a:gd name="T37" fmla="*/ 140 h 259"/>
                  <a:gd name="T38" fmla="*/ 284 w 431"/>
                  <a:gd name="T39" fmla="*/ 121 h 259"/>
                  <a:gd name="T40" fmla="*/ 261 w 431"/>
                  <a:gd name="T41" fmla="*/ 101 h 259"/>
                  <a:gd name="T42" fmla="*/ 240 w 431"/>
                  <a:gd name="T43" fmla="*/ 86 h 259"/>
                  <a:gd name="T44" fmla="*/ 210 w 431"/>
                  <a:gd name="T45" fmla="*/ 76 h 259"/>
                  <a:gd name="T46" fmla="*/ 188 w 431"/>
                  <a:gd name="T47" fmla="*/ 73 h 259"/>
                  <a:gd name="T48" fmla="*/ 176 w 431"/>
                  <a:gd name="T49" fmla="*/ 73 h 259"/>
                  <a:gd name="T50" fmla="*/ 148 w 431"/>
                  <a:gd name="T51" fmla="*/ 78 h 259"/>
                  <a:gd name="T52" fmla="*/ 123 w 431"/>
                  <a:gd name="T53" fmla="*/ 89 h 259"/>
                  <a:gd name="T54" fmla="*/ 97 w 431"/>
                  <a:gd name="T55" fmla="*/ 107 h 259"/>
                  <a:gd name="T56" fmla="*/ 79 w 431"/>
                  <a:gd name="T57" fmla="*/ 127 h 259"/>
                  <a:gd name="T58" fmla="*/ 61 w 431"/>
                  <a:gd name="T59" fmla="*/ 152 h 259"/>
                  <a:gd name="T60" fmla="*/ 44 w 431"/>
                  <a:gd name="T61" fmla="*/ 186 h 259"/>
                  <a:gd name="T62" fmla="*/ 35 w 431"/>
                  <a:gd name="T63" fmla="*/ 214 h 259"/>
                  <a:gd name="T64" fmla="*/ 30 w 431"/>
                  <a:gd name="T65" fmla="*/ 247 h 259"/>
                  <a:gd name="T66" fmla="*/ 30 w 431"/>
                  <a:gd name="T67" fmla="*/ 247 h 2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1"/>
                  <a:gd name="T103" fmla="*/ 0 h 259"/>
                  <a:gd name="T104" fmla="*/ 431 w 431"/>
                  <a:gd name="T105" fmla="*/ 259 h 2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1" h="259">
                    <a:moveTo>
                      <a:pt x="30" y="247"/>
                    </a:moveTo>
                    <a:lnTo>
                      <a:pt x="30" y="213"/>
                    </a:lnTo>
                    <a:lnTo>
                      <a:pt x="29" y="195"/>
                    </a:lnTo>
                    <a:lnTo>
                      <a:pt x="25" y="174"/>
                    </a:lnTo>
                    <a:lnTo>
                      <a:pt x="17" y="152"/>
                    </a:lnTo>
                    <a:lnTo>
                      <a:pt x="0" y="125"/>
                    </a:lnTo>
                    <a:lnTo>
                      <a:pt x="102" y="0"/>
                    </a:lnTo>
                    <a:lnTo>
                      <a:pt x="230" y="0"/>
                    </a:lnTo>
                    <a:lnTo>
                      <a:pt x="312" y="105"/>
                    </a:lnTo>
                    <a:lnTo>
                      <a:pt x="344" y="105"/>
                    </a:lnTo>
                    <a:lnTo>
                      <a:pt x="349" y="123"/>
                    </a:lnTo>
                    <a:lnTo>
                      <a:pt x="431" y="123"/>
                    </a:lnTo>
                    <a:lnTo>
                      <a:pt x="350" y="130"/>
                    </a:lnTo>
                    <a:lnTo>
                      <a:pt x="337" y="259"/>
                    </a:lnTo>
                    <a:lnTo>
                      <a:pt x="335" y="238"/>
                    </a:lnTo>
                    <a:lnTo>
                      <a:pt x="332" y="215"/>
                    </a:lnTo>
                    <a:lnTo>
                      <a:pt x="326" y="195"/>
                    </a:lnTo>
                    <a:lnTo>
                      <a:pt x="316" y="168"/>
                    </a:lnTo>
                    <a:lnTo>
                      <a:pt x="298" y="140"/>
                    </a:lnTo>
                    <a:lnTo>
                      <a:pt x="284" y="121"/>
                    </a:lnTo>
                    <a:lnTo>
                      <a:pt x="261" y="101"/>
                    </a:lnTo>
                    <a:lnTo>
                      <a:pt x="240" y="86"/>
                    </a:lnTo>
                    <a:lnTo>
                      <a:pt x="210" y="76"/>
                    </a:lnTo>
                    <a:lnTo>
                      <a:pt x="188" y="73"/>
                    </a:lnTo>
                    <a:lnTo>
                      <a:pt x="176" y="73"/>
                    </a:lnTo>
                    <a:lnTo>
                      <a:pt x="148" y="78"/>
                    </a:lnTo>
                    <a:lnTo>
                      <a:pt x="123" y="89"/>
                    </a:lnTo>
                    <a:lnTo>
                      <a:pt x="97" y="107"/>
                    </a:lnTo>
                    <a:lnTo>
                      <a:pt x="79" y="127"/>
                    </a:lnTo>
                    <a:lnTo>
                      <a:pt x="61" y="152"/>
                    </a:lnTo>
                    <a:lnTo>
                      <a:pt x="44" y="186"/>
                    </a:lnTo>
                    <a:lnTo>
                      <a:pt x="35" y="214"/>
                    </a:lnTo>
                    <a:lnTo>
                      <a:pt x="3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1" name="Freeform 934"/>
              <p:cNvSpPr>
                <a:spLocks/>
              </p:cNvSpPr>
              <p:nvPr/>
            </p:nvSpPr>
            <p:spPr bwMode="auto">
              <a:xfrm>
                <a:off x="319" y="1296"/>
                <a:ext cx="62" cy="21"/>
              </a:xfrm>
              <a:custGeom>
                <a:avLst/>
                <a:gdLst>
                  <a:gd name="T0" fmla="*/ 679 w 679"/>
                  <a:gd name="T1" fmla="*/ 0 h 228"/>
                  <a:gd name="T2" fmla="*/ 596 w 679"/>
                  <a:gd name="T3" fmla="*/ 26 h 228"/>
                  <a:gd name="T4" fmla="*/ 310 w 679"/>
                  <a:gd name="T5" fmla="*/ 31 h 228"/>
                  <a:gd name="T6" fmla="*/ 174 w 679"/>
                  <a:gd name="T7" fmla="*/ 17 h 228"/>
                  <a:gd name="T8" fmla="*/ 143 w 679"/>
                  <a:gd name="T9" fmla="*/ 42 h 228"/>
                  <a:gd name="T10" fmla="*/ 142 w 679"/>
                  <a:gd name="T11" fmla="*/ 57 h 228"/>
                  <a:gd name="T12" fmla="*/ 139 w 679"/>
                  <a:gd name="T13" fmla="*/ 82 h 228"/>
                  <a:gd name="T14" fmla="*/ 134 w 679"/>
                  <a:gd name="T15" fmla="*/ 105 h 228"/>
                  <a:gd name="T16" fmla="*/ 124 w 679"/>
                  <a:gd name="T17" fmla="*/ 126 h 228"/>
                  <a:gd name="T18" fmla="*/ 114 w 679"/>
                  <a:gd name="T19" fmla="*/ 149 h 228"/>
                  <a:gd name="T20" fmla="*/ 106 w 679"/>
                  <a:gd name="T21" fmla="*/ 161 h 228"/>
                  <a:gd name="T22" fmla="*/ 91 w 679"/>
                  <a:gd name="T23" fmla="*/ 180 h 228"/>
                  <a:gd name="T24" fmla="*/ 78 w 679"/>
                  <a:gd name="T25" fmla="*/ 195 h 228"/>
                  <a:gd name="T26" fmla="*/ 57 w 679"/>
                  <a:gd name="T27" fmla="*/ 210 h 228"/>
                  <a:gd name="T28" fmla="*/ 35 w 679"/>
                  <a:gd name="T29" fmla="*/ 222 h 228"/>
                  <a:gd name="T30" fmla="*/ 0 w 679"/>
                  <a:gd name="T31" fmla="*/ 228 h 228"/>
                  <a:gd name="T32" fmla="*/ 99 w 679"/>
                  <a:gd name="T33" fmla="*/ 220 h 228"/>
                  <a:gd name="T34" fmla="*/ 122 w 679"/>
                  <a:gd name="T35" fmla="*/ 204 h 228"/>
                  <a:gd name="T36" fmla="*/ 143 w 679"/>
                  <a:gd name="T37" fmla="*/ 178 h 228"/>
                  <a:gd name="T38" fmla="*/ 161 w 679"/>
                  <a:gd name="T39" fmla="*/ 153 h 228"/>
                  <a:gd name="T40" fmla="*/ 176 w 679"/>
                  <a:gd name="T41" fmla="*/ 123 h 228"/>
                  <a:gd name="T42" fmla="*/ 187 w 679"/>
                  <a:gd name="T43" fmla="*/ 88 h 228"/>
                  <a:gd name="T44" fmla="*/ 194 w 679"/>
                  <a:gd name="T45" fmla="*/ 43 h 228"/>
                  <a:gd name="T46" fmla="*/ 321 w 679"/>
                  <a:gd name="T47" fmla="*/ 47 h 228"/>
                  <a:gd name="T48" fmla="*/ 600 w 679"/>
                  <a:gd name="T49" fmla="*/ 38 h 228"/>
                  <a:gd name="T50" fmla="*/ 665 w 679"/>
                  <a:gd name="T51" fmla="*/ 27 h 228"/>
                  <a:gd name="T52" fmla="*/ 679 w 679"/>
                  <a:gd name="T53" fmla="*/ 0 h 228"/>
                  <a:gd name="T54" fmla="*/ 679 w 679"/>
                  <a:gd name="T55" fmla="*/ 0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79"/>
                  <a:gd name="T85" fmla="*/ 0 h 228"/>
                  <a:gd name="T86" fmla="*/ 679 w 679"/>
                  <a:gd name="T87" fmla="*/ 228 h 2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79" h="228">
                    <a:moveTo>
                      <a:pt x="679" y="0"/>
                    </a:moveTo>
                    <a:lnTo>
                      <a:pt x="596" y="26"/>
                    </a:lnTo>
                    <a:lnTo>
                      <a:pt x="310" y="31"/>
                    </a:lnTo>
                    <a:lnTo>
                      <a:pt x="174" y="17"/>
                    </a:lnTo>
                    <a:lnTo>
                      <a:pt x="143" y="42"/>
                    </a:lnTo>
                    <a:lnTo>
                      <a:pt x="142" y="57"/>
                    </a:lnTo>
                    <a:lnTo>
                      <a:pt x="139" y="82"/>
                    </a:lnTo>
                    <a:lnTo>
                      <a:pt x="134" y="105"/>
                    </a:lnTo>
                    <a:lnTo>
                      <a:pt x="124" y="126"/>
                    </a:lnTo>
                    <a:lnTo>
                      <a:pt x="114" y="149"/>
                    </a:lnTo>
                    <a:lnTo>
                      <a:pt x="106" y="161"/>
                    </a:lnTo>
                    <a:lnTo>
                      <a:pt x="91" y="180"/>
                    </a:lnTo>
                    <a:lnTo>
                      <a:pt x="78" y="195"/>
                    </a:lnTo>
                    <a:lnTo>
                      <a:pt x="57" y="210"/>
                    </a:lnTo>
                    <a:lnTo>
                      <a:pt x="35" y="222"/>
                    </a:lnTo>
                    <a:lnTo>
                      <a:pt x="0" y="228"/>
                    </a:lnTo>
                    <a:lnTo>
                      <a:pt x="99" y="220"/>
                    </a:lnTo>
                    <a:lnTo>
                      <a:pt x="122" y="204"/>
                    </a:lnTo>
                    <a:lnTo>
                      <a:pt x="143" y="178"/>
                    </a:lnTo>
                    <a:lnTo>
                      <a:pt x="161" y="153"/>
                    </a:lnTo>
                    <a:lnTo>
                      <a:pt x="176" y="123"/>
                    </a:lnTo>
                    <a:lnTo>
                      <a:pt x="187" y="88"/>
                    </a:lnTo>
                    <a:lnTo>
                      <a:pt x="194" y="43"/>
                    </a:lnTo>
                    <a:lnTo>
                      <a:pt x="321" y="47"/>
                    </a:lnTo>
                    <a:lnTo>
                      <a:pt x="600" y="38"/>
                    </a:lnTo>
                    <a:lnTo>
                      <a:pt x="665" y="27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2" name="Freeform 935"/>
              <p:cNvSpPr>
                <a:spLocks/>
              </p:cNvSpPr>
              <p:nvPr/>
            </p:nvSpPr>
            <p:spPr bwMode="auto">
              <a:xfrm>
                <a:off x="307" y="1286"/>
                <a:ext cx="21" cy="26"/>
              </a:xfrm>
              <a:custGeom>
                <a:avLst/>
                <a:gdLst>
                  <a:gd name="T0" fmla="*/ 86 w 228"/>
                  <a:gd name="T1" fmla="*/ 275 h 292"/>
                  <a:gd name="T2" fmla="*/ 55 w 228"/>
                  <a:gd name="T3" fmla="*/ 267 h 292"/>
                  <a:gd name="T4" fmla="*/ 31 w 228"/>
                  <a:gd name="T5" fmla="*/ 247 h 292"/>
                  <a:gd name="T6" fmla="*/ 16 w 228"/>
                  <a:gd name="T7" fmla="*/ 225 h 292"/>
                  <a:gd name="T8" fmla="*/ 5 w 228"/>
                  <a:gd name="T9" fmla="*/ 199 h 292"/>
                  <a:gd name="T10" fmla="*/ 0 w 228"/>
                  <a:gd name="T11" fmla="*/ 166 h 292"/>
                  <a:gd name="T12" fmla="*/ 0 w 228"/>
                  <a:gd name="T13" fmla="*/ 131 h 292"/>
                  <a:gd name="T14" fmla="*/ 5 w 228"/>
                  <a:gd name="T15" fmla="*/ 99 h 292"/>
                  <a:gd name="T16" fmla="*/ 16 w 228"/>
                  <a:gd name="T17" fmla="*/ 67 h 292"/>
                  <a:gd name="T18" fmla="*/ 35 w 228"/>
                  <a:gd name="T19" fmla="*/ 40 h 292"/>
                  <a:gd name="T20" fmla="*/ 50 w 228"/>
                  <a:gd name="T21" fmla="*/ 23 h 292"/>
                  <a:gd name="T22" fmla="*/ 71 w 228"/>
                  <a:gd name="T23" fmla="*/ 9 h 292"/>
                  <a:gd name="T24" fmla="*/ 91 w 228"/>
                  <a:gd name="T25" fmla="*/ 0 h 292"/>
                  <a:gd name="T26" fmla="*/ 110 w 228"/>
                  <a:gd name="T27" fmla="*/ 0 h 292"/>
                  <a:gd name="T28" fmla="*/ 137 w 228"/>
                  <a:gd name="T29" fmla="*/ 6 h 292"/>
                  <a:gd name="T30" fmla="*/ 167 w 228"/>
                  <a:gd name="T31" fmla="*/ 24 h 292"/>
                  <a:gd name="T32" fmla="*/ 188 w 228"/>
                  <a:gd name="T33" fmla="*/ 46 h 292"/>
                  <a:gd name="T34" fmla="*/ 205 w 228"/>
                  <a:gd name="T35" fmla="*/ 74 h 292"/>
                  <a:gd name="T36" fmla="*/ 185 w 228"/>
                  <a:gd name="T37" fmla="*/ 68 h 292"/>
                  <a:gd name="T38" fmla="*/ 197 w 228"/>
                  <a:gd name="T39" fmla="*/ 99 h 292"/>
                  <a:gd name="T40" fmla="*/ 205 w 228"/>
                  <a:gd name="T41" fmla="*/ 132 h 292"/>
                  <a:gd name="T42" fmla="*/ 216 w 228"/>
                  <a:gd name="T43" fmla="*/ 99 h 292"/>
                  <a:gd name="T44" fmla="*/ 222 w 228"/>
                  <a:gd name="T45" fmla="*/ 131 h 292"/>
                  <a:gd name="T46" fmla="*/ 228 w 228"/>
                  <a:gd name="T47" fmla="*/ 168 h 292"/>
                  <a:gd name="T48" fmla="*/ 221 w 228"/>
                  <a:gd name="T49" fmla="*/ 205 h 292"/>
                  <a:gd name="T50" fmla="*/ 210 w 228"/>
                  <a:gd name="T51" fmla="*/ 239 h 292"/>
                  <a:gd name="T52" fmla="*/ 193 w 228"/>
                  <a:gd name="T53" fmla="*/ 266 h 292"/>
                  <a:gd name="T54" fmla="*/ 167 w 228"/>
                  <a:gd name="T55" fmla="*/ 288 h 292"/>
                  <a:gd name="T56" fmla="*/ 151 w 228"/>
                  <a:gd name="T57" fmla="*/ 292 h 292"/>
                  <a:gd name="T58" fmla="*/ 140 w 228"/>
                  <a:gd name="T59" fmla="*/ 290 h 292"/>
                  <a:gd name="T60" fmla="*/ 128 w 228"/>
                  <a:gd name="T61" fmla="*/ 279 h 292"/>
                  <a:gd name="T62" fmla="*/ 151 w 228"/>
                  <a:gd name="T63" fmla="*/ 270 h 292"/>
                  <a:gd name="T64" fmla="*/ 170 w 228"/>
                  <a:gd name="T65" fmla="*/ 256 h 292"/>
                  <a:gd name="T66" fmla="*/ 183 w 228"/>
                  <a:gd name="T67" fmla="*/ 239 h 292"/>
                  <a:gd name="T68" fmla="*/ 193 w 228"/>
                  <a:gd name="T69" fmla="*/ 213 h 292"/>
                  <a:gd name="T70" fmla="*/ 197 w 228"/>
                  <a:gd name="T71" fmla="*/ 181 h 292"/>
                  <a:gd name="T72" fmla="*/ 199 w 228"/>
                  <a:gd name="T73" fmla="*/ 148 h 292"/>
                  <a:gd name="T74" fmla="*/ 193 w 228"/>
                  <a:gd name="T75" fmla="*/ 115 h 292"/>
                  <a:gd name="T76" fmla="*/ 182 w 228"/>
                  <a:gd name="T77" fmla="*/ 80 h 292"/>
                  <a:gd name="T78" fmla="*/ 165 w 228"/>
                  <a:gd name="T79" fmla="*/ 63 h 292"/>
                  <a:gd name="T80" fmla="*/ 144 w 228"/>
                  <a:gd name="T81" fmla="*/ 42 h 292"/>
                  <a:gd name="T82" fmla="*/ 120 w 228"/>
                  <a:gd name="T83" fmla="*/ 35 h 292"/>
                  <a:gd name="T84" fmla="*/ 100 w 228"/>
                  <a:gd name="T85" fmla="*/ 35 h 292"/>
                  <a:gd name="T86" fmla="*/ 75 w 228"/>
                  <a:gd name="T87" fmla="*/ 47 h 292"/>
                  <a:gd name="T88" fmla="*/ 58 w 228"/>
                  <a:gd name="T89" fmla="*/ 64 h 292"/>
                  <a:gd name="T90" fmla="*/ 40 w 228"/>
                  <a:gd name="T91" fmla="*/ 88 h 292"/>
                  <a:gd name="T92" fmla="*/ 29 w 228"/>
                  <a:gd name="T93" fmla="*/ 117 h 292"/>
                  <a:gd name="T94" fmla="*/ 23 w 228"/>
                  <a:gd name="T95" fmla="*/ 143 h 292"/>
                  <a:gd name="T96" fmla="*/ 23 w 228"/>
                  <a:gd name="T97" fmla="*/ 169 h 292"/>
                  <a:gd name="T98" fmla="*/ 29 w 228"/>
                  <a:gd name="T99" fmla="*/ 202 h 292"/>
                  <a:gd name="T100" fmla="*/ 41 w 228"/>
                  <a:gd name="T101" fmla="*/ 232 h 292"/>
                  <a:gd name="T102" fmla="*/ 59 w 228"/>
                  <a:gd name="T103" fmla="*/ 253 h 292"/>
                  <a:gd name="T104" fmla="*/ 72 w 228"/>
                  <a:gd name="T105" fmla="*/ 263 h 292"/>
                  <a:gd name="T106" fmla="*/ 86 w 228"/>
                  <a:gd name="T107" fmla="*/ 275 h 292"/>
                  <a:gd name="T108" fmla="*/ 86 w 228"/>
                  <a:gd name="T109" fmla="*/ 275 h 2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8"/>
                  <a:gd name="T166" fmla="*/ 0 h 292"/>
                  <a:gd name="T167" fmla="*/ 228 w 228"/>
                  <a:gd name="T168" fmla="*/ 292 h 2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8" h="292">
                    <a:moveTo>
                      <a:pt x="86" y="275"/>
                    </a:moveTo>
                    <a:lnTo>
                      <a:pt x="55" y="267"/>
                    </a:lnTo>
                    <a:lnTo>
                      <a:pt x="31" y="247"/>
                    </a:lnTo>
                    <a:lnTo>
                      <a:pt x="16" y="225"/>
                    </a:lnTo>
                    <a:lnTo>
                      <a:pt x="5" y="199"/>
                    </a:lnTo>
                    <a:lnTo>
                      <a:pt x="0" y="166"/>
                    </a:lnTo>
                    <a:lnTo>
                      <a:pt x="0" y="131"/>
                    </a:lnTo>
                    <a:lnTo>
                      <a:pt x="5" y="99"/>
                    </a:lnTo>
                    <a:lnTo>
                      <a:pt x="16" y="67"/>
                    </a:lnTo>
                    <a:lnTo>
                      <a:pt x="35" y="40"/>
                    </a:lnTo>
                    <a:lnTo>
                      <a:pt x="50" y="23"/>
                    </a:lnTo>
                    <a:lnTo>
                      <a:pt x="71" y="9"/>
                    </a:lnTo>
                    <a:lnTo>
                      <a:pt x="91" y="0"/>
                    </a:lnTo>
                    <a:lnTo>
                      <a:pt x="110" y="0"/>
                    </a:lnTo>
                    <a:lnTo>
                      <a:pt x="137" y="6"/>
                    </a:lnTo>
                    <a:lnTo>
                      <a:pt x="167" y="24"/>
                    </a:lnTo>
                    <a:lnTo>
                      <a:pt x="188" y="46"/>
                    </a:lnTo>
                    <a:lnTo>
                      <a:pt x="205" y="74"/>
                    </a:lnTo>
                    <a:lnTo>
                      <a:pt x="185" y="68"/>
                    </a:lnTo>
                    <a:lnTo>
                      <a:pt x="197" y="99"/>
                    </a:lnTo>
                    <a:lnTo>
                      <a:pt x="205" y="132"/>
                    </a:lnTo>
                    <a:lnTo>
                      <a:pt x="216" y="99"/>
                    </a:lnTo>
                    <a:lnTo>
                      <a:pt x="222" y="131"/>
                    </a:lnTo>
                    <a:lnTo>
                      <a:pt x="228" y="168"/>
                    </a:lnTo>
                    <a:lnTo>
                      <a:pt x="221" y="205"/>
                    </a:lnTo>
                    <a:lnTo>
                      <a:pt x="210" y="239"/>
                    </a:lnTo>
                    <a:lnTo>
                      <a:pt x="193" y="266"/>
                    </a:lnTo>
                    <a:lnTo>
                      <a:pt x="167" y="288"/>
                    </a:lnTo>
                    <a:lnTo>
                      <a:pt x="151" y="292"/>
                    </a:lnTo>
                    <a:lnTo>
                      <a:pt x="140" y="290"/>
                    </a:lnTo>
                    <a:lnTo>
                      <a:pt x="128" y="279"/>
                    </a:lnTo>
                    <a:lnTo>
                      <a:pt x="151" y="270"/>
                    </a:lnTo>
                    <a:lnTo>
                      <a:pt x="170" y="256"/>
                    </a:lnTo>
                    <a:lnTo>
                      <a:pt x="183" y="239"/>
                    </a:lnTo>
                    <a:lnTo>
                      <a:pt x="193" y="213"/>
                    </a:lnTo>
                    <a:lnTo>
                      <a:pt x="197" y="181"/>
                    </a:lnTo>
                    <a:lnTo>
                      <a:pt x="199" y="148"/>
                    </a:lnTo>
                    <a:lnTo>
                      <a:pt x="193" y="115"/>
                    </a:lnTo>
                    <a:lnTo>
                      <a:pt x="182" y="80"/>
                    </a:lnTo>
                    <a:lnTo>
                      <a:pt x="165" y="63"/>
                    </a:lnTo>
                    <a:lnTo>
                      <a:pt x="144" y="42"/>
                    </a:lnTo>
                    <a:lnTo>
                      <a:pt x="120" y="35"/>
                    </a:lnTo>
                    <a:lnTo>
                      <a:pt x="100" y="35"/>
                    </a:lnTo>
                    <a:lnTo>
                      <a:pt x="75" y="47"/>
                    </a:lnTo>
                    <a:lnTo>
                      <a:pt x="58" y="64"/>
                    </a:lnTo>
                    <a:lnTo>
                      <a:pt x="40" y="88"/>
                    </a:lnTo>
                    <a:lnTo>
                      <a:pt x="29" y="117"/>
                    </a:lnTo>
                    <a:lnTo>
                      <a:pt x="23" y="143"/>
                    </a:lnTo>
                    <a:lnTo>
                      <a:pt x="23" y="169"/>
                    </a:lnTo>
                    <a:lnTo>
                      <a:pt x="29" y="202"/>
                    </a:lnTo>
                    <a:lnTo>
                      <a:pt x="41" y="232"/>
                    </a:lnTo>
                    <a:lnTo>
                      <a:pt x="59" y="253"/>
                    </a:lnTo>
                    <a:lnTo>
                      <a:pt x="72" y="263"/>
                    </a:lnTo>
                    <a:lnTo>
                      <a:pt x="86" y="2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3" name="Freeform 936"/>
              <p:cNvSpPr>
                <a:spLocks/>
              </p:cNvSpPr>
              <p:nvPr/>
            </p:nvSpPr>
            <p:spPr bwMode="auto">
              <a:xfrm>
                <a:off x="311" y="1291"/>
                <a:ext cx="11" cy="19"/>
              </a:xfrm>
              <a:custGeom>
                <a:avLst/>
                <a:gdLst>
                  <a:gd name="T0" fmla="*/ 93 w 118"/>
                  <a:gd name="T1" fmla="*/ 4 h 210"/>
                  <a:gd name="T2" fmla="*/ 86 w 118"/>
                  <a:gd name="T3" fmla="*/ 18 h 210"/>
                  <a:gd name="T4" fmla="*/ 76 w 118"/>
                  <a:gd name="T5" fmla="*/ 13 h 210"/>
                  <a:gd name="T6" fmla="*/ 60 w 118"/>
                  <a:gd name="T7" fmla="*/ 13 h 210"/>
                  <a:gd name="T8" fmla="*/ 40 w 118"/>
                  <a:gd name="T9" fmla="*/ 20 h 210"/>
                  <a:gd name="T10" fmla="*/ 24 w 118"/>
                  <a:gd name="T11" fmla="*/ 37 h 210"/>
                  <a:gd name="T12" fmla="*/ 12 w 118"/>
                  <a:gd name="T13" fmla="*/ 63 h 210"/>
                  <a:gd name="T14" fmla="*/ 9 w 118"/>
                  <a:gd name="T15" fmla="*/ 85 h 210"/>
                  <a:gd name="T16" fmla="*/ 9 w 118"/>
                  <a:gd name="T17" fmla="*/ 109 h 210"/>
                  <a:gd name="T18" fmla="*/ 14 w 118"/>
                  <a:gd name="T19" fmla="*/ 132 h 210"/>
                  <a:gd name="T20" fmla="*/ 25 w 118"/>
                  <a:gd name="T21" fmla="*/ 155 h 210"/>
                  <a:gd name="T22" fmla="*/ 45 w 118"/>
                  <a:gd name="T23" fmla="*/ 169 h 210"/>
                  <a:gd name="T24" fmla="*/ 58 w 118"/>
                  <a:gd name="T25" fmla="*/ 173 h 210"/>
                  <a:gd name="T26" fmla="*/ 76 w 118"/>
                  <a:gd name="T27" fmla="*/ 171 h 210"/>
                  <a:gd name="T28" fmla="*/ 89 w 118"/>
                  <a:gd name="T29" fmla="*/ 163 h 210"/>
                  <a:gd name="T30" fmla="*/ 104 w 118"/>
                  <a:gd name="T31" fmla="*/ 146 h 210"/>
                  <a:gd name="T32" fmla="*/ 104 w 118"/>
                  <a:gd name="T33" fmla="*/ 169 h 210"/>
                  <a:gd name="T34" fmla="*/ 118 w 118"/>
                  <a:gd name="T35" fmla="*/ 168 h 210"/>
                  <a:gd name="T36" fmla="*/ 118 w 118"/>
                  <a:gd name="T37" fmla="*/ 195 h 210"/>
                  <a:gd name="T38" fmla="*/ 101 w 118"/>
                  <a:gd name="T39" fmla="*/ 207 h 210"/>
                  <a:gd name="T40" fmla="*/ 82 w 118"/>
                  <a:gd name="T41" fmla="*/ 210 h 210"/>
                  <a:gd name="T42" fmla="*/ 62 w 118"/>
                  <a:gd name="T43" fmla="*/ 204 h 210"/>
                  <a:gd name="T44" fmla="*/ 40 w 118"/>
                  <a:gd name="T45" fmla="*/ 195 h 210"/>
                  <a:gd name="T46" fmla="*/ 21 w 118"/>
                  <a:gd name="T47" fmla="*/ 175 h 210"/>
                  <a:gd name="T48" fmla="*/ 6 w 118"/>
                  <a:gd name="T49" fmla="*/ 147 h 210"/>
                  <a:gd name="T50" fmla="*/ 0 w 118"/>
                  <a:gd name="T51" fmla="*/ 118 h 210"/>
                  <a:gd name="T52" fmla="*/ 0 w 118"/>
                  <a:gd name="T53" fmla="*/ 88 h 210"/>
                  <a:gd name="T54" fmla="*/ 8 w 118"/>
                  <a:gd name="T55" fmla="*/ 56 h 210"/>
                  <a:gd name="T56" fmla="*/ 20 w 118"/>
                  <a:gd name="T57" fmla="*/ 31 h 210"/>
                  <a:gd name="T58" fmla="*/ 34 w 118"/>
                  <a:gd name="T59" fmla="*/ 13 h 210"/>
                  <a:gd name="T60" fmla="*/ 54 w 118"/>
                  <a:gd name="T61" fmla="*/ 1 h 210"/>
                  <a:gd name="T62" fmla="*/ 76 w 118"/>
                  <a:gd name="T63" fmla="*/ 0 h 210"/>
                  <a:gd name="T64" fmla="*/ 93 w 118"/>
                  <a:gd name="T65" fmla="*/ 4 h 210"/>
                  <a:gd name="T66" fmla="*/ 93 w 118"/>
                  <a:gd name="T67" fmla="*/ 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210"/>
                  <a:gd name="T104" fmla="*/ 118 w 118"/>
                  <a:gd name="T105" fmla="*/ 210 h 2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210">
                    <a:moveTo>
                      <a:pt x="93" y="4"/>
                    </a:moveTo>
                    <a:lnTo>
                      <a:pt x="86" y="18"/>
                    </a:lnTo>
                    <a:lnTo>
                      <a:pt x="76" y="13"/>
                    </a:lnTo>
                    <a:lnTo>
                      <a:pt x="60" y="13"/>
                    </a:lnTo>
                    <a:lnTo>
                      <a:pt x="40" y="20"/>
                    </a:lnTo>
                    <a:lnTo>
                      <a:pt x="24" y="37"/>
                    </a:lnTo>
                    <a:lnTo>
                      <a:pt x="12" y="63"/>
                    </a:lnTo>
                    <a:lnTo>
                      <a:pt x="9" y="85"/>
                    </a:lnTo>
                    <a:lnTo>
                      <a:pt x="9" y="109"/>
                    </a:lnTo>
                    <a:lnTo>
                      <a:pt x="14" y="132"/>
                    </a:lnTo>
                    <a:lnTo>
                      <a:pt x="25" y="155"/>
                    </a:lnTo>
                    <a:lnTo>
                      <a:pt x="45" y="169"/>
                    </a:lnTo>
                    <a:lnTo>
                      <a:pt x="58" y="173"/>
                    </a:lnTo>
                    <a:lnTo>
                      <a:pt x="76" y="171"/>
                    </a:lnTo>
                    <a:lnTo>
                      <a:pt x="89" y="163"/>
                    </a:lnTo>
                    <a:lnTo>
                      <a:pt x="104" y="146"/>
                    </a:lnTo>
                    <a:lnTo>
                      <a:pt x="104" y="169"/>
                    </a:lnTo>
                    <a:lnTo>
                      <a:pt x="118" y="168"/>
                    </a:lnTo>
                    <a:lnTo>
                      <a:pt x="118" y="195"/>
                    </a:lnTo>
                    <a:lnTo>
                      <a:pt x="101" y="207"/>
                    </a:lnTo>
                    <a:lnTo>
                      <a:pt x="82" y="210"/>
                    </a:lnTo>
                    <a:lnTo>
                      <a:pt x="62" y="204"/>
                    </a:lnTo>
                    <a:lnTo>
                      <a:pt x="40" y="195"/>
                    </a:lnTo>
                    <a:lnTo>
                      <a:pt x="21" y="175"/>
                    </a:lnTo>
                    <a:lnTo>
                      <a:pt x="6" y="147"/>
                    </a:lnTo>
                    <a:lnTo>
                      <a:pt x="0" y="118"/>
                    </a:lnTo>
                    <a:lnTo>
                      <a:pt x="0" y="88"/>
                    </a:lnTo>
                    <a:lnTo>
                      <a:pt x="8" y="56"/>
                    </a:lnTo>
                    <a:lnTo>
                      <a:pt x="20" y="31"/>
                    </a:lnTo>
                    <a:lnTo>
                      <a:pt x="34" y="13"/>
                    </a:lnTo>
                    <a:lnTo>
                      <a:pt x="54" y="1"/>
                    </a:lnTo>
                    <a:lnTo>
                      <a:pt x="76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4" name="Freeform 937"/>
              <p:cNvSpPr>
                <a:spLocks/>
              </p:cNvSpPr>
              <p:nvPr/>
            </p:nvSpPr>
            <p:spPr bwMode="auto">
              <a:xfrm>
                <a:off x="314" y="1297"/>
                <a:ext cx="5" cy="7"/>
              </a:xfrm>
              <a:custGeom>
                <a:avLst/>
                <a:gdLst>
                  <a:gd name="T0" fmla="*/ 0 w 52"/>
                  <a:gd name="T1" fmla="*/ 20 h 74"/>
                  <a:gd name="T2" fmla="*/ 9 w 52"/>
                  <a:gd name="T3" fmla="*/ 11 h 74"/>
                  <a:gd name="T4" fmla="*/ 16 w 52"/>
                  <a:gd name="T5" fmla="*/ 11 h 74"/>
                  <a:gd name="T6" fmla="*/ 23 w 52"/>
                  <a:gd name="T7" fmla="*/ 22 h 74"/>
                  <a:gd name="T8" fmla="*/ 23 w 52"/>
                  <a:gd name="T9" fmla="*/ 38 h 74"/>
                  <a:gd name="T10" fmla="*/ 20 w 52"/>
                  <a:gd name="T11" fmla="*/ 48 h 74"/>
                  <a:gd name="T12" fmla="*/ 15 w 52"/>
                  <a:gd name="T13" fmla="*/ 51 h 74"/>
                  <a:gd name="T14" fmla="*/ 9 w 52"/>
                  <a:gd name="T15" fmla="*/ 51 h 74"/>
                  <a:gd name="T16" fmla="*/ 0 w 52"/>
                  <a:gd name="T17" fmla="*/ 45 h 74"/>
                  <a:gd name="T18" fmla="*/ 5 w 52"/>
                  <a:gd name="T19" fmla="*/ 59 h 74"/>
                  <a:gd name="T20" fmla="*/ 12 w 52"/>
                  <a:gd name="T21" fmla="*/ 68 h 74"/>
                  <a:gd name="T22" fmla="*/ 21 w 52"/>
                  <a:gd name="T23" fmla="*/ 74 h 74"/>
                  <a:gd name="T24" fmla="*/ 28 w 52"/>
                  <a:gd name="T25" fmla="*/ 74 h 74"/>
                  <a:gd name="T26" fmla="*/ 42 w 52"/>
                  <a:gd name="T27" fmla="*/ 68 h 74"/>
                  <a:gd name="T28" fmla="*/ 49 w 52"/>
                  <a:gd name="T29" fmla="*/ 62 h 74"/>
                  <a:gd name="T30" fmla="*/ 52 w 52"/>
                  <a:gd name="T31" fmla="*/ 43 h 74"/>
                  <a:gd name="T32" fmla="*/ 52 w 52"/>
                  <a:gd name="T33" fmla="*/ 30 h 74"/>
                  <a:gd name="T34" fmla="*/ 49 w 52"/>
                  <a:gd name="T35" fmla="*/ 17 h 74"/>
                  <a:gd name="T36" fmla="*/ 42 w 52"/>
                  <a:gd name="T37" fmla="*/ 5 h 74"/>
                  <a:gd name="T38" fmla="*/ 26 w 52"/>
                  <a:gd name="T39" fmla="*/ 0 h 74"/>
                  <a:gd name="T40" fmla="*/ 16 w 52"/>
                  <a:gd name="T41" fmla="*/ 1 h 74"/>
                  <a:gd name="T42" fmla="*/ 8 w 52"/>
                  <a:gd name="T43" fmla="*/ 10 h 74"/>
                  <a:gd name="T44" fmla="*/ 0 w 52"/>
                  <a:gd name="T45" fmla="*/ 20 h 74"/>
                  <a:gd name="T46" fmla="*/ 0 w 52"/>
                  <a:gd name="T47" fmla="*/ 20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74"/>
                  <a:gd name="T74" fmla="*/ 52 w 5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74">
                    <a:moveTo>
                      <a:pt x="0" y="20"/>
                    </a:moveTo>
                    <a:lnTo>
                      <a:pt x="9" y="11"/>
                    </a:lnTo>
                    <a:lnTo>
                      <a:pt x="16" y="11"/>
                    </a:lnTo>
                    <a:lnTo>
                      <a:pt x="23" y="22"/>
                    </a:lnTo>
                    <a:lnTo>
                      <a:pt x="23" y="38"/>
                    </a:lnTo>
                    <a:lnTo>
                      <a:pt x="20" y="48"/>
                    </a:lnTo>
                    <a:lnTo>
                      <a:pt x="15" y="51"/>
                    </a:lnTo>
                    <a:lnTo>
                      <a:pt x="9" y="51"/>
                    </a:lnTo>
                    <a:lnTo>
                      <a:pt x="0" y="45"/>
                    </a:lnTo>
                    <a:lnTo>
                      <a:pt x="5" y="59"/>
                    </a:lnTo>
                    <a:lnTo>
                      <a:pt x="12" y="68"/>
                    </a:lnTo>
                    <a:lnTo>
                      <a:pt x="21" y="74"/>
                    </a:lnTo>
                    <a:lnTo>
                      <a:pt x="28" y="74"/>
                    </a:lnTo>
                    <a:lnTo>
                      <a:pt x="42" y="68"/>
                    </a:lnTo>
                    <a:lnTo>
                      <a:pt x="49" y="62"/>
                    </a:lnTo>
                    <a:lnTo>
                      <a:pt x="52" y="43"/>
                    </a:lnTo>
                    <a:lnTo>
                      <a:pt x="52" y="30"/>
                    </a:lnTo>
                    <a:lnTo>
                      <a:pt x="49" y="17"/>
                    </a:lnTo>
                    <a:lnTo>
                      <a:pt x="42" y="5"/>
                    </a:lnTo>
                    <a:lnTo>
                      <a:pt x="26" y="0"/>
                    </a:lnTo>
                    <a:lnTo>
                      <a:pt x="16" y="1"/>
                    </a:lnTo>
                    <a:lnTo>
                      <a:pt x="8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5" name="Freeform 938"/>
              <p:cNvSpPr>
                <a:spLocks/>
              </p:cNvSpPr>
              <p:nvPr/>
            </p:nvSpPr>
            <p:spPr bwMode="auto">
              <a:xfrm>
                <a:off x="304" y="1300"/>
                <a:ext cx="13" cy="17"/>
              </a:xfrm>
              <a:custGeom>
                <a:avLst/>
                <a:gdLst>
                  <a:gd name="T0" fmla="*/ 0 w 148"/>
                  <a:gd name="T1" fmla="*/ 0 h 189"/>
                  <a:gd name="T2" fmla="*/ 4 w 148"/>
                  <a:gd name="T3" fmla="*/ 32 h 189"/>
                  <a:gd name="T4" fmla="*/ 10 w 148"/>
                  <a:gd name="T5" fmla="*/ 65 h 189"/>
                  <a:gd name="T6" fmla="*/ 24 w 148"/>
                  <a:gd name="T7" fmla="*/ 97 h 189"/>
                  <a:gd name="T8" fmla="*/ 39 w 148"/>
                  <a:gd name="T9" fmla="*/ 125 h 189"/>
                  <a:gd name="T10" fmla="*/ 59 w 148"/>
                  <a:gd name="T11" fmla="*/ 150 h 189"/>
                  <a:gd name="T12" fmla="*/ 79 w 148"/>
                  <a:gd name="T13" fmla="*/ 166 h 189"/>
                  <a:gd name="T14" fmla="*/ 101 w 148"/>
                  <a:gd name="T15" fmla="*/ 179 h 189"/>
                  <a:gd name="T16" fmla="*/ 121 w 148"/>
                  <a:gd name="T17" fmla="*/ 186 h 189"/>
                  <a:gd name="T18" fmla="*/ 148 w 148"/>
                  <a:gd name="T19" fmla="*/ 189 h 189"/>
                  <a:gd name="T20" fmla="*/ 121 w 148"/>
                  <a:gd name="T21" fmla="*/ 184 h 189"/>
                  <a:gd name="T22" fmla="*/ 93 w 148"/>
                  <a:gd name="T23" fmla="*/ 170 h 189"/>
                  <a:gd name="T24" fmla="*/ 64 w 148"/>
                  <a:gd name="T25" fmla="*/ 150 h 189"/>
                  <a:gd name="T26" fmla="*/ 43 w 148"/>
                  <a:gd name="T27" fmla="*/ 125 h 189"/>
                  <a:gd name="T28" fmla="*/ 24 w 148"/>
                  <a:gd name="T29" fmla="*/ 91 h 189"/>
                  <a:gd name="T30" fmla="*/ 10 w 148"/>
                  <a:gd name="T31" fmla="*/ 57 h 189"/>
                  <a:gd name="T32" fmla="*/ 5 w 148"/>
                  <a:gd name="T33" fmla="*/ 27 h 189"/>
                  <a:gd name="T34" fmla="*/ 0 w 148"/>
                  <a:gd name="T35" fmla="*/ 0 h 189"/>
                  <a:gd name="T36" fmla="*/ 0 w 148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189"/>
                  <a:gd name="T59" fmla="*/ 148 w 148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189">
                    <a:moveTo>
                      <a:pt x="0" y="0"/>
                    </a:moveTo>
                    <a:lnTo>
                      <a:pt x="4" y="32"/>
                    </a:lnTo>
                    <a:lnTo>
                      <a:pt x="10" y="65"/>
                    </a:lnTo>
                    <a:lnTo>
                      <a:pt x="24" y="97"/>
                    </a:lnTo>
                    <a:lnTo>
                      <a:pt x="39" y="125"/>
                    </a:lnTo>
                    <a:lnTo>
                      <a:pt x="59" y="150"/>
                    </a:lnTo>
                    <a:lnTo>
                      <a:pt x="79" y="166"/>
                    </a:lnTo>
                    <a:lnTo>
                      <a:pt x="101" y="179"/>
                    </a:lnTo>
                    <a:lnTo>
                      <a:pt x="121" y="186"/>
                    </a:lnTo>
                    <a:lnTo>
                      <a:pt x="148" y="189"/>
                    </a:lnTo>
                    <a:lnTo>
                      <a:pt x="121" y="184"/>
                    </a:lnTo>
                    <a:lnTo>
                      <a:pt x="93" y="170"/>
                    </a:lnTo>
                    <a:lnTo>
                      <a:pt x="64" y="150"/>
                    </a:lnTo>
                    <a:lnTo>
                      <a:pt x="43" y="125"/>
                    </a:lnTo>
                    <a:lnTo>
                      <a:pt x="24" y="91"/>
                    </a:lnTo>
                    <a:lnTo>
                      <a:pt x="10" y="57"/>
                    </a:lnTo>
                    <a:lnTo>
                      <a:pt x="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6" name="Freeform 939"/>
              <p:cNvSpPr>
                <a:spLocks/>
              </p:cNvSpPr>
              <p:nvPr/>
            </p:nvSpPr>
            <p:spPr bwMode="auto">
              <a:xfrm>
                <a:off x="344" y="1299"/>
                <a:ext cx="30" cy="15"/>
              </a:xfrm>
              <a:custGeom>
                <a:avLst/>
                <a:gdLst>
                  <a:gd name="T0" fmla="*/ 0 w 326"/>
                  <a:gd name="T1" fmla="*/ 8 h 162"/>
                  <a:gd name="T2" fmla="*/ 5 w 326"/>
                  <a:gd name="T3" fmla="*/ 40 h 162"/>
                  <a:gd name="T4" fmla="*/ 24 w 326"/>
                  <a:gd name="T5" fmla="*/ 81 h 162"/>
                  <a:gd name="T6" fmla="*/ 42 w 326"/>
                  <a:gd name="T7" fmla="*/ 110 h 162"/>
                  <a:gd name="T8" fmla="*/ 65 w 326"/>
                  <a:gd name="T9" fmla="*/ 131 h 162"/>
                  <a:gd name="T10" fmla="*/ 87 w 326"/>
                  <a:gd name="T11" fmla="*/ 147 h 162"/>
                  <a:gd name="T12" fmla="*/ 116 w 326"/>
                  <a:gd name="T13" fmla="*/ 161 h 162"/>
                  <a:gd name="T14" fmla="*/ 139 w 326"/>
                  <a:gd name="T15" fmla="*/ 162 h 162"/>
                  <a:gd name="T16" fmla="*/ 164 w 326"/>
                  <a:gd name="T17" fmla="*/ 162 h 162"/>
                  <a:gd name="T18" fmla="*/ 226 w 326"/>
                  <a:gd name="T19" fmla="*/ 155 h 162"/>
                  <a:gd name="T20" fmla="*/ 258 w 326"/>
                  <a:gd name="T21" fmla="*/ 135 h 162"/>
                  <a:gd name="T22" fmla="*/ 278 w 326"/>
                  <a:gd name="T23" fmla="*/ 111 h 162"/>
                  <a:gd name="T24" fmla="*/ 296 w 326"/>
                  <a:gd name="T25" fmla="*/ 86 h 162"/>
                  <a:gd name="T26" fmla="*/ 309 w 326"/>
                  <a:gd name="T27" fmla="*/ 63 h 162"/>
                  <a:gd name="T28" fmla="*/ 318 w 326"/>
                  <a:gd name="T29" fmla="*/ 31 h 162"/>
                  <a:gd name="T30" fmla="*/ 326 w 326"/>
                  <a:gd name="T31" fmla="*/ 0 h 162"/>
                  <a:gd name="T32" fmla="*/ 152 w 326"/>
                  <a:gd name="T33" fmla="*/ 7 h 162"/>
                  <a:gd name="T34" fmla="*/ 0 w 326"/>
                  <a:gd name="T35" fmla="*/ 8 h 162"/>
                  <a:gd name="T36" fmla="*/ 0 w 326"/>
                  <a:gd name="T37" fmla="*/ 8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"/>
                  <a:gd name="T58" fmla="*/ 0 h 162"/>
                  <a:gd name="T59" fmla="*/ 326 w 326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" h="162">
                    <a:moveTo>
                      <a:pt x="0" y="8"/>
                    </a:moveTo>
                    <a:lnTo>
                      <a:pt x="5" y="40"/>
                    </a:lnTo>
                    <a:lnTo>
                      <a:pt x="24" y="81"/>
                    </a:lnTo>
                    <a:lnTo>
                      <a:pt x="42" y="110"/>
                    </a:lnTo>
                    <a:lnTo>
                      <a:pt x="65" y="131"/>
                    </a:lnTo>
                    <a:lnTo>
                      <a:pt x="87" y="147"/>
                    </a:lnTo>
                    <a:lnTo>
                      <a:pt x="116" y="161"/>
                    </a:lnTo>
                    <a:lnTo>
                      <a:pt x="139" y="162"/>
                    </a:lnTo>
                    <a:lnTo>
                      <a:pt x="164" y="162"/>
                    </a:lnTo>
                    <a:lnTo>
                      <a:pt x="226" y="155"/>
                    </a:lnTo>
                    <a:lnTo>
                      <a:pt x="258" y="135"/>
                    </a:lnTo>
                    <a:lnTo>
                      <a:pt x="278" y="111"/>
                    </a:lnTo>
                    <a:lnTo>
                      <a:pt x="296" y="86"/>
                    </a:lnTo>
                    <a:lnTo>
                      <a:pt x="309" y="63"/>
                    </a:lnTo>
                    <a:lnTo>
                      <a:pt x="318" y="31"/>
                    </a:lnTo>
                    <a:lnTo>
                      <a:pt x="326" y="0"/>
                    </a:lnTo>
                    <a:lnTo>
                      <a:pt x="152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7" name="Freeform 940"/>
              <p:cNvSpPr>
                <a:spLocks/>
              </p:cNvSpPr>
              <p:nvPr/>
            </p:nvSpPr>
            <p:spPr bwMode="auto">
              <a:xfrm>
                <a:off x="334" y="1301"/>
                <a:ext cx="25" cy="4"/>
              </a:xfrm>
              <a:custGeom>
                <a:avLst/>
                <a:gdLst>
                  <a:gd name="T0" fmla="*/ 11 w 272"/>
                  <a:gd name="T1" fmla="*/ 16 h 40"/>
                  <a:gd name="T2" fmla="*/ 272 w 272"/>
                  <a:gd name="T3" fmla="*/ 0 h 40"/>
                  <a:gd name="T4" fmla="*/ 272 w 272"/>
                  <a:gd name="T5" fmla="*/ 23 h 40"/>
                  <a:gd name="T6" fmla="*/ 0 w 272"/>
                  <a:gd name="T7" fmla="*/ 40 h 40"/>
                  <a:gd name="T8" fmla="*/ 11 w 272"/>
                  <a:gd name="T9" fmla="*/ 16 h 40"/>
                  <a:gd name="T10" fmla="*/ 11 w 272"/>
                  <a:gd name="T11" fmla="*/ 16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40"/>
                  <a:gd name="T20" fmla="*/ 272 w 27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40">
                    <a:moveTo>
                      <a:pt x="11" y="16"/>
                    </a:moveTo>
                    <a:lnTo>
                      <a:pt x="272" y="0"/>
                    </a:lnTo>
                    <a:lnTo>
                      <a:pt x="272" y="23"/>
                    </a:lnTo>
                    <a:lnTo>
                      <a:pt x="0" y="4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8" name="Freeform 941"/>
              <p:cNvSpPr>
                <a:spLocks/>
              </p:cNvSpPr>
              <p:nvPr/>
            </p:nvSpPr>
            <p:spPr bwMode="auto">
              <a:xfrm>
                <a:off x="332" y="1286"/>
                <a:ext cx="50" cy="9"/>
              </a:xfrm>
              <a:custGeom>
                <a:avLst/>
                <a:gdLst>
                  <a:gd name="T0" fmla="*/ 4 w 550"/>
                  <a:gd name="T1" fmla="*/ 0 h 97"/>
                  <a:gd name="T2" fmla="*/ 533 w 550"/>
                  <a:gd name="T3" fmla="*/ 0 h 97"/>
                  <a:gd name="T4" fmla="*/ 548 w 550"/>
                  <a:gd name="T5" fmla="*/ 10 h 97"/>
                  <a:gd name="T6" fmla="*/ 550 w 550"/>
                  <a:gd name="T7" fmla="*/ 29 h 97"/>
                  <a:gd name="T8" fmla="*/ 540 w 550"/>
                  <a:gd name="T9" fmla="*/ 97 h 97"/>
                  <a:gd name="T10" fmla="*/ 542 w 550"/>
                  <a:gd name="T11" fmla="*/ 14 h 97"/>
                  <a:gd name="T12" fmla="*/ 534 w 550"/>
                  <a:gd name="T13" fmla="*/ 10 h 97"/>
                  <a:gd name="T14" fmla="*/ 477 w 550"/>
                  <a:gd name="T15" fmla="*/ 6 h 97"/>
                  <a:gd name="T16" fmla="*/ 88 w 550"/>
                  <a:gd name="T17" fmla="*/ 6 h 97"/>
                  <a:gd name="T18" fmla="*/ 0 w 550"/>
                  <a:gd name="T19" fmla="*/ 11 h 97"/>
                  <a:gd name="T20" fmla="*/ 4 w 550"/>
                  <a:gd name="T21" fmla="*/ 0 h 97"/>
                  <a:gd name="T22" fmla="*/ 4 w 550"/>
                  <a:gd name="T23" fmla="*/ 0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0"/>
                  <a:gd name="T37" fmla="*/ 0 h 97"/>
                  <a:gd name="T38" fmla="*/ 550 w 550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0" h="97">
                    <a:moveTo>
                      <a:pt x="4" y="0"/>
                    </a:moveTo>
                    <a:lnTo>
                      <a:pt x="533" y="0"/>
                    </a:lnTo>
                    <a:lnTo>
                      <a:pt x="548" y="10"/>
                    </a:lnTo>
                    <a:lnTo>
                      <a:pt x="550" y="29"/>
                    </a:lnTo>
                    <a:lnTo>
                      <a:pt x="540" y="97"/>
                    </a:lnTo>
                    <a:lnTo>
                      <a:pt x="542" y="14"/>
                    </a:lnTo>
                    <a:lnTo>
                      <a:pt x="534" y="10"/>
                    </a:lnTo>
                    <a:lnTo>
                      <a:pt x="477" y="6"/>
                    </a:lnTo>
                    <a:lnTo>
                      <a:pt x="88" y="6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9" name="Freeform 942"/>
              <p:cNvSpPr>
                <a:spLocks/>
              </p:cNvSpPr>
              <p:nvPr/>
            </p:nvSpPr>
            <p:spPr bwMode="auto">
              <a:xfrm>
                <a:off x="334" y="1287"/>
                <a:ext cx="40" cy="10"/>
              </a:xfrm>
              <a:custGeom>
                <a:avLst/>
                <a:gdLst>
                  <a:gd name="T0" fmla="*/ 0 w 445"/>
                  <a:gd name="T1" fmla="*/ 109 h 109"/>
                  <a:gd name="T2" fmla="*/ 11 w 445"/>
                  <a:gd name="T3" fmla="*/ 10 h 109"/>
                  <a:gd name="T4" fmla="*/ 83 w 445"/>
                  <a:gd name="T5" fmla="*/ 0 h 109"/>
                  <a:gd name="T6" fmla="*/ 445 w 445"/>
                  <a:gd name="T7" fmla="*/ 0 h 109"/>
                  <a:gd name="T8" fmla="*/ 89 w 445"/>
                  <a:gd name="T9" fmla="*/ 9 h 109"/>
                  <a:gd name="T10" fmla="*/ 20 w 445"/>
                  <a:gd name="T11" fmla="*/ 20 h 109"/>
                  <a:gd name="T12" fmla="*/ 11 w 445"/>
                  <a:gd name="T13" fmla="*/ 83 h 109"/>
                  <a:gd name="T14" fmla="*/ 5 w 445"/>
                  <a:gd name="T15" fmla="*/ 97 h 109"/>
                  <a:gd name="T16" fmla="*/ 0 w 445"/>
                  <a:gd name="T17" fmla="*/ 109 h 109"/>
                  <a:gd name="T18" fmla="*/ 0 w 445"/>
                  <a:gd name="T19" fmla="*/ 109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5"/>
                  <a:gd name="T31" fmla="*/ 0 h 109"/>
                  <a:gd name="T32" fmla="*/ 445 w 445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5" h="109">
                    <a:moveTo>
                      <a:pt x="0" y="109"/>
                    </a:moveTo>
                    <a:lnTo>
                      <a:pt x="11" y="10"/>
                    </a:lnTo>
                    <a:lnTo>
                      <a:pt x="83" y="0"/>
                    </a:lnTo>
                    <a:lnTo>
                      <a:pt x="445" y="0"/>
                    </a:lnTo>
                    <a:lnTo>
                      <a:pt x="89" y="9"/>
                    </a:lnTo>
                    <a:lnTo>
                      <a:pt x="20" y="20"/>
                    </a:lnTo>
                    <a:lnTo>
                      <a:pt x="11" y="83"/>
                    </a:lnTo>
                    <a:lnTo>
                      <a:pt x="5" y="9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0" name="Freeform 943"/>
              <p:cNvSpPr>
                <a:spLocks/>
              </p:cNvSpPr>
              <p:nvPr/>
            </p:nvSpPr>
            <p:spPr bwMode="auto">
              <a:xfrm>
                <a:off x="348" y="1258"/>
                <a:ext cx="21" cy="24"/>
              </a:xfrm>
              <a:custGeom>
                <a:avLst/>
                <a:gdLst>
                  <a:gd name="T0" fmla="*/ 226 w 226"/>
                  <a:gd name="T1" fmla="*/ 18 h 263"/>
                  <a:gd name="T2" fmla="*/ 221 w 226"/>
                  <a:gd name="T3" fmla="*/ 25 h 263"/>
                  <a:gd name="T4" fmla="*/ 223 w 226"/>
                  <a:gd name="T5" fmla="*/ 263 h 263"/>
                  <a:gd name="T6" fmla="*/ 216 w 226"/>
                  <a:gd name="T7" fmla="*/ 263 h 263"/>
                  <a:gd name="T8" fmla="*/ 212 w 226"/>
                  <a:gd name="T9" fmla="*/ 20 h 263"/>
                  <a:gd name="T10" fmla="*/ 12 w 226"/>
                  <a:gd name="T11" fmla="*/ 7 h 263"/>
                  <a:gd name="T12" fmla="*/ 12 w 226"/>
                  <a:gd name="T13" fmla="*/ 263 h 263"/>
                  <a:gd name="T14" fmla="*/ 0 w 226"/>
                  <a:gd name="T15" fmla="*/ 263 h 263"/>
                  <a:gd name="T16" fmla="*/ 0 w 226"/>
                  <a:gd name="T17" fmla="*/ 0 h 263"/>
                  <a:gd name="T18" fmla="*/ 226 w 226"/>
                  <a:gd name="T19" fmla="*/ 18 h 263"/>
                  <a:gd name="T20" fmla="*/ 226 w 226"/>
                  <a:gd name="T21" fmla="*/ 18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263"/>
                  <a:gd name="T35" fmla="*/ 226 w 226"/>
                  <a:gd name="T36" fmla="*/ 263 h 2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263">
                    <a:moveTo>
                      <a:pt x="226" y="18"/>
                    </a:moveTo>
                    <a:lnTo>
                      <a:pt x="221" y="25"/>
                    </a:lnTo>
                    <a:lnTo>
                      <a:pt x="223" y="263"/>
                    </a:lnTo>
                    <a:lnTo>
                      <a:pt x="216" y="263"/>
                    </a:lnTo>
                    <a:lnTo>
                      <a:pt x="212" y="20"/>
                    </a:lnTo>
                    <a:lnTo>
                      <a:pt x="12" y="7"/>
                    </a:lnTo>
                    <a:lnTo>
                      <a:pt x="12" y="263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2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1" name="Freeform 944"/>
              <p:cNvSpPr>
                <a:spLocks/>
              </p:cNvSpPr>
              <p:nvPr/>
            </p:nvSpPr>
            <p:spPr bwMode="auto">
              <a:xfrm>
                <a:off x="348" y="1259"/>
                <a:ext cx="21" cy="23"/>
              </a:xfrm>
              <a:custGeom>
                <a:avLst/>
                <a:gdLst>
                  <a:gd name="T0" fmla="*/ 31 w 223"/>
                  <a:gd name="T1" fmla="*/ 0 h 256"/>
                  <a:gd name="T2" fmla="*/ 31 w 223"/>
                  <a:gd name="T3" fmla="*/ 253 h 256"/>
                  <a:gd name="T4" fmla="*/ 0 w 223"/>
                  <a:gd name="T5" fmla="*/ 253 h 256"/>
                  <a:gd name="T6" fmla="*/ 0 w 223"/>
                  <a:gd name="T7" fmla="*/ 256 h 256"/>
                  <a:gd name="T8" fmla="*/ 223 w 223"/>
                  <a:gd name="T9" fmla="*/ 256 h 256"/>
                  <a:gd name="T10" fmla="*/ 217 w 223"/>
                  <a:gd name="T11" fmla="*/ 253 h 256"/>
                  <a:gd name="T12" fmla="*/ 200 w 223"/>
                  <a:gd name="T13" fmla="*/ 253 h 256"/>
                  <a:gd name="T14" fmla="*/ 198 w 223"/>
                  <a:gd name="T15" fmla="*/ 11 h 256"/>
                  <a:gd name="T16" fmla="*/ 171 w 223"/>
                  <a:gd name="T17" fmla="*/ 10 h 256"/>
                  <a:gd name="T18" fmla="*/ 174 w 223"/>
                  <a:gd name="T19" fmla="*/ 253 h 256"/>
                  <a:gd name="T20" fmla="*/ 157 w 223"/>
                  <a:gd name="T21" fmla="*/ 253 h 256"/>
                  <a:gd name="T22" fmla="*/ 154 w 223"/>
                  <a:gd name="T23" fmla="*/ 9 h 256"/>
                  <a:gd name="T24" fmla="*/ 122 w 223"/>
                  <a:gd name="T25" fmla="*/ 7 h 256"/>
                  <a:gd name="T26" fmla="*/ 126 w 223"/>
                  <a:gd name="T27" fmla="*/ 253 h 256"/>
                  <a:gd name="T28" fmla="*/ 109 w 223"/>
                  <a:gd name="T29" fmla="*/ 253 h 256"/>
                  <a:gd name="T30" fmla="*/ 106 w 223"/>
                  <a:gd name="T31" fmla="*/ 6 h 256"/>
                  <a:gd name="T32" fmla="*/ 75 w 223"/>
                  <a:gd name="T33" fmla="*/ 2 h 256"/>
                  <a:gd name="T34" fmla="*/ 78 w 223"/>
                  <a:gd name="T35" fmla="*/ 253 h 256"/>
                  <a:gd name="T36" fmla="*/ 62 w 223"/>
                  <a:gd name="T37" fmla="*/ 253 h 256"/>
                  <a:gd name="T38" fmla="*/ 57 w 223"/>
                  <a:gd name="T39" fmla="*/ 1 h 256"/>
                  <a:gd name="T40" fmla="*/ 31 w 223"/>
                  <a:gd name="T41" fmla="*/ 0 h 256"/>
                  <a:gd name="T42" fmla="*/ 31 w 223"/>
                  <a:gd name="T43" fmla="*/ 0 h 2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3"/>
                  <a:gd name="T67" fmla="*/ 0 h 256"/>
                  <a:gd name="T68" fmla="*/ 223 w 223"/>
                  <a:gd name="T69" fmla="*/ 256 h 2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3" h="256">
                    <a:moveTo>
                      <a:pt x="31" y="0"/>
                    </a:moveTo>
                    <a:lnTo>
                      <a:pt x="31" y="253"/>
                    </a:lnTo>
                    <a:lnTo>
                      <a:pt x="0" y="253"/>
                    </a:lnTo>
                    <a:lnTo>
                      <a:pt x="0" y="256"/>
                    </a:lnTo>
                    <a:lnTo>
                      <a:pt x="223" y="256"/>
                    </a:lnTo>
                    <a:lnTo>
                      <a:pt x="217" y="253"/>
                    </a:lnTo>
                    <a:lnTo>
                      <a:pt x="200" y="253"/>
                    </a:lnTo>
                    <a:lnTo>
                      <a:pt x="198" y="11"/>
                    </a:lnTo>
                    <a:lnTo>
                      <a:pt x="171" y="10"/>
                    </a:lnTo>
                    <a:lnTo>
                      <a:pt x="174" y="253"/>
                    </a:lnTo>
                    <a:lnTo>
                      <a:pt x="157" y="253"/>
                    </a:lnTo>
                    <a:lnTo>
                      <a:pt x="154" y="9"/>
                    </a:lnTo>
                    <a:lnTo>
                      <a:pt x="122" y="7"/>
                    </a:lnTo>
                    <a:lnTo>
                      <a:pt x="126" y="253"/>
                    </a:lnTo>
                    <a:lnTo>
                      <a:pt x="109" y="253"/>
                    </a:lnTo>
                    <a:lnTo>
                      <a:pt x="106" y="6"/>
                    </a:lnTo>
                    <a:lnTo>
                      <a:pt x="75" y="2"/>
                    </a:lnTo>
                    <a:lnTo>
                      <a:pt x="78" y="253"/>
                    </a:lnTo>
                    <a:lnTo>
                      <a:pt x="62" y="253"/>
                    </a:lnTo>
                    <a:lnTo>
                      <a:pt x="5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2" name="Freeform 945"/>
              <p:cNvSpPr>
                <a:spLocks/>
              </p:cNvSpPr>
              <p:nvPr/>
            </p:nvSpPr>
            <p:spPr bwMode="auto">
              <a:xfrm>
                <a:off x="343" y="1255"/>
                <a:ext cx="6" cy="31"/>
              </a:xfrm>
              <a:custGeom>
                <a:avLst/>
                <a:gdLst>
                  <a:gd name="T0" fmla="*/ 70 w 70"/>
                  <a:gd name="T1" fmla="*/ 2 h 343"/>
                  <a:gd name="T2" fmla="*/ 36 w 70"/>
                  <a:gd name="T3" fmla="*/ 0 h 343"/>
                  <a:gd name="T4" fmla="*/ 32 w 70"/>
                  <a:gd name="T5" fmla="*/ 7 h 343"/>
                  <a:gd name="T6" fmla="*/ 32 w 70"/>
                  <a:gd name="T7" fmla="*/ 170 h 343"/>
                  <a:gd name="T8" fmla="*/ 15 w 70"/>
                  <a:gd name="T9" fmla="*/ 159 h 343"/>
                  <a:gd name="T10" fmla="*/ 15 w 70"/>
                  <a:gd name="T11" fmla="*/ 106 h 343"/>
                  <a:gd name="T12" fmla="*/ 0 w 70"/>
                  <a:gd name="T13" fmla="*/ 87 h 343"/>
                  <a:gd name="T14" fmla="*/ 0 w 70"/>
                  <a:gd name="T15" fmla="*/ 343 h 343"/>
                  <a:gd name="T16" fmla="*/ 27 w 70"/>
                  <a:gd name="T17" fmla="*/ 343 h 343"/>
                  <a:gd name="T18" fmla="*/ 27 w 70"/>
                  <a:gd name="T19" fmla="*/ 307 h 343"/>
                  <a:gd name="T20" fmla="*/ 34 w 70"/>
                  <a:gd name="T21" fmla="*/ 302 h 343"/>
                  <a:gd name="T22" fmla="*/ 42 w 70"/>
                  <a:gd name="T23" fmla="*/ 302 h 343"/>
                  <a:gd name="T24" fmla="*/ 42 w 70"/>
                  <a:gd name="T25" fmla="*/ 10 h 343"/>
                  <a:gd name="T26" fmla="*/ 47 w 70"/>
                  <a:gd name="T27" fmla="*/ 5 h 343"/>
                  <a:gd name="T28" fmla="*/ 70 w 70"/>
                  <a:gd name="T29" fmla="*/ 2 h 343"/>
                  <a:gd name="T30" fmla="*/ 70 w 70"/>
                  <a:gd name="T31" fmla="*/ 2 h 3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343"/>
                  <a:gd name="T50" fmla="*/ 70 w 70"/>
                  <a:gd name="T51" fmla="*/ 343 h 3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343">
                    <a:moveTo>
                      <a:pt x="70" y="2"/>
                    </a:moveTo>
                    <a:lnTo>
                      <a:pt x="36" y="0"/>
                    </a:lnTo>
                    <a:lnTo>
                      <a:pt x="32" y="7"/>
                    </a:lnTo>
                    <a:lnTo>
                      <a:pt x="32" y="170"/>
                    </a:lnTo>
                    <a:lnTo>
                      <a:pt x="15" y="159"/>
                    </a:lnTo>
                    <a:lnTo>
                      <a:pt x="15" y="106"/>
                    </a:lnTo>
                    <a:lnTo>
                      <a:pt x="0" y="87"/>
                    </a:lnTo>
                    <a:lnTo>
                      <a:pt x="0" y="343"/>
                    </a:lnTo>
                    <a:lnTo>
                      <a:pt x="27" y="343"/>
                    </a:lnTo>
                    <a:lnTo>
                      <a:pt x="27" y="307"/>
                    </a:lnTo>
                    <a:lnTo>
                      <a:pt x="34" y="302"/>
                    </a:lnTo>
                    <a:lnTo>
                      <a:pt x="42" y="302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3" name="Freeform 946"/>
              <p:cNvSpPr>
                <a:spLocks/>
              </p:cNvSpPr>
              <p:nvPr/>
            </p:nvSpPr>
            <p:spPr bwMode="auto">
              <a:xfrm>
                <a:off x="312" y="1252"/>
                <a:ext cx="60" cy="34"/>
              </a:xfrm>
              <a:custGeom>
                <a:avLst/>
                <a:gdLst>
                  <a:gd name="T0" fmla="*/ 637 w 658"/>
                  <a:gd name="T1" fmla="*/ 375 h 375"/>
                  <a:gd name="T2" fmla="*/ 637 w 658"/>
                  <a:gd name="T3" fmla="*/ 336 h 375"/>
                  <a:gd name="T4" fmla="*/ 633 w 658"/>
                  <a:gd name="T5" fmla="*/ 334 h 375"/>
                  <a:gd name="T6" fmla="*/ 639 w 658"/>
                  <a:gd name="T7" fmla="*/ 329 h 375"/>
                  <a:gd name="T8" fmla="*/ 630 w 658"/>
                  <a:gd name="T9" fmla="*/ 57 h 375"/>
                  <a:gd name="T10" fmla="*/ 623 w 658"/>
                  <a:gd name="T11" fmla="*/ 50 h 375"/>
                  <a:gd name="T12" fmla="*/ 373 w 658"/>
                  <a:gd name="T13" fmla="*/ 18 h 375"/>
                  <a:gd name="T14" fmla="*/ 356 w 658"/>
                  <a:gd name="T15" fmla="*/ 37 h 375"/>
                  <a:gd name="T16" fmla="*/ 341 w 658"/>
                  <a:gd name="T17" fmla="*/ 50 h 375"/>
                  <a:gd name="T18" fmla="*/ 341 w 658"/>
                  <a:gd name="T19" fmla="*/ 30 h 375"/>
                  <a:gd name="T20" fmla="*/ 345 w 658"/>
                  <a:gd name="T21" fmla="*/ 16 h 375"/>
                  <a:gd name="T22" fmla="*/ 0 w 658"/>
                  <a:gd name="T23" fmla="*/ 26 h 375"/>
                  <a:gd name="T24" fmla="*/ 0 w 658"/>
                  <a:gd name="T25" fmla="*/ 18 h 375"/>
                  <a:gd name="T26" fmla="*/ 354 w 658"/>
                  <a:gd name="T27" fmla="*/ 0 h 375"/>
                  <a:gd name="T28" fmla="*/ 623 w 658"/>
                  <a:gd name="T29" fmla="*/ 44 h 375"/>
                  <a:gd name="T30" fmla="*/ 637 w 658"/>
                  <a:gd name="T31" fmla="*/ 57 h 375"/>
                  <a:gd name="T32" fmla="*/ 647 w 658"/>
                  <a:gd name="T33" fmla="*/ 332 h 375"/>
                  <a:gd name="T34" fmla="*/ 658 w 658"/>
                  <a:gd name="T35" fmla="*/ 342 h 375"/>
                  <a:gd name="T36" fmla="*/ 658 w 658"/>
                  <a:gd name="T37" fmla="*/ 375 h 375"/>
                  <a:gd name="T38" fmla="*/ 637 w 658"/>
                  <a:gd name="T39" fmla="*/ 375 h 375"/>
                  <a:gd name="T40" fmla="*/ 637 w 658"/>
                  <a:gd name="T41" fmla="*/ 375 h 3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8"/>
                  <a:gd name="T64" fmla="*/ 0 h 375"/>
                  <a:gd name="T65" fmla="*/ 658 w 658"/>
                  <a:gd name="T66" fmla="*/ 375 h 3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8" h="375">
                    <a:moveTo>
                      <a:pt x="637" y="375"/>
                    </a:moveTo>
                    <a:lnTo>
                      <a:pt x="637" y="336"/>
                    </a:lnTo>
                    <a:lnTo>
                      <a:pt x="633" y="334"/>
                    </a:lnTo>
                    <a:lnTo>
                      <a:pt x="639" y="329"/>
                    </a:lnTo>
                    <a:lnTo>
                      <a:pt x="630" y="57"/>
                    </a:lnTo>
                    <a:lnTo>
                      <a:pt x="623" y="50"/>
                    </a:lnTo>
                    <a:lnTo>
                      <a:pt x="373" y="18"/>
                    </a:lnTo>
                    <a:lnTo>
                      <a:pt x="356" y="37"/>
                    </a:lnTo>
                    <a:lnTo>
                      <a:pt x="341" y="50"/>
                    </a:lnTo>
                    <a:lnTo>
                      <a:pt x="341" y="30"/>
                    </a:lnTo>
                    <a:lnTo>
                      <a:pt x="345" y="16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54" y="0"/>
                    </a:lnTo>
                    <a:lnTo>
                      <a:pt x="623" y="44"/>
                    </a:lnTo>
                    <a:lnTo>
                      <a:pt x="637" y="57"/>
                    </a:lnTo>
                    <a:lnTo>
                      <a:pt x="647" y="332"/>
                    </a:lnTo>
                    <a:lnTo>
                      <a:pt x="658" y="342"/>
                    </a:lnTo>
                    <a:lnTo>
                      <a:pt x="658" y="375"/>
                    </a:lnTo>
                    <a:lnTo>
                      <a:pt x="637" y="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4" name="Freeform 947"/>
              <p:cNvSpPr>
                <a:spLocks/>
              </p:cNvSpPr>
              <p:nvPr/>
            </p:nvSpPr>
            <p:spPr bwMode="auto">
              <a:xfrm>
                <a:off x="349" y="1256"/>
                <a:ext cx="19" cy="3"/>
              </a:xfrm>
              <a:custGeom>
                <a:avLst/>
                <a:gdLst>
                  <a:gd name="T0" fmla="*/ 0 w 201"/>
                  <a:gd name="T1" fmla="*/ 0 h 31"/>
                  <a:gd name="T2" fmla="*/ 0 w 201"/>
                  <a:gd name="T3" fmla="*/ 13 h 31"/>
                  <a:gd name="T4" fmla="*/ 201 w 201"/>
                  <a:gd name="T5" fmla="*/ 31 h 31"/>
                  <a:gd name="T6" fmla="*/ 196 w 201"/>
                  <a:gd name="T7" fmla="*/ 21 h 31"/>
                  <a:gd name="T8" fmla="*/ 0 w 201"/>
                  <a:gd name="T9" fmla="*/ 0 h 31"/>
                  <a:gd name="T10" fmla="*/ 0 w 20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31"/>
                  <a:gd name="T20" fmla="*/ 201 w 20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31">
                    <a:moveTo>
                      <a:pt x="0" y="0"/>
                    </a:moveTo>
                    <a:lnTo>
                      <a:pt x="0" y="13"/>
                    </a:lnTo>
                    <a:lnTo>
                      <a:pt x="201" y="31"/>
                    </a:lnTo>
                    <a:lnTo>
                      <a:pt x="19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5" name="Freeform 948"/>
              <p:cNvSpPr>
                <a:spLocks/>
              </p:cNvSpPr>
              <p:nvPr/>
            </p:nvSpPr>
            <p:spPr bwMode="auto">
              <a:xfrm>
                <a:off x="311" y="1255"/>
                <a:ext cx="29" cy="11"/>
              </a:xfrm>
              <a:custGeom>
                <a:avLst/>
                <a:gdLst>
                  <a:gd name="T0" fmla="*/ 0 w 316"/>
                  <a:gd name="T1" fmla="*/ 8 h 120"/>
                  <a:gd name="T2" fmla="*/ 316 w 316"/>
                  <a:gd name="T3" fmla="*/ 0 h 120"/>
                  <a:gd name="T4" fmla="*/ 272 w 316"/>
                  <a:gd name="T5" fmla="*/ 16 h 120"/>
                  <a:gd name="T6" fmla="*/ 238 w 316"/>
                  <a:gd name="T7" fmla="*/ 31 h 120"/>
                  <a:gd name="T8" fmla="*/ 220 w 316"/>
                  <a:gd name="T9" fmla="*/ 45 h 120"/>
                  <a:gd name="T10" fmla="*/ 81 w 316"/>
                  <a:gd name="T11" fmla="*/ 46 h 120"/>
                  <a:gd name="T12" fmla="*/ 90 w 316"/>
                  <a:gd name="T13" fmla="*/ 64 h 120"/>
                  <a:gd name="T14" fmla="*/ 90 w 316"/>
                  <a:gd name="T15" fmla="*/ 83 h 120"/>
                  <a:gd name="T16" fmla="*/ 86 w 316"/>
                  <a:gd name="T17" fmla="*/ 104 h 120"/>
                  <a:gd name="T18" fmla="*/ 76 w 316"/>
                  <a:gd name="T19" fmla="*/ 117 h 120"/>
                  <a:gd name="T20" fmla="*/ 59 w 316"/>
                  <a:gd name="T21" fmla="*/ 120 h 120"/>
                  <a:gd name="T22" fmla="*/ 47 w 316"/>
                  <a:gd name="T23" fmla="*/ 114 h 120"/>
                  <a:gd name="T24" fmla="*/ 59 w 316"/>
                  <a:gd name="T25" fmla="*/ 117 h 120"/>
                  <a:gd name="T26" fmla="*/ 74 w 316"/>
                  <a:gd name="T27" fmla="*/ 116 h 120"/>
                  <a:gd name="T28" fmla="*/ 81 w 316"/>
                  <a:gd name="T29" fmla="*/ 97 h 120"/>
                  <a:gd name="T30" fmla="*/ 81 w 316"/>
                  <a:gd name="T31" fmla="*/ 80 h 120"/>
                  <a:gd name="T32" fmla="*/ 76 w 316"/>
                  <a:gd name="T33" fmla="*/ 64 h 120"/>
                  <a:gd name="T34" fmla="*/ 65 w 316"/>
                  <a:gd name="T35" fmla="*/ 49 h 120"/>
                  <a:gd name="T36" fmla="*/ 52 w 316"/>
                  <a:gd name="T37" fmla="*/ 45 h 120"/>
                  <a:gd name="T38" fmla="*/ 45 w 316"/>
                  <a:gd name="T39" fmla="*/ 49 h 120"/>
                  <a:gd name="T40" fmla="*/ 42 w 316"/>
                  <a:gd name="T41" fmla="*/ 61 h 120"/>
                  <a:gd name="T42" fmla="*/ 49 w 316"/>
                  <a:gd name="T43" fmla="*/ 69 h 120"/>
                  <a:gd name="T44" fmla="*/ 52 w 316"/>
                  <a:gd name="T45" fmla="*/ 85 h 120"/>
                  <a:gd name="T46" fmla="*/ 47 w 316"/>
                  <a:gd name="T47" fmla="*/ 93 h 120"/>
                  <a:gd name="T48" fmla="*/ 40 w 316"/>
                  <a:gd name="T49" fmla="*/ 104 h 120"/>
                  <a:gd name="T50" fmla="*/ 42 w 316"/>
                  <a:gd name="T51" fmla="*/ 91 h 120"/>
                  <a:gd name="T52" fmla="*/ 42 w 316"/>
                  <a:gd name="T53" fmla="*/ 80 h 120"/>
                  <a:gd name="T54" fmla="*/ 36 w 316"/>
                  <a:gd name="T55" fmla="*/ 64 h 120"/>
                  <a:gd name="T56" fmla="*/ 29 w 316"/>
                  <a:gd name="T57" fmla="*/ 77 h 120"/>
                  <a:gd name="T58" fmla="*/ 23 w 316"/>
                  <a:gd name="T59" fmla="*/ 64 h 120"/>
                  <a:gd name="T60" fmla="*/ 14 w 316"/>
                  <a:gd name="T61" fmla="*/ 77 h 120"/>
                  <a:gd name="T62" fmla="*/ 10 w 316"/>
                  <a:gd name="T63" fmla="*/ 64 h 120"/>
                  <a:gd name="T64" fmla="*/ 10 w 316"/>
                  <a:gd name="T65" fmla="*/ 24 h 120"/>
                  <a:gd name="T66" fmla="*/ 0 w 316"/>
                  <a:gd name="T67" fmla="*/ 13 h 120"/>
                  <a:gd name="T68" fmla="*/ 0 w 316"/>
                  <a:gd name="T69" fmla="*/ 8 h 120"/>
                  <a:gd name="T70" fmla="*/ 0 w 316"/>
                  <a:gd name="T71" fmla="*/ 8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120"/>
                  <a:gd name="T110" fmla="*/ 316 w 316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120">
                    <a:moveTo>
                      <a:pt x="0" y="8"/>
                    </a:moveTo>
                    <a:lnTo>
                      <a:pt x="316" y="0"/>
                    </a:lnTo>
                    <a:lnTo>
                      <a:pt x="272" y="16"/>
                    </a:lnTo>
                    <a:lnTo>
                      <a:pt x="238" y="31"/>
                    </a:lnTo>
                    <a:lnTo>
                      <a:pt x="220" y="45"/>
                    </a:lnTo>
                    <a:lnTo>
                      <a:pt x="81" y="46"/>
                    </a:lnTo>
                    <a:lnTo>
                      <a:pt x="90" y="64"/>
                    </a:lnTo>
                    <a:lnTo>
                      <a:pt x="90" y="83"/>
                    </a:lnTo>
                    <a:lnTo>
                      <a:pt x="86" y="104"/>
                    </a:lnTo>
                    <a:lnTo>
                      <a:pt x="76" y="117"/>
                    </a:lnTo>
                    <a:lnTo>
                      <a:pt x="59" y="120"/>
                    </a:lnTo>
                    <a:lnTo>
                      <a:pt x="47" y="114"/>
                    </a:lnTo>
                    <a:lnTo>
                      <a:pt x="59" y="117"/>
                    </a:lnTo>
                    <a:lnTo>
                      <a:pt x="74" y="116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76" y="64"/>
                    </a:lnTo>
                    <a:lnTo>
                      <a:pt x="65" y="49"/>
                    </a:lnTo>
                    <a:lnTo>
                      <a:pt x="52" y="45"/>
                    </a:lnTo>
                    <a:lnTo>
                      <a:pt x="45" y="49"/>
                    </a:lnTo>
                    <a:lnTo>
                      <a:pt x="42" y="61"/>
                    </a:lnTo>
                    <a:lnTo>
                      <a:pt x="49" y="69"/>
                    </a:lnTo>
                    <a:lnTo>
                      <a:pt x="52" y="85"/>
                    </a:lnTo>
                    <a:lnTo>
                      <a:pt x="47" y="93"/>
                    </a:lnTo>
                    <a:lnTo>
                      <a:pt x="40" y="104"/>
                    </a:lnTo>
                    <a:lnTo>
                      <a:pt x="42" y="91"/>
                    </a:lnTo>
                    <a:lnTo>
                      <a:pt x="42" y="80"/>
                    </a:lnTo>
                    <a:lnTo>
                      <a:pt x="36" y="64"/>
                    </a:lnTo>
                    <a:lnTo>
                      <a:pt x="29" y="77"/>
                    </a:lnTo>
                    <a:lnTo>
                      <a:pt x="23" y="64"/>
                    </a:lnTo>
                    <a:lnTo>
                      <a:pt x="14" y="77"/>
                    </a:lnTo>
                    <a:lnTo>
                      <a:pt x="10" y="64"/>
                    </a:lnTo>
                    <a:lnTo>
                      <a:pt x="10" y="24"/>
                    </a:lnTo>
                    <a:lnTo>
                      <a:pt x="0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6" name="Freeform 949"/>
              <p:cNvSpPr>
                <a:spLocks/>
              </p:cNvSpPr>
              <p:nvPr/>
            </p:nvSpPr>
            <p:spPr bwMode="auto">
              <a:xfrm>
                <a:off x="348" y="1284"/>
                <a:ext cx="22" cy="1"/>
              </a:xfrm>
              <a:custGeom>
                <a:avLst/>
                <a:gdLst>
                  <a:gd name="T0" fmla="*/ 0 w 244"/>
                  <a:gd name="T1" fmla="*/ 0 h 17"/>
                  <a:gd name="T2" fmla="*/ 0 w 244"/>
                  <a:gd name="T3" fmla="*/ 17 h 17"/>
                  <a:gd name="T4" fmla="*/ 244 w 244"/>
                  <a:gd name="T5" fmla="*/ 17 h 17"/>
                  <a:gd name="T6" fmla="*/ 244 w 244"/>
                  <a:gd name="T7" fmla="*/ 0 h 17"/>
                  <a:gd name="T8" fmla="*/ 0 w 244"/>
                  <a:gd name="T9" fmla="*/ 0 h 17"/>
                  <a:gd name="T10" fmla="*/ 0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0" y="0"/>
                    </a:move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7" name="Freeform 950"/>
              <p:cNvSpPr>
                <a:spLocks/>
              </p:cNvSpPr>
              <p:nvPr/>
            </p:nvSpPr>
            <p:spPr bwMode="auto">
              <a:xfrm>
                <a:off x="314" y="1274"/>
                <a:ext cx="19" cy="10"/>
              </a:xfrm>
              <a:custGeom>
                <a:avLst/>
                <a:gdLst>
                  <a:gd name="T0" fmla="*/ 114 w 216"/>
                  <a:gd name="T1" fmla="*/ 6 h 109"/>
                  <a:gd name="T2" fmla="*/ 192 w 216"/>
                  <a:gd name="T3" fmla="*/ 109 h 109"/>
                  <a:gd name="T4" fmla="*/ 216 w 216"/>
                  <a:gd name="T5" fmla="*/ 109 h 109"/>
                  <a:gd name="T6" fmla="*/ 192 w 216"/>
                  <a:gd name="T7" fmla="*/ 95 h 109"/>
                  <a:gd name="T8" fmla="*/ 192 w 216"/>
                  <a:gd name="T9" fmla="*/ 0 h 109"/>
                  <a:gd name="T10" fmla="*/ 0 w 216"/>
                  <a:gd name="T11" fmla="*/ 0 h 109"/>
                  <a:gd name="T12" fmla="*/ 114 w 216"/>
                  <a:gd name="T13" fmla="*/ 6 h 109"/>
                  <a:gd name="T14" fmla="*/ 114 w 216"/>
                  <a:gd name="T15" fmla="*/ 6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"/>
                  <a:gd name="T25" fmla="*/ 0 h 109"/>
                  <a:gd name="T26" fmla="*/ 216 w 21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" h="109">
                    <a:moveTo>
                      <a:pt x="114" y="6"/>
                    </a:moveTo>
                    <a:lnTo>
                      <a:pt x="192" y="109"/>
                    </a:lnTo>
                    <a:lnTo>
                      <a:pt x="216" y="109"/>
                    </a:lnTo>
                    <a:lnTo>
                      <a:pt x="192" y="95"/>
                    </a:lnTo>
                    <a:lnTo>
                      <a:pt x="192" y="0"/>
                    </a:lnTo>
                    <a:lnTo>
                      <a:pt x="0" y="0"/>
                    </a:lnTo>
                    <a:lnTo>
                      <a:pt x="1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8" name="Freeform 951"/>
              <p:cNvSpPr>
                <a:spLocks/>
              </p:cNvSpPr>
              <p:nvPr/>
            </p:nvSpPr>
            <p:spPr bwMode="auto">
              <a:xfrm>
                <a:off x="301" y="1274"/>
                <a:ext cx="8" cy="10"/>
              </a:xfrm>
              <a:custGeom>
                <a:avLst/>
                <a:gdLst>
                  <a:gd name="T0" fmla="*/ 0 w 90"/>
                  <a:gd name="T1" fmla="*/ 109 h 109"/>
                  <a:gd name="T2" fmla="*/ 25 w 90"/>
                  <a:gd name="T3" fmla="*/ 56 h 109"/>
                  <a:gd name="T4" fmla="*/ 25 w 90"/>
                  <a:gd name="T5" fmla="*/ 0 h 109"/>
                  <a:gd name="T6" fmla="*/ 90 w 90"/>
                  <a:gd name="T7" fmla="*/ 0 h 109"/>
                  <a:gd name="T8" fmla="*/ 0 w 90"/>
                  <a:gd name="T9" fmla="*/ 109 h 109"/>
                  <a:gd name="T10" fmla="*/ 0 w 90"/>
                  <a:gd name="T11" fmla="*/ 109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09"/>
                  <a:gd name="T20" fmla="*/ 90 w 90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09">
                    <a:moveTo>
                      <a:pt x="0" y="109"/>
                    </a:moveTo>
                    <a:lnTo>
                      <a:pt x="25" y="56"/>
                    </a:lnTo>
                    <a:lnTo>
                      <a:pt x="25" y="0"/>
                    </a:lnTo>
                    <a:lnTo>
                      <a:pt x="9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9" name="Freeform 952"/>
              <p:cNvSpPr>
                <a:spLocks/>
              </p:cNvSpPr>
              <p:nvPr/>
            </p:nvSpPr>
            <p:spPr bwMode="auto">
              <a:xfrm>
                <a:off x="339" y="1282"/>
                <a:ext cx="2" cy="2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12 h 12"/>
                  <a:gd name="T4" fmla="*/ 20 w 20"/>
                  <a:gd name="T5" fmla="*/ 12 h 12"/>
                  <a:gd name="T6" fmla="*/ 20 w 20"/>
                  <a:gd name="T7" fmla="*/ 0 h 12"/>
                  <a:gd name="T8" fmla="*/ 20 w 2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"/>
                  <a:gd name="T17" fmla="*/ 20 w 2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">
                    <a:moveTo>
                      <a:pt x="20" y="0"/>
                    </a:moveTo>
                    <a:lnTo>
                      <a:pt x="0" y="12"/>
                    </a:lnTo>
                    <a:lnTo>
                      <a:pt x="20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0" name="Freeform 953"/>
              <p:cNvSpPr>
                <a:spLocks/>
              </p:cNvSpPr>
              <p:nvPr/>
            </p:nvSpPr>
            <p:spPr bwMode="auto">
              <a:xfrm>
                <a:off x="301" y="1287"/>
                <a:ext cx="3" cy="16"/>
              </a:xfrm>
              <a:custGeom>
                <a:avLst/>
                <a:gdLst>
                  <a:gd name="T0" fmla="*/ 0 w 34"/>
                  <a:gd name="T1" fmla="*/ 0 h 181"/>
                  <a:gd name="T2" fmla="*/ 0 w 34"/>
                  <a:gd name="T3" fmla="*/ 130 h 181"/>
                  <a:gd name="T4" fmla="*/ 13 w 34"/>
                  <a:gd name="T5" fmla="*/ 181 h 181"/>
                  <a:gd name="T6" fmla="*/ 34 w 34"/>
                  <a:gd name="T7" fmla="*/ 177 h 181"/>
                  <a:gd name="T8" fmla="*/ 29 w 34"/>
                  <a:gd name="T9" fmla="*/ 148 h 181"/>
                  <a:gd name="T10" fmla="*/ 29 w 34"/>
                  <a:gd name="T11" fmla="*/ 33 h 181"/>
                  <a:gd name="T12" fmla="*/ 0 w 34"/>
                  <a:gd name="T13" fmla="*/ 0 h 181"/>
                  <a:gd name="T14" fmla="*/ 0 w 34"/>
                  <a:gd name="T15" fmla="*/ 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81"/>
                  <a:gd name="T26" fmla="*/ 34 w 34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81">
                    <a:moveTo>
                      <a:pt x="0" y="0"/>
                    </a:moveTo>
                    <a:lnTo>
                      <a:pt x="0" y="130"/>
                    </a:lnTo>
                    <a:lnTo>
                      <a:pt x="13" y="181"/>
                    </a:lnTo>
                    <a:lnTo>
                      <a:pt x="34" y="177"/>
                    </a:lnTo>
                    <a:lnTo>
                      <a:pt x="29" y="148"/>
                    </a:lnTo>
                    <a:lnTo>
                      <a:pt x="2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1" name="Freeform 954"/>
              <p:cNvSpPr>
                <a:spLocks/>
              </p:cNvSpPr>
              <p:nvPr/>
            </p:nvSpPr>
            <p:spPr bwMode="auto">
              <a:xfrm>
                <a:off x="299" y="1253"/>
                <a:ext cx="8" cy="21"/>
              </a:xfrm>
              <a:custGeom>
                <a:avLst/>
                <a:gdLst>
                  <a:gd name="T0" fmla="*/ 11 w 92"/>
                  <a:gd name="T1" fmla="*/ 0 h 230"/>
                  <a:gd name="T2" fmla="*/ 24 w 92"/>
                  <a:gd name="T3" fmla="*/ 0 h 230"/>
                  <a:gd name="T4" fmla="*/ 29 w 92"/>
                  <a:gd name="T5" fmla="*/ 13 h 230"/>
                  <a:gd name="T6" fmla="*/ 35 w 92"/>
                  <a:gd name="T7" fmla="*/ 0 h 230"/>
                  <a:gd name="T8" fmla="*/ 40 w 92"/>
                  <a:gd name="T9" fmla="*/ 13 h 230"/>
                  <a:gd name="T10" fmla="*/ 46 w 92"/>
                  <a:gd name="T11" fmla="*/ 0 h 230"/>
                  <a:gd name="T12" fmla="*/ 49 w 92"/>
                  <a:gd name="T13" fmla="*/ 13 h 230"/>
                  <a:gd name="T14" fmla="*/ 49 w 92"/>
                  <a:gd name="T15" fmla="*/ 23 h 230"/>
                  <a:gd name="T16" fmla="*/ 71 w 92"/>
                  <a:gd name="T17" fmla="*/ 23 h 230"/>
                  <a:gd name="T18" fmla="*/ 71 w 92"/>
                  <a:gd name="T19" fmla="*/ 30 h 230"/>
                  <a:gd name="T20" fmla="*/ 26 w 92"/>
                  <a:gd name="T21" fmla="*/ 30 h 230"/>
                  <a:gd name="T22" fmla="*/ 47 w 92"/>
                  <a:gd name="T23" fmla="*/ 38 h 230"/>
                  <a:gd name="T24" fmla="*/ 26 w 92"/>
                  <a:gd name="T25" fmla="*/ 46 h 230"/>
                  <a:gd name="T26" fmla="*/ 47 w 92"/>
                  <a:gd name="T27" fmla="*/ 54 h 230"/>
                  <a:gd name="T28" fmla="*/ 26 w 92"/>
                  <a:gd name="T29" fmla="*/ 61 h 230"/>
                  <a:gd name="T30" fmla="*/ 47 w 92"/>
                  <a:gd name="T31" fmla="*/ 69 h 230"/>
                  <a:gd name="T32" fmla="*/ 26 w 92"/>
                  <a:gd name="T33" fmla="*/ 76 h 230"/>
                  <a:gd name="T34" fmla="*/ 47 w 92"/>
                  <a:gd name="T35" fmla="*/ 84 h 230"/>
                  <a:gd name="T36" fmla="*/ 26 w 92"/>
                  <a:gd name="T37" fmla="*/ 91 h 230"/>
                  <a:gd name="T38" fmla="*/ 47 w 92"/>
                  <a:gd name="T39" fmla="*/ 99 h 230"/>
                  <a:gd name="T40" fmla="*/ 26 w 92"/>
                  <a:gd name="T41" fmla="*/ 107 h 230"/>
                  <a:gd name="T42" fmla="*/ 47 w 92"/>
                  <a:gd name="T43" fmla="*/ 115 h 230"/>
                  <a:gd name="T44" fmla="*/ 26 w 92"/>
                  <a:gd name="T45" fmla="*/ 123 h 230"/>
                  <a:gd name="T46" fmla="*/ 47 w 92"/>
                  <a:gd name="T47" fmla="*/ 129 h 230"/>
                  <a:gd name="T48" fmla="*/ 26 w 92"/>
                  <a:gd name="T49" fmla="*/ 138 h 230"/>
                  <a:gd name="T50" fmla="*/ 47 w 92"/>
                  <a:gd name="T51" fmla="*/ 146 h 230"/>
                  <a:gd name="T52" fmla="*/ 26 w 92"/>
                  <a:gd name="T53" fmla="*/ 154 h 230"/>
                  <a:gd name="T54" fmla="*/ 47 w 92"/>
                  <a:gd name="T55" fmla="*/ 160 h 230"/>
                  <a:gd name="T56" fmla="*/ 26 w 92"/>
                  <a:gd name="T57" fmla="*/ 169 h 230"/>
                  <a:gd name="T58" fmla="*/ 47 w 92"/>
                  <a:gd name="T59" fmla="*/ 177 h 230"/>
                  <a:gd name="T60" fmla="*/ 26 w 92"/>
                  <a:gd name="T61" fmla="*/ 184 h 230"/>
                  <a:gd name="T62" fmla="*/ 47 w 92"/>
                  <a:gd name="T63" fmla="*/ 193 h 230"/>
                  <a:gd name="T64" fmla="*/ 26 w 92"/>
                  <a:gd name="T65" fmla="*/ 200 h 230"/>
                  <a:gd name="T66" fmla="*/ 47 w 92"/>
                  <a:gd name="T67" fmla="*/ 207 h 230"/>
                  <a:gd name="T68" fmla="*/ 26 w 92"/>
                  <a:gd name="T69" fmla="*/ 214 h 230"/>
                  <a:gd name="T70" fmla="*/ 92 w 92"/>
                  <a:gd name="T71" fmla="*/ 214 h 230"/>
                  <a:gd name="T72" fmla="*/ 86 w 92"/>
                  <a:gd name="T73" fmla="*/ 230 h 230"/>
                  <a:gd name="T74" fmla="*/ 24 w 92"/>
                  <a:gd name="T75" fmla="*/ 230 h 230"/>
                  <a:gd name="T76" fmla="*/ 9 w 92"/>
                  <a:gd name="T77" fmla="*/ 226 h 230"/>
                  <a:gd name="T78" fmla="*/ 0 w 92"/>
                  <a:gd name="T79" fmla="*/ 214 h 230"/>
                  <a:gd name="T80" fmla="*/ 0 w 92"/>
                  <a:gd name="T81" fmla="*/ 64 h 230"/>
                  <a:gd name="T82" fmla="*/ 6 w 92"/>
                  <a:gd name="T83" fmla="*/ 48 h 230"/>
                  <a:gd name="T84" fmla="*/ 18 w 92"/>
                  <a:gd name="T85" fmla="*/ 30 h 230"/>
                  <a:gd name="T86" fmla="*/ 18 w 92"/>
                  <a:gd name="T87" fmla="*/ 23 h 230"/>
                  <a:gd name="T88" fmla="*/ 14 w 92"/>
                  <a:gd name="T89" fmla="*/ 23 h 230"/>
                  <a:gd name="T90" fmla="*/ 11 w 92"/>
                  <a:gd name="T91" fmla="*/ 17 h 230"/>
                  <a:gd name="T92" fmla="*/ 11 w 92"/>
                  <a:gd name="T93" fmla="*/ 0 h 230"/>
                  <a:gd name="T94" fmla="*/ 11 w 92"/>
                  <a:gd name="T95" fmla="*/ 0 h 2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2"/>
                  <a:gd name="T145" fmla="*/ 0 h 230"/>
                  <a:gd name="T146" fmla="*/ 92 w 92"/>
                  <a:gd name="T147" fmla="*/ 230 h 2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2" h="230">
                    <a:moveTo>
                      <a:pt x="11" y="0"/>
                    </a:moveTo>
                    <a:lnTo>
                      <a:pt x="24" y="0"/>
                    </a:lnTo>
                    <a:lnTo>
                      <a:pt x="29" y="13"/>
                    </a:lnTo>
                    <a:lnTo>
                      <a:pt x="35" y="0"/>
                    </a:lnTo>
                    <a:lnTo>
                      <a:pt x="40" y="13"/>
                    </a:lnTo>
                    <a:lnTo>
                      <a:pt x="46" y="0"/>
                    </a:lnTo>
                    <a:lnTo>
                      <a:pt x="49" y="13"/>
                    </a:lnTo>
                    <a:lnTo>
                      <a:pt x="49" y="23"/>
                    </a:lnTo>
                    <a:lnTo>
                      <a:pt x="71" y="23"/>
                    </a:lnTo>
                    <a:lnTo>
                      <a:pt x="71" y="30"/>
                    </a:lnTo>
                    <a:lnTo>
                      <a:pt x="26" y="30"/>
                    </a:lnTo>
                    <a:lnTo>
                      <a:pt x="47" y="38"/>
                    </a:lnTo>
                    <a:lnTo>
                      <a:pt x="26" y="46"/>
                    </a:lnTo>
                    <a:lnTo>
                      <a:pt x="47" y="54"/>
                    </a:lnTo>
                    <a:lnTo>
                      <a:pt x="26" y="61"/>
                    </a:lnTo>
                    <a:lnTo>
                      <a:pt x="47" y="69"/>
                    </a:lnTo>
                    <a:lnTo>
                      <a:pt x="26" y="76"/>
                    </a:lnTo>
                    <a:lnTo>
                      <a:pt x="47" y="84"/>
                    </a:lnTo>
                    <a:lnTo>
                      <a:pt x="26" y="91"/>
                    </a:lnTo>
                    <a:lnTo>
                      <a:pt x="47" y="99"/>
                    </a:lnTo>
                    <a:lnTo>
                      <a:pt x="26" y="107"/>
                    </a:lnTo>
                    <a:lnTo>
                      <a:pt x="47" y="115"/>
                    </a:lnTo>
                    <a:lnTo>
                      <a:pt x="26" y="123"/>
                    </a:lnTo>
                    <a:lnTo>
                      <a:pt x="47" y="129"/>
                    </a:lnTo>
                    <a:lnTo>
                      <a:pt x="26" y="138"/>
                    </a:lnTo>
                    <a:lnTo>
                      <a:pt x="47" y="146"/>
                    </a:lnTo>
                    <a:lnTo>
                      <a:pt x="26" y="154"/>
                    </a:lnTo>
                    <a:lnTo>
                      <a:pt x="47" y="160"/>
                    </a:lnTo>
                    <a:lnTo>
                      <a:pt x="26" y="169"/>
                    </a:lnTo>
                    <a:lnTo>
                      <a:pt x="47" y="177"/>
                    </a:lnTo>
                    <a:lnTo>
                      <a:pt x="26" y="184"/>
                    </a:lnTo>
                    <a:lnTo>
                      <a:pt x="47" y="193"/>
                    </a:lnTo>
                    <a:lnTo>
                      <a:pt x="26" y="200"/>
                    </a:lnTo>
                    <a:lnTo>
                      <a:pt x="47" y="207"/>
                    </a:lnTo>
                    <a:lnTo>
                      <a:pt x="26" y="214"/>
                    </a:lnTo>
                    <a:lnTo>
                      <a:pt x="92" y="214"/>
                    </a:lnTo>
                    <a:lnTo>
                      <a:pt x="86" y="230"/>
                    </a:lnTo>
                    <a:lnTo>
                      <a:pt x="24" y="230"/>
                    </a:lnTo>
                    <a:lnTo>
                      <a:pt x="9" y="226"/>
                    </a:lnTo>
                    <a:lnTo>
                      <a:pt x="0" y="214"/>
                    </a:lnTo>
                    <a:lnTo>
                      <a:pt x="0" y="64"/>
                    </a:lnTo>
                    <a:lnTo>
                      <a:pt x="6" y="48"/>
                    </a:lnTo>
                    <a:lnTo>
                      <a:pt x="18" y="30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1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2" name="Freeform 955"/>
              <p:cNvSpPr>
                <a:spLocks/>
              </p:cNvSpPr>
              <p:nvPr/>
            </p:nvSpPr>
            <p:spPr bwMode="auto">
              <a:xfrm>
                <a:off x="300" y="1252"/>
                <a:ext cx="11" cy="1"/>
              </a:xfrm>
              <a:custGeom>
                <a:avLst/>
                <a:gdLst>
                  <a:gd name="T0" fmla="*/ 0 w 112"/>
                  <a:gd name="T1" fmla="*/ 3 h 8"/>
                  <a:gd name="T2" fmla="*/ 19 w 112"/>
                  <a:gd name="T3" fmla="*/ 1 h 8"/>
                  <a:gd name="T4" fmla="*/ 89 w 112"/>
                  <a:gd name="T5" fmla="*/ 1 h 8"/>
                  <a:gd name="T6" fmla="*/ 112 w 112"/>
                  <a:gd name="T7" fmla="*/ 8 h 8"/>
                  <a:gd name="T8" fmla="*/ 94 w 112"/>
                  <a:gd name="T9" fmla="*/ 0 h 8"/>
                  <a:gd name="T10" fmla="*/ 15 w 112"/>
                  <a:gd name="T11" fmla="*/ 0 h 8"/>
                  <a:gd name="T12" fmla="*/ 0 w 112"/>
                  <a:gd name="T13" fmla="*/ 3 h 8"/>
                  <a:gd name="T14" fmla="*/ 0 w 112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8"/>
                  <a:gd name="T26" fmla="*/ 112 w 1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8">
                    <a:moveTo>
                      <a:pt x="0" y="3"/>
                    </a:moveTo>
                    <a:lnTo>
                      <a:pt x="19" y="1"/>
                    </a:lnTo>
                    <a:lnTo>
                      <a:pt x="89" y="1"/>
                    </a:lnTo>
                    <a:lnTo>
                      <a:pt x="112" y="8"/>
                    </a:lnTo>
                    <a:lnTo>
                      <a:pt x="94" y="0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3" name="Freeform 956"/>
              <p:cNvSpPr>
                <a:spLocks/>
              </p:cNvSpPr>
              <p:nvPr/>
            </p:nvSpPr>
            <p:spPr bwMode="auto">
              <a:xfrm>
                <a:off x="309" y="1253"/>
                <a:ext cx="2" cy="1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17 h 17"/>
                  <a:gd name="T4" fmla="*/ 0 w 12"/>
                  <a:gd name="T5" fmla="*/ 17 h 17"/>
                  <a:gd name="T6" fmla="*/ 0 w 12"/>
                  <a:gd name="T7" fmla="*/ 0 h 17"/>
                  <a:gd name="T8" fmla="*/ 12 w 12"/>
                  <a:gd name="T9" fmla="*/ 0 h 17"/>
                  <a:gd name="T10" fmla="*/ 12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7"/>
                  <a:gd name="T20" fmla="*/ 12 w 1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7">
                    <a:moveTo>
                      <a:pt x="12" y="0"/>
                    </a:moveTo>
                    <a:lnTo>
                      <a:pt x="1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4" name="Freeform 957"/>
              <p:cNvSpPr>
                <a:spLocks/>
              </p:cNvSpPr>
              <p:nvPr/>
            </p:nvSpPr>
            <p:spPr bwMode="auto">
              <a:xfrm>
                <a:off x="309" y="1255"/>
                <a:ext cx="1" cy="1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9 w 9"/>
                  <a:gd name="T7" fmla="*/ 7 h 7"/>
                  <a:gd name="T8" fmla="*/ 9 w 9"/>
                  <a:gd name="T9" fmla="*/ 0 h 7"/>
                  <a:gd name="T10" fmla="*/ 9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9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5" name="Freeform 958"/>
              <p:cNvSpPr>
                <a:spLocks/>
              </p:cNvSpPr>
              <p:nvPr/>
            </p:nvSpPr>
            <p:spPr bwMode="auto">
              <a:xfrm>
                <a:off x="309" y="1257"/>
                <a:ext cx="2" cy="15"/>
              </a:xfrm>
              <a:custGeom>
                <a:avLst/>
                <a:gdLst>
                  <a:gd name="T0" fmla="*/ 0 w 12"/>
                  <a:gd name="T1" fmla="*/ 11 h 171"/>
                  <a:gd name="T2" fmla="*/ 6 w 12"/>
                  <a:gd name="T3" fmla="*/ 18 h 171"/>
                  <a:gd name="T4" fmla="*/ 0 w 12"/>
                  <a:gd name="T5" fmla="*/ 26 h 171"/>
                  <a:gd name="T6" fmla="*/ 6 w 12"/>
                  <a:gd name="T7" fmla="*/ 33 h 171"/>
                  <a:gd name="T8" fmla="*/ 0 w 12"/>
                  <a:gd name="T9" fmla="*/ 41 h 171"/>
                  <a:gd name="T10" fmla="*/ 6 w 12"/>
                  <a:gd name="T11" fmla="*/ 48 h 171"/>
                  <a:gd name="T12" fmla="*/ 0 w 12"/>
                  <a:gd name="T13" fmla="*/ 56 h 171"/>
                  <a:gd name="T14" fmla="*/ 6 w 12"/>
                  <a:gd name="T15" fmla="*/ 64 h 171"/>
                  <a:gd name="T16" fmla="*/ 0 w 12"/>
                  <a:gd name="T17" fmla="*/ 72 h 171"/>
                  <a:gd name="T18" fmla="*/ 6 w 12"/>
                  <a:gd name="T19" fmla="*/ 80 h 171"/>
                  <a:gd name="T20" fmla="*/ 0 w 12"/>
                  <a:gd name="T21" fmla="*/ 86 h 171"/>
                  <a:gd name="T22" fmla="*/ 6 w 12"/>
                  <a:gd name="T23" fmla="*/ 95 h 171"/>
                  <a:gd name="T24" fmla="*/ 0 w 12"/>
                  <a:gd name="T25" fmla="*/ 103 h 171"/>
                  <a:gd name="T26" fmla="*/ 6 w 12"/>
                  <a:gd name="T27" fmla="*/ 111 h 171"/>
                  <a:gd name="T28" fmla="*/ 0 w 12"/>
                  <a:gd name="T29" fmla="*/ 117 h 171"/>
                  <a:gd name="T30" fmla="*/ 6 w 12"/>
                  <a:gd name="T31" fmla="*/ 126 h 171"/>
                  <a:gd name="T32" fmla="*/ 0 w 12"/>
                  <a:gd name="T33" fmla="*/ 134 h 171"/>
                  <a:gd name="T34" fmla="*/ 6 w 12"/>
                  <a:gd name="T35" fmla="*/ 141 h 171"/>
                  <a:gd name="T36" fmla="*/ 0 w 12"/>
                  <a:gd name="T37" fmla="*/ 150 h 171"/>
                  <a:gd name="T38" fmla="*/ 6 w 12"/>
                  <a:gd name="T39" fmla="*/ 157 h 171"/>
                  <a:gd name="T40" fmla="*/ 0 w 12"/>
                  <a:gd name="T41" fmla="*/ 164 h 171"/>
                  <a:gd name="T42" fmla="*/ 6 w 12"/>
                  <a:gd name="T43" fmla="*/ 171 h 171"/>
                  <a:gd name="T44" fmla="*/ 12 w 12"/>
                  <a:gd name="T45" fmla="*/ 161 h 171"/>
                  <a:gd name="T46" fmla="*/ 12 w 12"/>
                  <a:gd name="T47" fmla="*/ 13 h 171"/>
                  <a:gd name="T48" fmla="*/ 6 w 12"/>
                  <a:gd name="T49" fmla="*/ 0 h 171"/>
                  <a:gd name="T50" fmla="*/ 0 w 12"/>
                  <a:gd name="T51" fmla="*/ 11 h 171"/>
                  <a:gd name="T52" fmla="*/ 0 w 12"/>
                  <a:gd name="T53" fmla="*/ 1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171"/>
                  <a:gd name="T83" fmla="*/ 12 w 12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171">
                    <a:moveTo>
                      <a:pt x="0" y="11"/>
                    </a:moveTo>
                    <a:lnTo>
                      <a:pt x="6" y="18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0" y="41"/>
                    </a:lnTo>
                    <a:lnTo>
                      <a:pt x="6" y="48"/>
                    </a:lnTo>
                    <a:lnTo>
                      <a:pt x="0" y="56"/>
                    </a:lnTo>
                    <a:lnTo>
                      <a:pt x="6" y="64"/>
                    </a:lnTo>
                    <a:lnTo>
                      <a:pt x="0" y="72"/>
                    </a:lnTo>
                    <a:lnTo>
                      <a:pt x="6" y="80"/>
                    </a:lnTo>
                    <a:lnTo>
                      <a:pt x="0" y="86"/>
                    </a:lnTo>
                    <a:lnTo>
                      <a:pt x="6" y="95"/>
                    </a:lnTo>
                    <a:lnTo>
                      <a:pt x="0" y="103"/>
                    </a:lnTo>
                    <a:lnTo>
                      <a:pt x="6" y="111"/>
                    </a:lnTo>
                    <a:lnTo>
                      <a:pt x="0" y="117"/>
                    </a:lnTo>
                    <a:lnTo>
                      <a:pt x="6" y="126"/>
                    </a:lnTo>
                    <a:lnTo>
                      <a:pt x="0" y="134"/>
                    </a:lnTo>
                    <a:lnTo>
                      <a:pt x="6" y="141"/>
                    </a:lnTo>
                    <a:lnTo>
                      <a:pt x="0" y="150"/>
                    </a:lnTo>
                    <a:lnTo>
                      <a:pt x="6" y="157"/>
                    </a:lnTo>
                    <a:lnTo>
                      <a:pt x="0" y="164"/>
                    </a:lnTo>
                    <a:lnTo>
                      <a:pt x="6" y="171"/>
                    </a:lnTo>
                    <a:lnTo>
                      <a:pt x="12" y="161"/>
                    </a:lnTo>
                    <a:lnTo>
                      <a:pt x="12" y="13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6" name="Freeform 959"/>
              <p:cNvSpPr>
                <a:spLocks/>
              </p:cNvSpPr>
              <p:nvPr/>
            </p:nvSpPr>
            <p:spPr bwMode="auto">
              <a:xfrm>
                <a:off x="310" y="1265"/>
                <a:ext cx="4" cy="9"/>
              </a:xfrm>
              <a:custGeom>
                <a:avLst/>
                <a:gdLst>
                  <a:gd name="T0" fmla="*/ 21 w 42"/>
                  <a:gd name="T1" fmla="*/ 0 h 96"/>
                  <a:gd name="T2" fmla="*/ 42 w 42"/>
                  <a:gd name="T3" fmla="*/ 0 h 96"/>
                  <a:gd name="T4" fmla="*/ 23 w 42"/>
                  <a:gd name="T5" fmla="*/ 10 h 96"/>
                  <a:gd name="T6" fmla="*/ 23 w 42"/>
                  <a:gd name="T7" fmla="*/ 78 h 96"/>
                  <a:gd name="T8" fmla="*/ 0 w 42"/>
                  <a:gd name="T9" fmla="*/ 96 h 96"/>
                  <a:gd name="T10" fmla="*/ 21 w 42"/>
                  <a:gd name="T11" fmla="*/ 76 h 96"/>
                  <a:gd name="T12" fmla="*/ 21 w 42"/>
                  <a:gd name="T13" fmla="*/ 0 h 96"/>
                  <a:gd name="T14" fmla="*/ 21 w 42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96"/>
                  <a:gd name="T26" fmla="*/ 42 w 4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96">
                    <a:moveTo>
                      <a:pt x="21" y="0"/>
                    </a:moveTo>
                    <a:lnTo>
                      <a:pt x="42" y="0"/>
                    </a:lnTo>
                    <a:lnTo>
                      <a:pt x="23" y="10"/>
                    </a:lnTo>
                    <a:lnTo>
                      <a:pt x="23" y="78"/>
                    </a:lnTo>
                    <a:lnTo>
                      <a:pt x="0" y="96"/>
                    </a:lnTo>
                    <a:lnTo>
                      <a:pt x="21" y="7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7" name="Freeform 960"/>
              <p:cNvSpPr>
                <a:spLocks/>
              </p:cNvSpPr>
              <p:nvPr/>
            </p:nvSpPr>
            <p:spPr bwMode="auto">
              <a:xfrm>
                <a:off x="296" y="1264"/>
                <a:ext cx="2" cy="10"/>
              </a:xfrm>
              <a:custGeom>
                <a:avLst/>
                <a:gdLst>
                  <a:gd name="T0" fmla="*/ 27 w 27"/>
                  <a:gd name="T1" fmla="*/ 0 h 107"/>
                  <a:gd name="T2" fmla="*/ 5 w 27"/>
                  <a:gd name="T3" fmla="*/ 0 h 107"/>
                  <a:gd name="T4" fmla="*/ 0 w 27"/>
                  <a:gd name="T5" fmla="*/ 4 h 107"/>
                  <a:gd name="T6" fmla="*/ 0 w 27"/>
                  <a:gd name="T7" fmla="*/ 103 h 107"/>
                  <a:gd name="T8" fmla="*/ 5 w 27"/>
                  <a:gd name="T9" fmla="*/ 107 h 107"/>
                  <a:gd name="T10" fmla="*/ 27 w 27"/>
                  <a:gd name="T11" fmla="*/ 107 h 107"/>
                  <a:gd name="T12" fmla="*/ 27 w 27"/>
                  <a:gd name="T13" fmla="*/ 0 h 107"/>
                  <a:gd name="T14" fmla="*/ 27 w 27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107"/>
                  <a:gd name="T26" fmla="*/ 27 w 27"/>
                  <a:gd name="T27" fmla="*/ 107 h 1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107">
                    <a:moveTo>
                      <a:pt x="27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103"/>
                    </a:lnTo>
                    <a:lnTo>
                      <a:pt x="5" y="107"/>
                    </a:lnTo>
                    <a:lnTo>
                      <a:pt x="27" y="10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8" name="Freeform 961"/>
              <p:cNvSpPr>
                <a:spLocks/>
              </p:cNvSpPr>
              <p:nvPr/>
            </p:nvSpPr>
            <p:spPr bwMode="auto">
              <a:xfrm>
                <a:off x="332" y="1274"/>
                <a:ext cx="9" cy="5"/>
              </a:xfrm>
              <a:custGeom>
                <a:avLst/>
                <a:gdLst>
                  <a:gd name="T0" fmla="*/ 0 w 96"/>
                  <a:gd name="T1" fmla="*/ 36 h 62"/>
                  <a:gd name="T2" fmla="*/ 12 w 96"/>
                  <a:gd name="T3" fmla="*/ 18 h 62"/>
                  <a:gd name="T4" fmla="*/ 21 w 96"/>
                  <a:gd name="T5" fmla="*/ 13 h 62"/>
                  <a:gd name="T6" fmla="*/ 29 w 96"/>
                  <a:gd name="T7" fmla="*/ 16 h 62"/>
                  <a:gd name="T8" fmla="*/ 47 w 96"/>
                  <a:gd name="T9" fmla="*/ 10 h 62"/>
                  <a:gd name="T10" fmla="*/ 47 w 96"/>
                  <a:gd name="T11" fmla="*/ 41 h 62"/>
                  <a:gd name="T12" fmla="*/ 58 w 96"/>
                  <a:gd name="T13" fmla="*/ 18 h 62"/>
                  <a:gd name="T14" fmla="*/ 68 w 96"/>
                  <a:gd name="T15" fmla="*/ 16 h 62"/>
                  <a:gd name="T16" fmla="*/ 79 w 96"/>
                  <a:gd name="T17" fmla="*/ 18 h 62"/>
                  <a:gd name="T18" fmla="*/ 86 w 96"/>
                  <a:gd name="T19" fmla="*/ 10 h 62"/>
                  <a:gd name="T20" fmla="*/ 90 w 96"/>
                  <a:gd name="T21" fmla="*/ 16 h 62"/>
                  <a:gd name="T22" fmla="*/ 96 w 96"/>
                  <a:gd name="T23" fmla="*/ 62 h 62"/>
                  <a:gd name="T24" fmla="*/ 96 w 96"/>
                  <a:gd name="T25" fmla="*/ 6 h 62"/>
                  <a:gd name="T26" fmla="*/ 79 w 96"/>
                  <a:gd name="T27" fmla="*/ 0 h 62"/>
                  <a:gd name="T28" fmla="*/ 21 w 96"/>
                  <a:gd name="T29" fmla="*/ 0 h 62"/>
                  <a:gd name="T30" fmla="*/ 0 w 96"/>
                  <a:gd name="T31" fmla="*/ 6 h 62"/>
                  <a:gd name="T32" fmla="*/ 0 w 96"/>
                  <a:gd name="T33" fmla="*/ 36 h 62"/>
                  <a:gd name="T34" fmla="*/ 0 w 96"/>
                  <a:gd name="T35" fmla="*/ 36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6"/>
                  <a:gd name="T55" fmla="*/ 0 h 62"/>
                  <a:gd name="T56" fmla="*/ 96 w 96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6" h="62">
                    <a:moveTo>
                      <a:pt x="0" y="36"/>
                    </a:moveTo>
                    <a:lnTo>
                      <a:pt x="12" y="18"/>
                    </a:lnTo>
                    <a:lnTo>
                      <a:pt x="21" y="13"/>
                    </a:lnTo>
                    <a:lnTo>
                      <a:pt x="29" y="16"/>
                    </a:lnTo>
                    <a:lnTo>
                      <a:pt x="47" y="10"/>
                    </a:lnTo>
                    <a:lnTo>
                      <a:pt x="47" y="41"/>
                    </a:lnTo>
                    <a:lnTo>
                      <a:pt x="58" y="18"/>
                    </a:lnTo>
                    <a:lnTo>
                      <a:pt x="68" y="16"/>
                    </a:lnTo>
                    <a:lnTo>
                      <a:pt x="79" y="18"/>
                    </a:lnTo>
                    <a:lnTo>
                      <a:pt x="86" y="10"/>
                    </a:lnTo>
                    <a:lnTo>
                      <a:pt x="90" y="16"/>
                    </a:lnTo>
                    <a:lnTo>
                      <a:pt x="96" y="62"/>
                    </a:lnTo>
                    <a:lnTo>
                      <a:pt x="96" y="6"/>
                    </a:lnTo>
                    <a:lnTo>
                      <a:pt x="79" y="0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9" name="Freeform 962"/>
              <p:cNvSpPr>
                <a:spLocks/>
              </p:cNvSpPr>
              <p:nvPr/>
            </p:nvSpPr>
            <p:spPr bwMode="auto">
              <a:xfrm>
                <a:off x="332" y="1280"/>
                <a:ext cx="9" cy="2"/>
              </a:xfrm>
              <a:custGeom>
                <a:avLst/>
                <a:gdLst>
                  <a:gd name="T0" fmla="*/ 5 w 106"/>
                  <a:gd name="T1" fmla="*/ 0 h 20"/>
                  <a:gd name="T2" fmla="*/ 0 w 106"/>
                  <a:gd name="T3" fmla="*/ 3 h 20"/>
                  <a:gd name="T4" fmla="*/ 0 w 106"/>
                  <a:gd name="T5" fmla="*/ 13 h 20"/>
                  <a:gd name="T6" fmla="*/ 8 w 106"/>
                  <a:gd name="T7" fmla="*/ 20 h 20"/>
                  <a:gd name="T8" fmla="*/ 99 w 106"/>
                  <a:gd name="T9" fmla="*/ 20 h 20"/>
                  <a:gd name="T10" fmla="*/ 106 w 106"/>
                  <a:gd name="T11" fmla="*/ 11 h 20"/>
                  <a:gd name="T12" fmla="*/ 94 w 106"/>
                  <a:gd name="T13" fmla="*/ 13 h 20"/>
                  <a:gd name="T14" fmla="*/ 14 w 106"/>
                  <a:gd name="T15" fmla="*/ 13 h 20"/>
                  <a:gd name="T16" fmla="*/ 8 w 106"/>
                  <a:gd name="T17" fmla="*/ 11 h 20"/>
                  <a:gd name="T18" fmla="*/ 5 w 106"/>
                  <a:gd name="T19" fmla="*/ 6 h 20"/>
                  <a:gd name="T20" fmla="*/ 5 w 106"/>
                  <a:gd name="T21" fmla="*/ 0 h 20"/>
                  <a:gd name="T22" fmla="*/ 5 w 106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20"/>
                  <a:gd name="T38" fmla="*/ 106 w 106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20">
                    <a:moveTo>
                      <a:pt x="5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8" y="20"/>
                    </a:lnTo>
                    <a:lnTo>
                      <a:pt x="99" y="20"/>
                    </a:lnTo>
                    <a:lnTo>
                      <a:pt x="106" y="11"/>
                    </a:lnTo>
                    <a:lnTo>
                      <a:pt x="94" y="13"/>
                    </a:lnTo>
                    <a:lnTo>
                      <a:pt x="14" y="13"/>
                    </a:lnTo>
                    <a:lnTo>
                      <a:pt x="8" y="11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0" name="Freeform 963"/>
              <p:cNvSpPr>
                <a:spLocks/>
              </p:cNvSpPr>
              <p:nvPr/>
            </p:nvSpPr>
            <p:spPr bwMode="auto">
              <a:xfrm>
                <a:off x="333" y="1275"/>
                <a:ext cx="3" cy="6"/>
              </a:xfrm>
              <a:custGeom>
                <a:avLst/>
                <a:gdLst>
                  <a:gd name="T0" fmla="*/ 24 w 33"/>
                  <a:gd name="T1" fmla="*/ 7 h 67"/>
                  <a:gd name="T2" fmla="*/ 31 w 33"/>
                  <a:gd name="T3" fmla="*/ 19 h 67"/>
                  <a:gd name="T4" fmla="*/ 33 w 33"/>
                  <a:gd name="T5" fmla="*/ 29 h 67"/>
                  <a:gd name="T6" fmla="*/ 33 w 33"/>
                  <a:gd name="T7" fmla="*/ 39 h 67"/>
                  <a:gd name="T8" fmla="*/ 31 w 33"/>
                  <a:gd name="T9" fmla="*/ 49 h 67"/>
                  <a:gd name="T10" fmla="*/ 25 w 33"/>
                  <a:gd name="T11" fmla="*/ 60 h 67"/>
                  <a:gd name="T12" fmla="*/ 21 w 33"/>
                  <a:gd name="T13" fmla="*/ 64 h 67"/>
                  <a:gd name="T14" fmla="*/ 13 w 33"/>
                  <a:gd name="T15" fmla="*/ 67 h 67"/>
                  <a:gd name="T16" fmla="*/ 6 w 33"/>
                  <a:gd name="T17" fmla="*/ 64 h 67"/>
                  <a:gd name="T18" fmla="*/ 0 w 33"/>
                  <a:gd name="T19" fmla="*/ 60 h 67"/>
                  <a:gd name="T20" fmla="*/ 9 w 33"/>
                  <a:gd name="T21" fmla="*/ 61 h 67"/>
                  <a:gd name="T22" fmla="*/ 18 w 33"/>
                  <a:gd name="T23" fmla="*/ 58 h 67"/>
                  <a:gd name="T24" fmla="*/ 25 w 33"/>
                  <a:gd name="T25" fmla="*/ 46 h 67"/>
                  <a:gd name="T26" fmla="*/ 27 w 33"/>
                  <a:gd name="T27" fmla="*/ 30 h 67"/>
                  <a:gd name="T28" fmla="*/ 25 w 33"/>
                  <a:gd name="T29" fmla="*/ 17 h 67"/>
                  <a:gd name="T30" fmla="*/ 19 w 33"/>
                  <a:gd name="T31" fmla="*/ 0 h 67"/>
                  <a:gd name="T32" fmla="*/ 24 w 33"/>
                  <a:gd name="T33" fmla="*/ 7 h 67"/>
                  <a:gd name="T34" fmla="*/ 24 w 33"/>
                  <a:gd name="T35" fmla="*/ 7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67"/>
                  <a:gd name="T56" fmla="*/ 33 w 33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67">
                    <a:moveTo>
                      <a:pt x="24" y="7"/>
                    </a:moveTo>
                    <a:lnTo>
                      <a:pt x="31" y="19"/>
                    </a:lnTo>
                    <a:lnTo>
                      <a:pt x="33" y="29"/>
                    </a:lnTo>
                    <a:lnTo>
                      <a:pt x="33" y="39"/>
                    </a:lnTo>
                    <a:lnTo>
                      <a:pt x="31" y="49"/>
                    </a:lnTo>
                    <a:lnTo>
                      <a:pt x="25" y="60"/>
                    </a:lnTo>
                    <a:lnTo>
                      <a:pt x="21" y="64"/>
                    </a:lnTo>
                    <a:lnTo>
                      <a:pt x="13" y="67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9" y="61"/>
                    </a:lnTo>
                    <a:lnTo>
                      <a:pt x="18" y="58"/>
                    </a:lnTo>
                    <a:lnTo>
                      <a:pt x="25" y="46"/>
                    </a:lnTo>
                    <a:lnTo>
                      <a:pt x="27" y="30"/>
                    </a:lnTo>
                    <a:lnTo>
                      <a:pt x="25" y="17"/>
                    </a:lnTo>
                    <a:lnTo>
                      <a:pt x="19" y="0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1" name="Freeform 964"/>
              <p:cNvSpPr>
                <a:spLocks/>
              </p:cNvSpPr>
              <p:nvPr/>
            </p:nvSpPr>
            <p:spPr bwMode="auto">
              <a:xfrm>
                <a:off x="337" y="1275"/>
                <a:ext cx="3" cy="5"/>
              </a:xfrm>
              <a:custGeom>
                <a:avLst/>
                <a:gdLst>
                  <a:gd name="T0" fmla="*/ 23 w 31"/>
                  <a:gd name="T1" fmla="*/ 7 h 65"/>
                  <a:gd name="T2" fmla="*/ 29 w 31"/>
                  <a:gd name="T3" fmla="*/ 18 h 65"/>
                  <a:gd name="T4" fmla="*/ 31 w 31"/>
                  <a:gd name="T5" fmla="*/ 29 h 65"/>
                  <a:gd name="T6" fmla="*/ 31 w 31"/>
                  <a:gd name="T7" fmla="*/ 39 h 65"/>
                  <a:gd name="T8" fmla="*/ 29 w 31"/>
                  <a:gd name="T9" fmla="*/ 49 h 65"/>
                  <a:gd name="T10" fmla="*/ 24 w 31"/>
                  <a:gd name="T11" fmla="*/ 59 h 65"/>
                  <a:gd name="T12" fmla="*/ 19 w 31"/>
                  <a:gd name="T13" fmla="*/ 64 h 65"/>
                  <a:gd name="T14" fmla="*/ 11 w 31"/>
                  <a:gd name="T15" fmla="*/ 65 h 65"/>
                  <a:gd name="T16" fmla="*/ 5 w 31"/>
                  <a:gd name="T17" fmla="*/ 64 h 65"/>
                  <a:gd name="T18" fmla="*/ 0 w 31"/>
                  <a:gd name="T19" fmla="*/ 59 h 65"/>
                  <a:gd name="T20" fmla="*/ 7 w 31"/>
                  <a:gd name="T21" fmla="*/ 61 h 65"/>
                  <a:gd name="T22" fmla="*/ 15 w 31"/>
                  <a:gd name="T23" fmla="*/ 56 h 65"/>
                  <a:gd name="T24" fmla="*/ 24 w 31"/>
                  <a:gd name="T25" fmla="*/ 46 h 65"/>
                  <a:gd name="T26" fmla="*/ 25 w 31"/>
                  <a:gd name="T27" fmla="*/ 30 h 65"/>
                  <a:gd name="T28" fmla="*/ 24 w 31"/>
                  <a:gd name="T29" fmla="*/ 18 h 65"/>
                  <a:gd name="T30" fmla="*/ 16 w 31"/>
                  <a:gd name="T31" fmla="*/ 0 h 65"/>
                  <a:gd name="T32" fmla="*/ 23 w 31"/>
                  <a:gd name="T33" fmla="*/ 7 h 65"/>
                  <a:gd name="T34" fmla="*/ 23 w 31"/>
                  <a:gd name="T35" fmla="*/ 7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65"/>
                  <a:gd name="T56" fmla="*/ 31 w 31"/>
                  <a:gd name="T57" fmla="*/ 65 h 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65">
                    <a:moveTo>
                      <a:pt x="23" y="7"/>
                    </a:moveTo>
                    <a:lnTo>
                      <a:pt x="29" y="18"/>
                    </a:lnTo>
                    <a:lnTo>
                      <a:pt x="31" y="29"/>
                    </a:lnTo>
                    <a:lnTo>
                      <a:pt x="31" y="39"/>
                    </a:lnTo>
                    <a:lnTo>
                      <a:pt x="29" y="49"/>
                    </a:lnTo>
                    <a:lnTo>
                      <a:pt x="24" y="59"/>
                    </a:lnTo>
                    <a:lnTo>
                      <a:pt x="19" y="64"/>
                    </a:lnTo>
                    <a:lnTo>
                      <a:pt x="11" y="65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7" y="61"/>
                    </a:lnTo>
                    <a:lnTo>
                      <a:pt x="15" y="56"/>
                    </a:lnTo>
                    <a:lnTo>
                      <a:pt x="24" y="46"/>
                    </a:lnTo>
                    <a:lnTo>
                      <a:pt x="25" y="30"/>
                    </a:lnTo>
                    <a:lnTo>
                      <a:pt x="24" y="18"/>
                    </a:lnTo>
                    <a:lnTo>
                      <a:pt x="16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2" name="Freeform 965"/>
              <p:cNvSpPr>
                <a:spLocks/>
              </p:cNvSpPr>
              <p:nvPr/>
            </p:nvSpPr>
            <p:spPr bwMode="auto">
              <a:xfrm>
                <a:off x="332" y="1269"/>
                <a:ext cx="4" cy="4"/>
              </a:xfrm>
              <a:custGeom>
                <a:avLst/>
                <a:gdLst>
                  <a:gd name="T0" fmla="*/ 13 w 43"/>
                  <a:gd name="T1" fmla="*/ 5 h 47"/>
                  <a:gd name="T2" fmla="*/ 20 w 43"/>
                  <a:gd name="T3" fmla="*/ 18 h 47"/>
                  <a:gd name="T4" fmla="*/ 20 w 43"/>
                  <a:gd name="T5" fmla="*/ 37 h 47"/>
                  <a:gd name="T6" fmla="*/ 29 w 43"/>
                  <a:gd name="T7" fmla="*/ 28 h 47"/>
                  <a:gd name="T8" fmla="*/ 26 w 43"/>
                  <a:gd name="T9" fmla="*/ 41 h 47"/>
                  <a:gd name="T10" fmla="*/ 35 w 43"/>
                  <a:gd name="T11" fmla="*/ 33 h 47"/>
                  <a:gd name="T12" fmla="*/ 43 w 43"/>
                  <a:gd name="T13" fmla="*/ 47 h 47"/>
                  <a:gd name="T14" fmla="*/ 0 w 43"/>
                  <a:gd name="T15" fmla="*/ 47 h 47"/>
                  <a:gd name="T16" fmla="*/ 0 w 43"/>
                  <a:gd name="T17" fmla="*/ 3 h 47"/>
                  <a:gd name="T18" fmla="*/ 2 w 43"/>
                  <a:gd name="T19" fmla="*/ 0 h 47"/>
                  <a:gd name="T20" fmla="*/ 8 w 43"/>
                  <a:gd name="T21" fmla="*/ 0 h 47"/>
                  <a:gd name="T22" fmla="*/ 2 w 43"/>
                  <a:gd name="T23" fmla="*/ 3 h 47"/>
                  <a:gd name="T24" fmla="*/ 2 w 43"/>
                  <a:gd name="T25" fmla="*/ 41 h 47"/>
                  <a:gd name="T26" fmla="*/ 10 w 43"/>
                  <a:gd name="T27" fmla="*/ 41 h 47"/>
                  <a:gd name="T28" fmla="*/ 10 w 43"/>
                  <a:gd name="T29" fmla="*/ 5 h 47"/>
                  <a:gd name="T30" fmla="*/ 13 w 43"/>
                  <a:gd name="T31" fmla="*/ 5 h 47"/>
                  <a:gd name="T32" fmla="*/ 13 w 43"/>
                  <a:gd name="T33" fmla="*/ 5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13" y="5"/>
                    </a:moveTo>
                    <a:lnTo>
                      <a:pt x="20" y="18"/>
                    </a:lnTo>
                    <a:lnTo>
                      <a:pt x="20" y="37"/>
                    </a:lnTo>
                    <a:lnTo>
                      <a:pt x="29" y="28"/>
                    </a:lnTo>
                    <a:lnTo>
                      <a:pt x="26" y="41"/>
                    </a:lnTo>
                    <a:lnTo>
                      <a:pt x="35" y="33"/>
                    </a:lnTo>
                    <a:lnTo>
                      <a:pt x="43" y="47"/>
                    </a:lnTo>
                    <a:lnTo>
                      <a:pt x="0" y="4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2" y="41"/>
                    </a:lnTo>
                    <a:lnTo>
                      <a:pt x="10" y="41"/>
                    </a:lnTo>
                    <a:lnTo>
                      <a:pt x="10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3" name="Freeform 966"/>
              <p:cNvSpPr>
                <a:spLocks/>
              </p:cNvSpPr>
              <p:nvPr/>
            </p:nvSpPr>
            <p:spPr bwMode="auto">
              <a:xfrm>
                <a:off x="334" y="1269"/>
                <a:ext cx="2" cy="3"/>
              </a:xfrm>
              <a:custGeom>
                <a:avLst/>
                <a:gdLst>
                  <a:gd name="T0" fmla="*/ 21 w 21"/>
                  <a:gd name="T1" fmla="*/ 2 h 30"/>
                  <a:gd name="T2" fmla="*/ 21 w 21"/>
                  <a:gd name="T3" fmla="*/ 30 h 30"/>
                  <a:gd name="T4" fmla="*/ 13 w 21"/>
                  <a:gd name="T5" fmla="*/ 22 h 30"/>
                  <a:gd name="T6" fmla="*/ 17 w 21"/>
                  <a:gd name="T7" fmla="*/ 16 h 30"/>
                  <a:gd name="T8" fmla="*/ 12 w 21"/>
                  <a:gd name="T9" fmla="*/ 12 h 30"/>
                  <a:gd name="T10" fmla="*/ 12 w 21"/>
                  <a:gd name="T11" fmla="*/ 4 h 30"/>
                  <a:gd name="T12" fmla="*/ 4 w 21"/>
                  <a:gd name="T13" fmla="*/ 4 h 30"/>
                  <a:gd name="T14" fmla="*/ 0 w 21"/>
                  <a:gd name="T15" fmla="*/ 0 h 30"/>
                  <a:gd name="T16" fmla="*/ 21 w 21"/>
                  <a:gd name="T17" fmla="*/ 2 h 30"/>
                  <a:gd name="T18" fmla="*/ 21 w 21"/>
                  <a:gd name="T19" fmla="*/ 2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30"/>
                  <a:gd name="T32" fmla="*/ 21 w 21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30">
                    <a:moveTo>
                      <a:pt x="21" y="2"/>
                    </a:moveTo>
                    <a:lnTo>
                      <a:pt x="21" y="30"/>
                    </a:lnTo>
                    <a:lnTo>
                      <a:pt x="13" y="22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4" name="Freeform 967"/>
              <p:cNvSpPr>
                <a:spLocks/>
              </p:cNvSpPr>
              <p:nvPr/>
            </p:nvSpPr>
            <p:spPr bwMode="auto">
              <a:xfrm>
                <a:off x="371" y="1276"/>
                <a:ext cx="8" cy="5"/>
              </a:xfrm>
              <a:custGeom>
                <a:avLst/>
                <a:gdLst>
                  <a:gd name="T0" fmla="*/ 0 w 81"/>
                  <a:gd name="T1" fmla="*/ 0 h 57"/>
                  <a:gd name="T2" fmla="*/ 68 w 81"/>
                  <a:gd name="T3" fmla="*/ 4 h 57"/>
                  <a:gd name="T4" fmla="*/ 81 w 81"/>
                  <a:gd name="T5" fmla="*/ 6 h 57"/>
                  <a:gd name="T6" fmla="*/ 80 w 81"/>
                  <a:gd name="T7" fmla="*/ 57 h 57"/>
                  <a:gd name="T8" fmla="*/ 76 w 81"/>
                  <a:gd name="T9" fmla="*/ 15 h 57"/>
                  <a:gd name="T10" fmla="*/ 71 w 81"/>
                  <a:gd name="T11" fmla="*/ 9 h 57"/>
                  <a:gd name="T12" fmla="*/ 63 w 81"/>
                  <a:gd name="T13" fmla="*/ 17 h 57"/>
                  <a:gd name="T14" fmla="*/ 57 w 81"/>
                  <a:gd name="T15" fmla="*/ 14 h 57"/>
                  <a:gd name="T16" fmla="*/ 50 w 81"/>
                  <a:gd name="T17" fmla="*/ 12 h 57"/>
                  <a:gd name="T18" fmla="*/ 43 w 81"/>
                  <a:gd name="T19" fmla="*/ 16 h 57"/>
                  <a:gd name="T20" fmla="*/ 34 w 81"/>
                  <a:gd name="T21" fmla="*/ 34 h 57"/>
                  <a:gd name="T22" fmla="*/ 34 w 81"/>
                  <a:gd name="T23" fmla="*/ 9 h 57"/>
                  <a:gd name="T24" fmla="*/ 24 w 81"/>
                  <a:gd name="T25" fmla="*/ 17 h 57"/>
                  <a:gd name="T26" fmla="*/ 18 w 81"/>
                  <a:gd name="T27" fmla="*/ 10 h 57"/>
                  <a:gd name="T28" fmla="*/ 9 w 81"/>
                  <a:gd name="T29" fmla="*/ 10 h 57"/>
                  <a:gd name="T30" fmla="*/ 0 w 81"/>
                  <a:gd name="T31" fmla="*/ 17 h 57"/>
                  <a:gd name="T32" fmla="*/ 0 w 81"/>
                  <a:gd name="T33" fmla="*/ 0 h 57"/>
                  <a:gd name="T34" fmla="*/ 0 w 8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57"/>
                  <a:gd name="T56" fmla="*/ 81 w 8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57">
                    <a:moveTo>
                      <a:pt x="0" y="0"/>
                    </a:moveTo>
                    <a:lnTo>
                      <a:pt x="68" y="4"/>
                    </a:lnTo>
                    <a:lnTo>
                      <a:pt x="81" y="6"/>
                    </a:lnTo>
                    <a:lnTo>
                      <a:pt x="80" y="57"/>
                    </a:lnTo>
                    <a:lnTo>
                      <a:pt x="76" y="15"/>
                    </a:lnTo>
                    <a:lnTo>
                      <a:pt x="71" y="9"/>
                    </a:lnTo>
                    <a:lnTo>
                      <a:pt x="63" y="17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43" y="16"/>
                    </a:lnTo>
                    <a:lnTo>
                      <a:pt x="34" y="34"/>
                    </a:lnTo>
                    <a:lnTo>
                      <a:pt x="34" y="9"/>
                    </a:lnTo>
                    <a:lnTo>
                      <a:pt x="24" y="17"/>
                    </a:lnTo>
                    <a:lnTo>
                      <a:pt x="18" y="10"/>
                    </a:lnTo>
                    <a:lnTo>
                      <a:pt x="9" y="10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5" name="Freeform 968"/>
              <p:cNvSpPr>
                <a:spLocks/>
              </p:cNvSpPr>
              <p:nvPr/>
            </p:nvSpPr>
            <p:spPr bwMode="auto">
              <a:xfrm>
                <a:off x="372" y="1278"/>
                <a:ext cx="2" cy="4"/>
              </a:xfrm>
              <a:custGeom>
                <a:avLst/>
                <a:gdLst>
                  <a:gd name="T0" fmla="*/ 21 w 28"/>
                  <a:gd name="T1" fmla="*/ 0 h 47"/>
                  <a:gd name="T2" fmla="*/ 24 w 28"/>
                  <a:gd name="T3" fmla="*/ 16 h 47"/>
                  <a:gd name="T4" fmla="*/ 21 w 28"/>
                  <a:gd name="T5" fmla="*/ 30 h 47"/>
                  <a:gd name="T6" fmla="*/ 14 w 28"/>
                  <a:gd name="T7" fmla="*/ 40 h 47"/>
                  <a:gd name="T8" fmla="*/ 6 w 28"/>
                  <a:gd name="T9" fmla="*/ 40 h 47"/>
                  <a:gd name="T10" fmla="*/ 0 w 28"/>
                  <a:gd name="T11" fmla="*/ 39 h 47"/>
                  <a:gd name="T12" fmla="*/ 1 w 28"/>
                  <a:gd name="T13" fmla="*/ 43 h 47"/>
                  <a:gd name="T14" fmla="*/ 8 w 28"/>
                  <a:gd name="T15" fmla="*/ 47 h 47"/>
                  <a:gd name="T16" fmla="*/ 16 w 28"/>
                  <a:gd name="T17" fmla="*/ 43 h 47"/>
                  <a:gd name="T18" fmla="*/ 24 w 28"/>
                  <a:gd name="T19" fmla="*/ 37 h 47"/>
                  <a:gd name="T20" fmla="*/ 26 w 28"/>
                  <a:gd name="T21" fmla="*/ 29 h 47"/>
                  <a:gd name="T22" fmla="*/ 28 w 28"/>
                  <a:gd name="T23" fmla="*/ 21 h 47"/>
                  <a:gd name="T24" fmla="*/ 26 w 28"/>
                  <a:gd name="T25" fmla="*/ 12 h 47"/>
                  <a:gd name="T26" fmla="*/ 21 w 28"/>
                  <a:gd name="T27" fmla="*/ 0 h 47"/>
                  <a:gd name="T28" fmla="*/ 21 w 28"/>
                  <a:gd name="T29" fmla="*/ 0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47"/>
                  <a:gd name="T47" fmla="*/ 28 w 28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47">
                    <a:moveTo>
                      <a:pt x="21" y="0"/>
                    </a:moveTo>
                    <a:lnTo>
                      <a:pt x="24" y="16"/>
                    </a:lnTo>
                    <a:lnTo>
                      <a:pt x="21" y="30"/>
                    </a:lnTo>
                    <a:lnTo>
                      <a:pt x="14" y="40"/>
                    </a:lnTo>
                    <a:lnTo>
                      <a:pt x="6" y="40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8" y="47"/>
                    </a:lnTo>
                    <a:lnTo>
                      <a:pt x="16" y="43"/>
                    </a:lnTo>
                    <a:lnTo>
                      <a:pt x="24" y="37"/>
                    </a:lnTo>
                    <a:lnTo>
                      <a:pt x="26" y="29"/>
                    </a:lnTo>
                    <a:lnTo>
                      <a:pt x="28" y="21"/>
                    </a:lnTo>
                    <a:lnTo>
                      <a:pt x="26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6" name="Freeform 969"/>
              <p:cNvSpPr>
                <a:spLocks/>
              </p:cNvSpPr>
              <p:nvPr/>
            </p:nvSpPr>
            <p:spPr bwMode="auto">
              <a:xfrm>
                <a:off x="375" y="1278"/>
                <a:ext cx="2" cy="4"/>
              </a:xfrm>
              <a:custGeom>
                <a:avLst/>
                <a:gdLst>
                  <a:gd name="T0" fmla="*/ 28 w 28"/>
                  <a:gd name="T1" fmla="*/ 0 h 35"/>
                  <a:gd name="T2" fmla="*/ 25 w 28"/>
                  <a:gd name="T3" fmla="*/ 12 h 35"/>
                  <a:gd name="T4" fmla="*/ 19 w 28"/>
                  <a:gd name="T5" fmla="*/ 26 h 35"/>
                  <a:gd name="T6" fmla="*/ 12 w 28"/>
                  <a:gd name="T7" fmla="*/ 31 h 35"/>
                  <a:gd name="T8" fmla="*/ 5 w 28"/>
                  <a:gd name="T9" fmla="*/ 30 h 35"/>
                  <a:gd name="T10" fmla="*/ 0 w 28"/>
                  <a:gd name="T11" fmla="*/ 25 h 35"/>
                  <a:gd name="T12" fmla="*/ 5 w 28"/>
                  <a:gd name="T13" fmla="*/ 35 h 35"/>
                  <a:gd name="T14" fmla="*/ 13 w 28"/>
                  <a:gd name="T15" fmla="*/ 35 h 35"/>
                  <a:gd name="T16" fmla="*/ 19 w 28"/>
                  <a:gd name="T17" fmla="*/ 33 h 35"/>
                  <a:gd name="T18" fmla="*/ 25 w 28"/>
                  <a:gd name="T19" fmla="*/ 26 h 35"/>
                  <a:gd name="T20" fmla="*/ 28 w 28"/>
                  <a:gd name="T21" fmla="*/ 16 h 35"/>
                  <a:gd name="T22" fmla="*/ 28 w 28"/>
                  <a:gd name="T23" fmla="*/ 0 h 35"/>
                  <a:gd name="T24" fmla="*/ 28 w 28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5"/>
                  <a:gd name="T41" fmla="*/ 28 w 28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5">
                    <a:moveTo>
                      <a:pt x="28" y="0"/>
                    </a:moveTo>
                    <a:lnTo>
                      <a:pt x="25" y="12"/>
                    </a:lnTo>
                    <a:lnTo>
                      <a:pt x="19" y="26"/>
                    </a:lnTo>
                    <a:lnTo>
                      <a:pt x="12" y="31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5" y="35"/>
                    </a:lnTo>
                    <a:lnTo>
                      <a:pt x="13" y="35"/>
                    </a:lnTo>
                    <a:lnTo>
                      <a:pt x="19" y="33"/>
                    </a:lnTo>
                    <a:lnTo>
                      <a:pt x="25" y="26"/>
                    </a:lnTo>
                    <a:lnTo>
                      <a:pt x="28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7" name="Freeform 970"/>
              <p:cNvSpPr>
                <a:spLocks/>
              </p:cNvSpPr>
              <p:nvPr/>
            </p:nvSpPr>
            <p:spPr bwMode="auto">
              <a:xfrm>
                <a:off x="372" y="1282"/>
                <a:ext cx="5" cy="1"/>
              </a:xfrm>
              <a:custGeom>
                <a:avLst/>
                <a:gdLst>
                  <a:gd name="T0" fmla="*/ 0 w 59"/>
                  <a:gd name="T1" fmla="*/ 0 h 9"/>
                  <a:gd name="T2" fmla="*/ 14 w 59"/>
                  <a:gd name="T3" fmla="*/ 6 h 9"/>
                  <a:gd name="T4" fmla="*/ 59 w 59"/>
                  <a:gd name="T5" fmla="*/ 9 h 9"/>
                  <a:gd name="T6" fmla="*/ 1 w 59"/>
                  <a:gd name="T7" fmla="*/ 8 h 9"/>
                  <a:gd name="T8" fmla="*/ 0 w 59"/>
                  <a:gd name="T9" fmla="*/ 0 h 9"/>
                  <a:gd name="T10" fmla="*/ 0 w 5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9"/>
                  <a:gd name="T20" fmla="*/ 59 w 5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9">
                    <a:moveTo>
                      <a:pt x="0" y="0"/>
                    </a:moveTo>
                    <a:lnTo>
                      <a:pt x="14" y="6"/>
                    </a:lnTo>
                    <a:lnTo>
                      <a:pt x="59" y="9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8" name="Freeform 971"/>
              <p:cNvSpPr>
                <a:spLocks/>
              </p:cNvSpPr>
              <p:nvPr/>
            </p:nvSpPr>
            <p:spPr bwMode="auto">
              <a:xfrm>
                <a:off x="371" y="1272"/>
                <a:ext cx="2" cy="2"/>
              </a:xfrm>
              <a:custGeom>
                <a:avLst/>
                <a:gdLst>
                  <a:gd name="T0" fmla="*/ 0 w 23"/>
                  <a:gd name="T1" fmla="*/ 0 h 25"/>
                  <a:gd name="T2" fmla="*/ 23 w 23"/>
                  <a:gd name="T3" fmla="*/ 0 h 25"/>
                  <a:gd name="T4" fmla="*/ 23 w 23"/>
                  <a:gd name="T5" fmla="*/ 25 h 25"/>
                  <a:gd name="T6" fmla="*/ 17 w 23"/>
                  <a:gd name="T7" fmla="*/ 18 h 25"/>
                  <a:gd name="T8" fmla="*/ 19 w 23"/>
                  <a:gd name="T9" fmla="*/ 12 h 25"/>
                  <a:gd name="T10" fmla="*/ 11 w 23"/>
                  <a:gd name="T11" fmla="*/ 13 h 25"/>
                  <a:gd name="T12" fmla="*/ 10 w 23"/>
                  <a:gd name="T13" fmla="*/ 5 h 25"/>
                  <a:gd name="T14" fmla="*/ 1 w 23"/>
                  <a:gd name="T15" fmla="*/ 12 h 25"/>
                  <a:gd name="T16" fmla="*/ 0 w 23"/>
                  <a:gd name="T17" fmla="*/ 0 h 25"/>
                  <a:gd name="T18" fmla="*/ 0 w 2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5"/>
                  <a:gd name="T32" fmla="*/ 23 w 2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5">
                    <a:moveTo>
                      <a:pt x="0" y="0"/>
                    </a:moveTo>
                    <a:lnTo>
                      <a:pt x="23" y="0"/>
                    </a:lnTo>
                    <a:lnTo>
                      <a:pt x="23" y="25"/>
                    </a:lnTo>
                    <a:lnTo>
                      <a:pt x="17" y="18"/>
                    </a:lnTo>
                    <a:lnTo>
                      <a:pt x="19" y="12"/>
                    </a:lnTo>
                    <a:lnTo>
                      <a:pt x="11" y="13"/>
                    </a:lnTo>
                    <a:lnTo>
                      <a:pt x="10" y="5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9" name="Freeform 972"/>
              <p:cNvSpPr>
                <a:spLocks/>
              </p:cNvSpPr>
              <p:nvPr/>
            </p:nvSpPr>
            <p:spPr bwMode="auto">
              <a:xfrm>
                <a:off x="371" y="1274"/>
                <a:ext cx="2" cy="1"/>
              </a:xfrm>
              <a:custGeom>
                <a:avLst/>
                <a:gdLst>
                  <a:gd name="T0" fmla="*/ 0 w 18"/>
                  <a:gd name="T1" fmla="*/ 6 h 8"/>
                  <a:gd name="T2" fmla="*/ 18 w 18"/>
                  <a:gd name="T3" fmla="*/ 8 h 8"/>
                  <a:gd name="T4" fmla="*/ 0 w 18"/>
                  <a:gd name="T5" fmla="*/ 0 h 8"/>
                  <a:gd name="T6" fmla="*/ 0 w 18"/>
                  <a:gd name="T7" fmla="*/ 6 h 8"/>
                  <a:gd name="T8" fmla="*/ 0 w 18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8"/>
                  <a:gd name="T17" fmla="*/ 18 w 1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8">
                    <a:moveTo>
                      <a:pt x="0" y="6"/>
                    </a:moveTo>
                    <a:lnTo>
                      <a:pt x="18" y="8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0" name="Freeform 973"/>
              <p:cNvSpPr>
                <a:spLocks/>
              </p:cNvSpPr>
              <p:nvPr/>
            </p:nvSpPr>
            <p:spPr bwMode="auto">
              <a:xfrm>
                <a:off x="371" y="1271"/>
                <a:ext cx="2" cy="1"/>
              </a:xfrm>
              <a:custGeom>
                <a:avLst/>
                <a:gdLst>
                  <a:gd name="T0" fmla="*/ 0 w 16"/>
                  <a:gd name="T1" fmla="*/ 2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2 h 2"/>
                  <a:gd name="T8" fmla="*/ 0 w 16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1" name="Freeform 974"/>
              <p:cNvSpPr>
                <a:spLocks/>
              </p:cNvSpPr>
              <p:nvPr/>
            </p:nvSpPr>
            <p:spPr bwMode="auto">
              <a:xfrm>
                <a:off x="379" y="1283"/>
                <a:ext cx="1" cy="3"/>
              </a:xfrm>
              <a:custGeom>
                <a:avLst/>
                <a:gdLst>
                  <a:gd name="T0" fmla="*/ 12 w 12"/>
                  <a:gd name="T1" fmla="*/ 31 h 31"/>
                  <a:gd name="T2" fmla="*/ 0 w 12"/>
                  <a:gd name="T3" fmla="*/ 0 h 31"/>
                  <a:gd name="T4" fmla="*/ 1 w 12"/>
                  <a:gd name="T5" fmla="*/ 30 h 31"/>
                  <a:gd name="T6" fmla="*/ 12 w 12"/>
                  <a:gd name="T7" fmla="*/ 31 h 31"/>
                  <a:gd name="T8" fmla="*/ 12 w 12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1"/>
                  <a:gd name="T17" fmla="*/ 12 w 1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1">
                    <a:moveTo>
                      <a:pt x="12" y="31"/>
                    </a:moveTo>
                    <a:lnTo>
                      <a:pt x="0" y="0"/>
                    </a:lnTo>
                    <a:lnTo>
                      <a:pt x="1" y="30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2" name="Freeform 975"/>
              <p:cNvSpPr>
                <a:spLocks/>
              </p:cNvSpPr>
              <p:nvPr/>
            </p:nvSpPr>
            <p:spPr bwMode="auto">
              <a:xfrm>
                <a:off x="281" y="1233"/>
                <a:ext cx="57" cy="21"/>
              </a:xfrm>
              <a:custGeom>
                <a:avLst/>
                <a:gdLst>
                  <a:gd name="T0" fmla="*/ 631 w 631"/>
                  <a:gd name="T1" fmla="*/ 208 h 229"/>
                  <a:gd name="T2" fmla="*/ 583 w 631"/>
                  <a:gd name="T3" fmla="*/ 60 h 229"/>
                  <a:gd name="T4" fmla="*/ 564 w 631"/>
                  <a:gd name="T5" fmla="*/ 43 h 229"/>
                  <a:gd name="T6" fmla="*/ 414 w 631"/>
                  <a:gd name="T7" fmla="*/ 15 h 229"/>
                  <a:gd name="T8" fmla="*/ 189 w 631"/>
                  <a:gd name="T9" fmla="*/ 0 h 229"/>
                  <a:gd name="T10" fmla="*/ 129 w 631"/>
                  <a:gd name="T11" fmla="*/ 6 h 229"/>
                  <a:gd name="T12" fmla="*/ 0 w 631"/>
                  <a:gd name="T13" fmla="*/ 47 h 229"/>
                  <a:gd name="T14" fmla="*/ 143 w 631"/>
                  <a:gd name="T15" fmla="*/ 13 h 229"/>
                  <a:gd name="T16" fmla="*/ 209 w 631"/>
                  <a:gd name="T17" fmla="*/ 8 h 229"/>
                  <a:gd name="T18" fmla="*/ 423 w 631"/>
                  <a:gd name="T19" fmla="*/ 24 h 229"/>
                  <a:gd name="T20" fmla="*/ 559 w 631"/>
                  <a:gd name="T21" fmla="*/ 48 h 229"/>
                  <a:gd name="T22" fmla="*/ 573 w 631"/>
                  <a:gd name="T23" fmla="*/ 53 h 229"/>
                  <a:gd name="T24" fmla="*/ 580 w 631"/>
                  <a:gd name="T25" fmla="*/ 60 h 229"/>
                  <a:gd name="T26" fmla="*/ 530 w 631"/>
                  <a:gd name="T27" fmla="*/ 51 h 229"/>
                  <a:gd name="T28" fmla="*/ 260 w 631"/>
                  <a:gd name="T29" fmla="*/ 30 h 229"/>
                  <a:gd name="T30" fmla="*/ 245 w 631"/>
                  <a:gd name="T31" fmla="*/ 32 h 229"/>
                  <a:gd name="T32" fmla="*/ 233 w 631"/>
                  <a:gd name="T33" fmla="*/ 43 h 229"/>
                  <a:gd name="T34" fmla="*/ 231 w 631"/>
                  <a:gd name="T35" fmla="*/ 55 h 229"/>
                  <a:gd name="T36" fmla="*/ 249 w 631"/>
                  <a:gd name="T37" fmla="*/ 200 h 229"/>
                  <a:gd name="T38" fmla="*/ 260 w 631"/>
                  <a:gd name="T39" fmla="*/ 200 h 229"/>
                  <a:gd name="T40" fmla="*/ 239 w 631"/>
                  <a:gd name="T41" fmla="*/ 85 h 229"/>
                  <a:gd name="T42" fmla="*/ 325 w 631"/>
                  <a:gd name="T43" fmla="*/ 101 h 229"/>
                  <a:gd name="T44" fmla="*/ 325 w 631"/>
                  <a:gd name="T45" fmla="*/ 203 h 229"/>
                  <a:gd name="T46" fmla="*/ 330 w 631"/>
                  <a:gd name="T47" fmla="*/ 214 h 229"/>
                  <a:gd name="T48" fmla="*/ 332 w 631"/>
                  <a:gd name="T49" fmla="*/ 229 h 229"/>
                  <a:gd name="T50" fmla="*/ 430 w 631"/>
                  <a:gd name="T51" fmla="*/ 223 h 229"/>
                  <a:gd name="T52" fmla="*/ 438 w 631"/>
                  <a:gd name="T53" fmla="*/ 109 h 229"/>
                  <a:gd name="T54" fmla="*/ 444 w 631"/>
                  <a:gd name="T55" fmla="*/ 98 h 229"/>
                  <a:gd name="T56" fmla="*/ 456 w 631"/>
                  <a:gd name="T57" fmla="*/ 90 h 229"/>
                  <a:gd name="T58" fmla="*/ 552 w 631"/>
                  <a:gd name="T59" fmla="*/ 79 h 229"/>
                  <a:gd name="T60" fmla="*/ 559 w 631"/>
                  <a:gd name="T61" fmla="*/ 81 h 229"/>
                  <a:gd name="T62" fmla="*/ 564 w 631"/>
                  <a:gd name="T63" fmla="*/ 81 h 229"/>
                  <a:gd name="T64" fmla="*/ 571 w 631"/>
                  <a:gd name="T65" fmla="*/ 88 h 229"/>
                  <a:gd name="T66" fmla="*/ 609 w 631"/>
                  <a:gd name="T67" fmla="*/ 210 h 229"/>
                  <a:gd name="T68" fmla="*/ 631 w 631"/>
                  <a:gd name="T69" fmla="*/ 208 h 229"/>
                  <a:gd name="T70" fmla="*/ 631 w 631"/>
                  <a:gd name="T71" fmla="*/ 208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229"/>
                  <a:gd name="T110" fmla="*/ 631 w 631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229">
                    <a:moveTo>
                      <a:pt x="631" y="208"/>
                    </a:moveTo>
                    <a:lnTo>
                      <a:pt x="583" y="60"/>
                    </a:lnTo>
                    <a:lnTo>
                      <a:pt x="564" y="43"/>
                    </a:lnTo>
                    <a:lnTo>
                      <a:pt x="414" y="15"/>
                    </a:lnTo>
                    <a:lnTo>
                      <a:pt x="189" y="0"/>
                    </a:lnTo>
                    <a:lnTo>
                      <a:pt x="129" y="6"/>
                    </a:lnTo>
                    <a:lnTo>
                      <a:pt x="0" y="47"/>
                    </a:lnTo>
                    <a:lnTo>
                      <a:pt x="143" y="13"/>
                    </a:lnTo>
                    <a:lnTo>
                      <a:pt x="209" y="8"/>
                    </a:lnTo>
                    <a:lnTo>
                      <a:pt x="423" y="24"/>
                    </a:lnTo>
                    <a:lnTo>
                      <a:pt x="559" y="48"/>
                    </a:lnTo>
                    <a:lnTo>
                      <a:pt x="573" y="53"/>
                    </a:lnTo>
                    <a:lnTo>
                      <a:pt x="580" y="60"/>
                    </a:lnTo>
                    <a:lnTo>
                      <a:pt x="530" y="51"/>
                    </a:lnTo>
                    <a:lnTo>
                      <a:pt x="260" y="30"/>
                    </a:lnTo>
                    <a:lnTo>
                      <a:pt x="245" y="32"/>
                    </a:lnTo>
                    <a:lnTo>
                      <a:pt x="233" y="43"/>
                    </a:lnTo>
                    <a:lnTo>
                      <a:pt x="231" y="55"/>
                    </a:lnTo>
                    <a:lnTo>
                      <a:pt x="249" y="200"/>
                    </a:lnTo>
                    <a:lnTo>
                      <a:pt x="260" y="200"/>
                    </a:lnTo>
                    <a:lnTo>
                      <a:pt x="239" y="85"/>
                    </a:lnTo>
                    <a:lnTo>
                      <a:pt x="325" y="101"/>
                    </a:lnTo>
                    <a:lnTo>
                      <a:pt x="325" y="203"/>
                    </a:lnTo>
                    <a:lnTo>
                      <a:pt x="330" y="214"/>
                    </a:lnTo>
                    <a:lnTo>
                      <a:pt x="332" y="229"/>
                    </a:lnTo>
                    <a:lnTo>
                      <a:pt x="430" y="223"/>
                    </a:lnTo>
                    <a:lnTo>
                      <a:pt x="438" y="109"/>
                    </a:lnTo>
                    <a:lnTo>
                      <a:pt x="444" y="98"/>
                    </a:lnTo>
                    <a:lnTo>
                      <a:pt x="456" y="90"/>
                    </a:lnTo>
                    <a:lnTo>
                      <a:pt x="552" y="79"/>
                    </a:lnTo>
                    <a:lnTo>
                      <a:pt x="559" y="81"/>
                    </a:lnTo>
                    <a:lnTo>
                      <a:pt x="564" y="81"/>
                    </a:lnTo>
                    <a:lnTo>
                      <a:pt x="571" y="88"/>
                    </a:lnTo>
                    <a:lnTo>
                      <a:pt x="609" y="210"/>
                    </a:lnTo>
                    <a:lnTo>
                      <a:pt x="631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3" name="Freeform 976"/>
              <p:cNvSpPr>
                <a:spLocks/>
              </p:cNvSpPr>
              <p:nvPr/>
            </p:nvSpPr>
            <p:spPr bwMode="auto">
              <a:xfrm>
                <a:off x="321" y="1239"/>
                <a:ext cx="3" cy="14"/>
              </a:xfrm>
              <a:custGeom>
                <a:avLst/>
                <a:gdLst>
                  <a:gd name="T0" fmla="*/ 0 w 36"/>
                  <a:gd name="T1" fmla="*/ 0 h 152"/>
                  <a:gd name="T2" fmla="*/ 27 w 36"/>
                  <a:gd name="T3" fmla="*/ 152 h 152"/>
                  <a:gd name="T4" fmla="*/ 36 w 36"/>
                  <a:gd name="T5" fmla="*/ 152 h 152"/>
                  <a:gd name="T6" fmla="*/ 12 w 36"/>
                  <a:gd name="T7" fmla="*/ 24 h 152"/>
                  <a:gd name="T8" fmla="*/ 0 w 36"/>
                  <a:gd name="T9" fmla="*/ 0 h 152"/>
                  <a:gd name="T10" fmla="*/ 0 w 36"/>
                  <a:gd name="T11" fmla="*/ 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52"/>
                  <a:gd name="T20" fmla="*/ 36 w 36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52">
                    <a:moveTo>
                      <a:pt x="0" y="0"/>
                    </a:moveTo>
                    <a:lnTo>
                      <a:pt x="27" y="152"/>
                    </a:lnTo>
                    <a:lnTo>
                      <a:pt x="36" y="15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4" name="Freeform 977"/>
              <p:cNvSpPr>
                <a:spLocks/>
              </p:cNvSpPr>
              <p:nvPr/>
            </p:nvSpPr>
            <p:spPr bwMode="auto">
              <a:xfrm>
                <a:off x="322" y="1241"/>
                <a:ext cx="3" cy="12"/>
              </a:xfrm>
              <a:custGeom>
                <a:avLst/>
                <a:gdLst>
                  <a:gd name="T0" fmla="*/ 0 w 29"/>
                  <a:gd name="T1" fmla="*/ 3 h 131"/>
                  <a:gd name="T2" fmla="*/ 27 w 29"/>
                  <a:gd name="T3" fmla="*/ 131 h 131"/>
                  <a:gd name="T4" fmla="*/ 29 w 29"/>
                  <a:gd name="T5" fmla="*/ 131 h 131"/>
                  <a:gd name="T6" fmla="*/ 2 w 29"/>
                  <a:gd name="T7" fmla="*/ 0 h 131"/>
                  <a:gd name="T8" fmla="*/ 0 w 29"/>
                  <a:gd name="T9" fmla="*/ 3 h 131"/>
                  <a:gd name="T10" fmla="*/ 0 w 29"/>
                  <a:gd name="T11" fmla="*/ 3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31"/>
                  <a:gd name="T20" fmla="*/ 29 w 29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31">
                    <a:moveTo>
                      <a:pt x="0" y="3"/>
                    </a:moveTo>
                    <a:lnTo>
                      <a:pt x="27" y="131"/>
                    </a:lnTo>
                    <a:lnTo>
                      <a:pt x="29" y="13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5" name="Freeform 978"/>
              <p:cNvSpPr>
                <a:spLocks/>
              </p:cNvSpPr>
              <p:nvPr/>
            </p:nvSpPr>
            <p:spPr bwMode="auto">
              <a:xfrm>
                <a:off x="324" y="1244"/>
                <a:ext cx="2" cy="9"/>
              </a:xfrm>
              <a:custGeom>
                <a:avLst/>
                <a:gdLst>
                  <a:gd name="T0" fmla="*/ 0 w 20"/>
                  <a:gd name="T1" fmla="*/ 0 h 89"/>
                  <a:gd name="T2" fmla="*/ 19 w 20"/>
                  <a:gd name="T3" fmla="*/ 89 h 89"/>
                  <a:gd name="T4" fmla="*/ 20 w 20"/>
                  <a:gd name="T5" fmla="*/ 87 h 89"/>
                  <a:gd name="T6" fmla="*/ 3 w 20"/>
                  <a:gd name="T7" fmla="*/ 4 h 89"/>
                  <a:gd name="T8" fmla="*/ 0 w 20"/>
                  <a:gd name="T9" fmla="*/ 0 h 89"/>
                  <a:gd name="T10" fmla="*/ 0 w 20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9"/>
                  <a:gd name="T20" fmla="*/ 20 w 20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9">
                    <a:moveTo>
                      <a:pt x="0" y="0"/>
                    </a:moveTo>
                    <a:lnTo>
                      <a:pt x="19" y="89"/>
                    </a:lnTo>
                    <a:lnTo>
                      <a:pt x="20" y="8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6" name="Freeform 979"/>
              <p:cNvSpPr>
                <a:spLocks/>
              </p:cNvSpPr>
              <p:nvPr/>
            </p:nvSpPr>
            <p:spPr bwMode="auto">
              <a:xfrm>
                <a:off x="325" y="1248"/>
                <a:ext cx="7" cy="5"/>
              </a:xfrm>
              <a:custGeom>
                <a:avLst/>
                <a:gdLst>
                  <a:gd name="T0" fmla="*/ 0 w 72"/>
                  <a:gd name="T1" fmla="*/ 0 h 50"/>
                  <a:gd name="T2" fmla="*/ 36 w 72"/>
                  <a:gd name="T3" fmla="*/ 10 h 50"/>
                  <a:gd name="T4" fmla="*/ 72 w 72"/>
                  <a:gd name="T5" fmla="*/ 50 h 50"/>
                  <a:gd name="T6" fmla="*/ 68 w 72"/>
                  <a:gd name="T7" fmla="*/ 50 h 50"/>
                  <a:gd name="T8" fmla="*/ 35 w 72"/>
                  <a:gd name="T9" fmla="*/ 13 h 50"/>
                  <a:gd name="T10" fmla="*/ 0 w 72"/>
                  <a:gd name="T11" fmla="*/ 0 h 50"/>
                  <a:gd name="T12" fmla="*/ 0 w 7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50"/>
                  <a:gd name="T23" fmla="*/ 72 w 72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50">
                    <a:moveTo>
                      <a:pt x="0" y="0"/>
                    </a:moveTo>
                    <a:lnTo>
                      <a:pt x="36" y="1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3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7" name="Freeform 980"/>
              <p:cNvSpPr>
                <a:spLocks/>
              </p:cNvSpPr>
              <p:nvPr/>
            </p:nvSpPr>
            <p:spPr bwMode="auto">
              <a:xfrm>
                <a:off x="332" y="1241"/>
                <a:ext cx="1" cy="12"/>
              </a:xfrm>
              <a:custGeom>
                <a:avLst/>
                <a:gdLst>
                  <a:gd name="T0" fmla="*/ 0 w 6"/>
                  <a:gd name="T1" fmla="*/ 0 h 137"/>
                  <a:gd name="T2" fmla="*/ 3 w 6"/>
                  <a:gd name="T3" fmla="*/ 137 h 137"/>
                  <a:gd name="T4" fmla="*/ 6 w 6"/>
                  <a:gd name="T5" fmla="*/ 133 h 137"/>
                  <a:gd name="T6" fmla="*/ 1 w 6"/>
                  <a:gd name="T7" fmla="*/ 0 h 137"/>
                  <a:gd name="T8" fmla="*/ 0 w 6"/>
                  <a:gd name="T9" fmla="*/ 0 h 137"/>
                  <a:gd name="T10" fmla="*/ 0 w 6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37"/>
                  <a:gd name="T20" fmla="*/ 6 w 6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37">
                    <a:moveTo>
                      <a:pt x="0" y="0"/>
                    </a:moveTo>
                    <a:lnTo>
                      <a:pt x="3" y="137"/>
                    </a:lnTo>
                    <a:lnTo>
                      <a:pt x="6" y="13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8" name="Freeform 981"/>
              <p:cNvSpPr>
                <a:spLocks/>
              </p:cNvSpPr>
              <p:nvPr/>
            </p:nvSpPr>
            <p:spPr bwMode="auto">
              <a:xfrm>
                <a:off x="281" y="1236"/>
                <a:ext cx="19" cy="24"/>
              </a:xfrm>
              <a:custGeom>
                <a:avLst/>
                <a:gdLst>
                  <a:gd name="T0" fmla="*/ 214 w 218"/>
                  <a:gd name="T1" fmla="*/ 173 h 264"/>
                  <a:gd name="T2" fmla="*/ 188 w 218"/>
                  <a:gd name="T3" fmla="*/ 9 h 264"/>
                  <a:gd name="T4" fmla="*/ 178 w 218"/>
                  <a:gd name="T5" fmla="*/ 0 h 264"/>
                  <a:gd name="T6" fmla="*/ 160 w 218"/>
                  <a:gd name="T7" fmla="*/ 0 h 264"/>
                  <a:gd name="T8" fmla="*/ 32 w 218"/>
                  <a:gd name="T9" fmla="*/ 28 h 264"/>
                  <a:gd name="T10" fmla="*/ 25 w 218"/>
                  <a:gd name="T11" fmla="*/ 34 h 264"/>
                  <a:gd name="T12" fmla="*/ 25 w 218"/>
                  <a:gd name="T13" fmla="*/ 43 h 264"/>
                  <a:gd name="T14" fmla="*/ 38 w 218"/>
                  <a:gd name="T15" fmla="*/ 43 h 264"/>
                  <a:gd name="T16" fmla="*/ 42 w 218"/>
                  <a:gd name="T17" fmla="*/ 38 h 264"/>
                  <a:gd name="T18" fmla="*/ 47 w 218"/>
                  <a:gd name="T19" fmla="*/ 36 h 264"/>
                  <a:gd name="T20" fmla="*/ 110 w 218"/>
                  <a:gd name="T21" fmla="*/ 25 h 264"/>
                  <a:gd name="T22" fmla="*/ 151 w 218"/>
                  <a:gd name="T23" fmla="*/ 34 h 264"/>
                  <a:gd name="T24" fmla="*/ 163 w 218"/>
                  <a:gd name="T25" fmla="*/ 119 h 264"/>
                  <a:gd name="T26" fmla="*/ 147 w 218"/>
                  <a:gd name="T27" fmla="*/ 104 h 264"/>
                  <a:gd name="T28" fmla="*/ 128 w 218"/>
                  <a:gd name="T29" fmla="*/ 95 h 264"/>
                  <a:gd name="T30" fmla="*/ 114 w 218"/>
                  <a:gd name="T31" fmla="*/ 93 h 264"/>
                  <a:gd name="T32" fmla="*/ 92 w 218"/>
                  <a:gd name="T33" fmla="*/ 95 h 264"/>
                  <a:gd name="T34" fmla="*/ 76 w 218"/>
                  <a:gd name="T35" fmla="*/ 100 h 264"/>
                  <a:gd name="T36" fmla="*/ 76 w 218"/>
                  <a:gd name="T37" fmla="*/ 49 h 264"/>
                  <a:gd name="T38" fmla="*/ 70 w 218"/>
                  <a:gd name="T39" fmla="*/ 43 h 264"/>
                  <a:gd name="T40" fmla="*/ 72 w 218"/>
                  <a:gd name="T41" fmla="*/ 51 h 264"/>
                  <a:gd name="T42" fmla="*/ 72 w 218"/>
                  <a:gd name="T43" fmla="*/ 143 h 264"/>
                  <a:gd name="T44" fmla="*/ 50 w 218"/>
                  <a:gd name="T45" fmla="*/ 102 h 264"/>
                  <a:gd name="T46" fmla="*/ 60 w 218"/>
                  <a:gd name="T47" fmla="*/ 57 h 264"/>
                  <a:gd name="T48" fmla="*/ 46 w 218"/>
                  <a:gd name="T49" fmla="*/ 95 h 264"/>
                  <a:gd name="T50" fmla="*/ 27 w 218"/>
                  <a:gd name="T51" fmla="*/ 62 h 264"/>
                  <a:gd name="T52" fmla="*/ 44 w 218"/>
                  <a:gd name="T53" fmla="*/ 97 h 264"/>
                  <a:gd name="T54" fmla="*/ 19 w 218"/>
                  <a:gd name="T55" fmla="*/ 156 h 264"/>
                  <a:gd name="T56" fmla="*/ 19 w 218"/>
                  <a:gd name="T57" fmla="*/ 186 h 264"/>
                  <a:gd name="T58" fmla="*/ 34 w 218"/>
                  <a:gd name="T59" fmla="*/ 191 h 264"/>
                  <a:gd name="T60" fmla="*/ 54 w 218"/>
                  <a:gd name="T61" fmla="*/ 199 h 264"/>
                  <a:gd name="T62" fmla="*/ 62 w 218"/>
                  <a:gd name="T63" fmla="*/ 210 h 264"/>
                  <a:gd name="T64" fmla="*/ 62 w 218"/>
                  <a:gd name="T65" fmla="*/ 218 h 264"/>
                  <a:gd name="T66" fmla="*/ 54 w 218"/>
                  <a:gd name="T67" fmla="*/ 236 h 264"/>
                  <a:gd name="T68" fmla="*/ 38 w 218"/>
                  <a:gd name="T69" fmla="*/ 228 h 264"/>
                  <a:gd name="T70" fmla="*/ 23 w 218"/>
                  <a:gd name="T71" fmla="*/ 220 h 264"/>
                  <a:gd name="T72" fmla="*/ 0 w 218"/>
                  <a:gd name="T73" fmla="*/ 220 h 264"/>
                  <a:gd name="T74" fmla="*/ 0 w 218"/>
                  <a:gd name="T75" fmla="*/ 264 h 264"/>
                  <a:gd name="T76" fmla="*/ 30 w 218"/>
                  <a:gd name="T77" fmla="*/ 264 h 264"/>
                  <a:gd name="T78" fmla="*/ 50 w 218"/>
                  <a:gd name="T79" fmla="*/ 251 h 264"/>
                  <a:gd name="T80" fmla="*/ 65 w 218"/>
                  <a:gd name="T81" fmla="*/ 236 h 264"/>
                  <a:gd name="T82" fmla="*/ 76 w 218"/>
                  <a:gd name="T83" fmla="*/ 214 h 264"/>
                  <a:gd name="T84" fmla="*/ 73 w 218"/>
                  <a:gd name="T85" fmla="*/ 208 h 264"/>
                  <a:gd name="T86" fmla="*/ 218 w 218"/>
                  <a:gd name="T87" fmla="*/ 203 h 264"/>
                  <a:gd name="T88" fmla="*/ 209 w 218"/>
                  <a:gd name="T89" fmla="*/ 199 h 264"/>
                  <a:gd name="T90" fmla="*/ 209 w 218"/>
                  <a:gd name="T91" fmla="*/ 182 h 264"/>
                  <a:gd name="T92" fmla="*/ 214 w 218"/>
                  <a:gd name="T93" fmla="*/ 173 h 264"/>
                  <a:gd name="T94" fmla="*/ 214 w 218"/>
                  <a:gd name="T95" fmla="*/ 173 h 2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8"/>
                  <a:gd name="T145" fmla="*/ 0 h 264"/>
                  <a:gd name="T146" fmla="*/ 218 w 218"/>
                  <a:gd name="T147" fmla="*/ 264 h 2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8" h="264">
                    <a:moveTo>
                      <a:pt x="214" y="173"/>
                    </a:moveTo>
                    <a:lnTo>
                      <a:pt x="188" y="9"/>
                    </a:lnTo>
                    <a:lnTo>
                      <a:pt x="178" y="0"/>
                    </a:lnTo>
                    <a:lnTo>
                      <a:pt x="160" y="0"/>
                    </a:lnTo>
                    <a:lnTo>
                      <a:pt x="32" y="28"/>
                    </a:lnTo>
                    <a:lnTo>
                      <a:pt x="25" y="34"/>
                    </a:lnTo>
                    <a:lnTo>
                      <a:pt x="25" y="43"/>
                    </a:lnTo>
                    <a:lnTo>
                      <a:pt x="38" y="43"/>
                    </a:lnTo>
                    <a:lnTo>
                      <a:pt x="42" y="38"/>
                    </a:lnTo>
                    <a:lnTo>
                      <a:pt x="47" y="36"/>
                    </a:lnTo>
                    <a:lnTo>
                      <a:pt x="110" y="25"/>
                    </a:lnTo>
                    <a:lnTo>
                      <a:pt x="151" y="34"/>
                    </a:lnTo>
                    <a:lnTo>
                      <a:pt x="163" y="119"/>
                    </a:lnTo>
                    <a:lnTo>
                      <a:pt x="147" y="104"/>
                    </a:lnTo>
                    <a:lnTo>
                      <a:pt x="128" y="95"/>
                    </a:lnTo>
                    <a:lnTo>
                      <a:pt x="114" y="93"/>
                    </a:lnTo>
                    <a:lnTo>
                      <a:pt x="92" y="95"/>
                    </a:lnTo>
                    <a:lnTo>
                      <a:pt x="76" y="100"/>
                    </a:lnTo>
                    <a:lnTo>
                      <a:pt x="76" y="49"/>
                    </a:lnTo>
                    <a:lnTo>
                      <a:pt x="70" y="43"/>
                    </a:lnTo>
                    <a:lnTo>
                      <a:pt x="72" y="51"/>
                    </a:lnTo>
                    <a:lnTo>
                      <a:pt x="72" y="143"/>
                    </a:lnTo>
                    <a:lnTo>
                      <a:pt x="50" y="102"/>
                    </a:lnTo>
                    <a:lnTo>
                      <a:pt x="60" y="57"/>
                    </a:lnTo>
                    <a:lnTo>
                      <a:pt x="46" y="95"/>
                    </a:lnTo>
                    <a:lnTo>
                      <a:pt x="27" y="62"/>
                    </a:lnTo>
                    <a:lnTo>
                      <a:pt x="44" y="97"/>
                    </a:lnTo>
                    <a:lnTo>
                      <a:pt x="19" y="156"/>
                    </a:lnTo>
                    <a:lnTo>
                      <a:pt x="19" y="186"/>
                    </a:lnTo>
                    <a:lnTo>
                      <a:pt x="34" y="191"/>
                    </a:lnTo>
                    <a:lnTo>
                      <a:pt x="54" y="199"/>
                    </a:lnTo>
                    <a:lnTo>
                      <a:pt x="62" y="210"/>
                    </a:lnTo>
                    <a:lnTo>
                      <a:pt x="62" y="218"/>
                    </a:lnTo>
                    <a:lnTo>
                      <a:pt x="54" y="236"/>
                    </a:lnTo>
                    <a:lnTo>
                      <a:pt x="38" y="228"/>
                    </a:lnTo>
                    <a:lnTo>
                      <a:pt x="23" y="220"/>
                    </a:lnTo>
                    <a:lnTo>
                      <a:pt x="0" y="220"/>
                    </a:lnTo>
                    <a:lnTo>
                      <a:pt x="0" y="264"/>
                    </a:lnTo>
                    <a:lnTo>
                      <a:pt x="30" y="264"/>
                    </a:lnTo>
                    <a:lnTo>
                      <a:pt x="50" y="251"/>
                    </a:lnTo>
                    <a:lnTo>
                      <a:pt x="65" y="236"/>
                    </a:lnTo>
                    <a:lnTo>
                      <a:pt x="76" y="214"/>
                    </a:lnTo>
                    <a:lnTo>
                      <a:pt x="73" y="208"/>
                    </a:lnTo>
                    <a:lnTo>
                      <a:pt x="218" y="203"/>
                    </a:lnTo>
                    <a:lnTo>
                      <a:pt x="209" y="199"/>
                    </a:lnTo>
                    <a:lnTo>
                      <a:pt x="209" y="182"/>
                    </a:lnTo>
                    <a:lnTo>
                      <a:pt x="214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9" name="Freeform 982"/>
              <p:cNvSpPr>
                <a:spLocks/>
              </p:cNvSpPr>
              <p:nvPr/>
            </p:nvSpPr>
            <p:spPr bwMode="auto">
              <a:xfrm>
                <a:off x="319" y="1245"/>
                <a:ext cx="8" cy="9"/>
              </a:xfrm>
              <a:custGeom>
                <a:avLst/>
                <a:gdLst>
                  <a:gd name="T0" fmla="*/ 18 w 89"/>
                  <a:gd name="T1" fmla="*/ 4 h 93"/>
                  <a:gd name="T2" fmla="*/ 36 w 89"/>
                  <a:gd name="T3" fmla="*/ 0 h 93"/>
                  <a:gd name="T4" fmla="*/ 56 w 89"/>
                  <a:gd name="T5" fmla="*/ 8 h 93"/>
                  <a:gd name="T6" fmla="*/ 63 w 89"/>
                  <a:gd name="T7" fmla="*/ 30 h 93"/>
                  <a:gd name="T8" fmla="*/ 60 w 89"/>
                  <a:gd name="T9" fmla="*/ 64 h 93"/>
                  <a:gd name="T10" fmla="*/ 59 w 89"/>
                  <a:gd name="T11" fmla="*/ 70 h 93"/>
                  <a:gd name="T12" fmla="*/ 89 w 89"/>
                  <a:gd name="T13" fmla="*/ 86 h 93"/>
                  <a:gd name="T14" fmla="*/ 0 w 89"/>
                  <a:gd name="T15" fmla="*/ 93 h 93"/>
                  <a:gd name="T16" fmla="*/ 5 w 89"/>
                  <a:gd name="T17" fmla="*/ 43 h 93"/>
                  <a:gd name="T18" fmla="*/ 18 w 89"/>
                  <a:gd name="T19" fmla="*/ 4 h 93"/>
                  <a:gd name="T20" fmla="*/ 18 w 89"/>
                  <a:gd name="T21" fmla="*/ 4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93"/>
                  <a:gd name="T35" fmla="*/ 89 w 89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93">
                    <a:moveTo>
                      <a:pt x="18" y="4"/>
                    </a:moveTo>
                    <a:lnTo>
                      <a:pt x="36" y="0"/>
                    </a:lnTo>
                    <a:lnTo>
                      <a:pt x="56" y="8"/>
                    </a:lnTo>
                    <a:lnTo>
                      <a:pt x="63" y="30"/>
                    </a:lnTo>
                    <a:lnTo>
                      <a:pt x="60" y="64"/>
                    </a:lnTo>
                    <a:lnTo>
                      <a:pt x="59" y="70"/>
                    </a:lnTo>
                    <a:lnTo>
                      <a:pt x="89" y="86"/>
                    </a:lnTo>
                    <a:lnTo>
                      <a:pt x="0" y="93"/>
                    </a:lnTo>
                    <a:lnTo>
                      <a:pt x="5" y="43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0" name="Freeform 983"/>
              <p:cNvSpPr>
                <a:spLocks/>
              </p:cNvSpPr>
              <p:nvPr/>
            </p:nvSpPr>
            <p:spPr bwMode="auto">
              <a:xfrm>
                <a:off x="285" y="1236"/>
                <a:ext cx="7" cy="4"/>
              </a:xfrm>
              <a:custGeom>
                <a:avLst/>
                <a:gdLst>
                  <a:gd name="T0" fmla="*/ 0 w 78"/>
                  <a:gd name="T1" fmla="*/ 45 h 45"/>
                  <a:gd name="T2" fmla="*/ 0 w 78"/>
                  <a:gd name="T3" fmla="*/ 17 h 45"/>
                  <a:gd name="T4" fmla="*/ 3 w 78"/>
                  <a:gd name="T5" fmla="*/ 13 h 45"/>
                  <a:gd name="T6" fmla="*/ 78 w 78"/>
                  <a:gd name="T7" fmla="*/ 0 h 45"/>
                  <a:gd name="T8" fmla="*/ 8 w 78"/>
                  <a:gd name="T9" fmla="*/ 15 h 45"/>
                  <a:gd name="T10" fmla="*/ 3 w 78"/>
                  <a:gd name="T11" fmla="*/ 19 h 45"/>
                  <a:gd name="T12" fmla="*/ 3 w 78"/>
                  <a:gd name="T13" fmla="*/ 45 h 45"/>
                  <a:gd name="T14" fmla="*/ 0 w 78"/>
                  <a:gd name="T15" fmla="*/ 45 h 45"/>
                  <a:gd name="T16" fmla="*/ 0 w 78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5"/>
                  <a:gd name="T29" fmla="*/ 78 w 78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5">
                    <a:moveTo>
                      <a:pt x="0" y="45"/>
                    </a:moveTo>
                    <a:lnTo>
                      <a:pt x="0" y="17"/>
                    </a:lnTo>
                    <a:lnTo>
                      <a:pt x="3" y="13"/>
                    </a:lnTo>
                    <a:lnTo>
                      <a:pt x="78" y="0"/>
                    </a:lnTo>
                    <a:lnTo>
                      <a:pt x="8" y="15"/>
                    </a:lnTo>
                    <a:lnTo>
                      <a:pt x="3" y="19"/>
                    </a:lnTo>
                    <a:lnTo>
                      <a:pt x="3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1" name="Freeform 984"/>
              <p:cNvSpPr>
                <a:spLocks/>
              </p:cNvSpPr>
              <p:nvPr/>
            </p:nvSpPr>
            <p:spPr bwMode="auto">
              <a:xfrm>
                <a:off x="286" y="1237"/>
                <a:ext cx="9" cy="22"/>
              </a:xfrm>
              <a:custGeom>
                <a:avLst/>
                <a:gdLst>
                  <a:gd name="T0" fmla="*/ 16 w 100"/>
                  <a:gd name="T1" fmla="*/ 3 h 240"/>
                  <a:gd name="T2" fmla="*/ 61 w 100"/>
                  <a:gd name="T3" fmla="*/ 232 h 240"/>
                  <a:gd name="T4" fmla="*/ 5 w 100"/>
                  <a:gd name="T5" fmla="*/ 226 h 240"/>
                  <a:gd name="T6" fmla="*/ 0 w 100"/>
                  <a:gd name="T7" fmla="*/ 230 h 240"/>
                  <a:gd name="T8" fmla="*/ 100 w 100"/>
                  <a:gd name="T9" fmla="*/ 240 h 240"/>
                  <a:gd name="T10" fmla="*/ 100 w 100"/>
                  <a:gd name="T11" fmla="*/ 237 h 240"/>
                  <a:gd name="T12" fmla="*/ 65 w 100"/>
                  <a:gd name="T13" fmla="*/ 232 h 240"/>
                  <a:gd name="T14" fmla="*/ 19 w 100"/>
                  <a:gd name="T15" fmla="*/ 0 h 240"/>
                  <a:gd name="T16" fmla="*/ 16 w 100"/>
                  <a:gd name="T17" fmla="*/ 3 h 240"/>
                  <a:gd name="T18" fmla="*/ 16 w 100"/>
                  <a:gd name="T19" fmla="*/ 3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240"/>
                  <a:gd name="T32" fmla="*/ 100 w 100"/>
                  <a:gd name="T33" fmla="*/ 240 h 2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240">
                    <a:moveTo>
                      <a:pt x="16" y="3"/>
                    </a:moveTo>
                    <a:lnTo>
                      <a:pt x="61" y="232"/>
                    </a:lnTo>
                    <a:lnTo>
                      <a:pt x="5" y="226"/>
                    </a:lnTo>
                    <a:lnTo>
                      <a:pt x="0" y="230"/>
                    </a:lnTo>
                    <a:lnTo>
                      <a:pt x="100" y="240"/>
                    </a:lnTo>
                    <a:lnTo>
                      <a:pt x="100" y="237"/>
                    </a:lnTo>
                    <a:lnTo>
                      <a:pt x="65" y="232"/>
                    </a:lnTo>
                    <a:lnTo>
                      <a:pt x="1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2" name="Freeform 985"/>
              <p:cNvSpPr>
                <a:spLocks/>
              </p:cNvSpPr>
              <p:nvPr/>
            </p:nvSpPr>
            <p:spPr bwMode="auto">
              <a:xfrm>
                <a:off x="289" y="1258"/>
                <a:ext cx="5" cy="11"/>
              </a:xfrm>
              <a:custGeom>
                <a:avLst/>
                <a:gdLst>
                  <a:gd name="T0" fmla="*/ 52 w 52"/>
                  <a:gd name="T1" fmla="*/ 118 h 118"/>
                  <a:gd name="T2" fmla="*/ 0 w 52"/>
                  <a:gd name="T3" fmla="*/ 5 h 118"/>
                  <a:gd name="T4" fmla="*/ 2 w 52"/>
                  <a:gd name="T5" fmla="*/ 0 h 118"/>
                  <a:gd name="T6" fmla="*/ 52 w 52"/>
                  <a:gd name="T7" fmla="*/ 110 h 118"/>
                  <a:gd name="T8" fmla="*/ 52 w 52"/>
                  <a:gd name="T9" fmla="*/ 118 h 118"/>
                  <a:gd name="T10" fmla="*/ 52 w 52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18"/>
                  <a:gd name="T20" fmla="*/ 52 w 52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18">
                    <a:moveTo>
                      <a:pt x="52" y="118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2" y="110"/>
                    </a:lnTo>
                    <a:lnTo>
                      <a:pt x="52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3" name="Freeform 986"/>
              <p:cNvSpPr>
                <a:spLocks/>
              </p:cNvSpPr>
              <p:nvPr/>
            </p:nvSpPr>
            <p:spPr bwMode="auto">
              <a:xfrm>
                <a:off x="278" y="1241"/>
                <a:ext cx="3" cy="34"/>
              </a:xfrm>
              <a:custGeom>
                <a:avLst/>
                <a:gdLst>
                  <a:gd name="T0" fmla="*/ 35 w 35"/>
                  <a:gd name="T1" fmla="*/ 377 h 377"/>
                  <a:gd name="T2" fmla="*/ 35 w 35"/>
                  <a:gd name="T3" fmla="*/ 165 h 377"/>
                  <a:gd name="T4" fmla="*/ 29 w 35"/>
                  <a:gd name="T5" fmla="*/ 165 h 377"/>
                  <a:gd name="T6" fmla="*/ 29 w 35"/>
                  <a:gd name="T7" fmla="*/ 148 h 377"/>
                  <a:gd name="T8" fmla="*/ 35 w 35"/>
                  <a:gd name="T9" fmla="*/ 131 h 377"/>
                  <a:gd name="T10" fmla="*/ 35 w 35"/>
                  <a:gd name="T11" fmla="*/ 2 h 377"/>
                  <a:gd name="T12" fmla="*/ 0 w 35"/>
                  <a:gd name="T13" fmla="*/ 0 h 377"/>
                  <a:gd name="T14" fmla="*/ 26 w 35"/>
                  <a:gd name="T15" fmla="*/ 11 h 377"/>
                  <a:gd name="T16" fmla="*/ 0 w 35"/>
                  <a:gd name="T17" fmla="*/ 14 h 377"/>
                  <a:gd name="T18" fmla="*/ 26 w 35"/>
                  <a:gd name="T19" fmla="*/ 23 h 377"/>
                  <a:gd name="T20" fmla="*/ 0 w 35"/>
                  <a:gd name="T21" fmla="*/ 30 h 377"/>
                  <a:gd name="T22" fmla="*/ 26 w 35"/>
                  <a:gd name="T23" fmla="*/ 38 h 377"/>
                  <a:gd name="T24" fmla="*/ 0 w 35"/>
                  <a:gd name="T25" fmla="*/ 45 h 377"/>
                  <a:gd name="T26" fmla="*/ 26 w 35"/>
                  <a:gd name="T27" fmla="*/ 53 h 377"/>
                  <a:gd name="T28" fmla="*/ 0 w 35"/>
                  <a:gd name="T29" fmla="*/ 60 h 377"/>
                  <a:gd name="T30" fmla="*/ 26 w 35"/>
                  <a:gd name="T31" fmla="*/ 69 h 377"/>
                  <a:gd name="T32" fmla="*/ 0 w 35"/>
                  <a:gd name="T33" fmla="*/ 75 h 377"/>
                  <a:gd name="T34" fmla="*/ 26 w 35"/>
                  <a:gd name="T35" fmla="*/ 83 h 377"/>
                  <a:gd name="T36" fmla="*/ 0 w 35"/>
                  <a:gd name="T37" fmla="*/ 89 h 377"/>
                  <a:gd name="T38" fmla="*/ 26 w 35"/>
                  <a:gd name="T39" fmla="*/ 100 h 377"/>
                  <a:gd name="T40" fmla="*/ 0 w 35"/>
                  <a:gd name="T41" fmla="*/ 105 h 377"/>
                  <a:gd name="T42" fmla="*/ 26 w 35"/>
                  <a:gd name="T43" fmla="*/ 115 h 377"/>
                  <a:gd name="T44" fmla="*/ 0 w 35"/>
                  <a:gd name="T45" fmla="*/ 121 h 377"/>
                  <a:gd name="T46" fmla="*/ 26 w 35"/>
                  <a:gd name="T47" fmla="*/ 129 h 377"/>
                  <a:gd name="T48" fmla="*/ 0 w 35"/>
                  <a:gd name="T49" fmla="*/ 136 h 377"/>
                  <a:gd name="T50" fmla="*/ 26 w 35"/>
                  <a:gd name="T51" fmla="*/ 144 h 377"/>
                  <a:gd name="T52" fmla="*/ 0 w 35"/>
                  <a:gd name="T53" fmla="*/ 153 h 377"/>
                  <a:gd name="T54" fmla="*/ 26 w 35"/>
                  <a:gd name="T55" fmla="*/ 161 h 377"/>
                  <a:gd name="T56" fmla="*/ 0 w 35"/>
                  <a:gd name="T57" fmla="*/ 170 h 377"/>
                  <a:gd name="T58" fmla="*/ 26 w 35"/>
                  <a:gd name="T59" fmla="*/ 180 h 377"/>
                  <a:gd name="T60" fmla="*/ 0 w 35"/>
                  <a:gd name="T61" fmla="*/ 188 h 377"/>
                  <a:gd name="T62" fmla="*/ 26 w 35"/>
                  <a:gd name="T63" fmla="*/ 196 h 377"/>
                  <a:gd name="T64" fmla="*/ 0 w 35"/>
                  <a:gd name="T65" fmla="*/ 205 h 377"/>
                  <a:gd name="T66" fmla="*/ 26 w 35"/>
                  <a:gd name="T67" fmla="*/ 214 h 377"/>
                  <a:gd name="T68" fmla="*/ 0 w 35"/>
                  <a:gd name="T69" fmla="*/ 222 h 377"/>
                  <a:gd name="T70" fmla="*/ 26 w 35"/>
                  <a:gd name="T71" fmla="*/ 230 h 377"/>
                  <a:gd name="T72" fmla="*/ 0 w 35"/>
                  <a:gd name="T73" fmla="*/ 240 h 377"/>
                  <a:gd name="T74" fmla="*/ 26 w 35"/>
                  <a:gd name="T75" fmla="*/ 248 h 377"/>
                  <a:gd name="T76" fmla="*/ 0 w 35"/>
                  <a:gd name="T77" fmla="*/ 256 h 377"/>
                  <a:gd name="T78" fmla="*/ 26 w 35"/>
                  <a:gd name="T79" fmla="*/ 266 h 377"/>
                  <a:gd name="T80" fmla="*/ 0 w 35"/>
                  <a:gd name="T81" fmla="*/ 274 h 377"/>
                  <a:gd name="T82" fmla="*/ 26 w 35"/>
                  <a:gd name="T83" fmla="*/ 283 h 377"/>
                  <a:gd name="T84" fmla="*/ 0 w 35"/>
                  <a:gd name="T85" fmla="*/ 293 h 377"/>
                  <a:gd name="T86" fmla="*/ 26 w 35"/>
                  <a:gd name="T87" fmla="*/ 301 h 377"/>
                  <a:gd name="T88" fmla="*/ 0 w 35"/>
                  <a:gd name="T89" fmla="*/ 309 h 377"/>
                  <a:gd name="T90" fmla="*/ 26 w 35"/>
                  <a:gd name="T91" fmla="*/ 316 h 377"/>
                  <a:gd name="T92" fmla="*/ 0 w 35"/>
                  <a:gd name="T93" fmla="*/ 325 h 377"/>
                  <a:gd name="T94" fmla="*/ 26 w 35"/>
                  <a:gd name="T95" fmla="*/ 330 h 377"/>
                  <a:gd name="T96" fmla="*/ 0 w 35"/>
                  <a:gd name="T97" fmla="*/ 339 h 377"/>
                  <a:gd name="T98" fmla="*/ 26 w 35"/>
                  <a:gd name="T99" fmla="*/ 345 h 377"/>
                  <a:gd name="T100" fmla="*/ 0 w 35"/>
                  <a:gd name="T101" fmla="*/ 355 h 377"/>
                  <a:gd name="T102" fmla="*/ 26 w 35"/>
                  <a:gd name="T103" fmla="*/ 364 h 377"/>
                  <a:gd name="T104" fmla="*/ 0 w 35"/>
                  <a:gd name="T105" fmla="*/ 372 h 377"/>
                  <a:gd name="T106" fmla="*/ 35 w 35"/>
                  <a:gd name="T107" fmla="*/ 377 h 377"/>
                  <a:gd name="T108" fmla="*/ 35 w 35"/>
                  <a:gd name="T109" fmla="*/ 377 h 3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"/>
                  <a:gd name="T166" fmla="*/ 0 h 377"/>
                  <a:gd name="T167" fmla="*/ 35 w 35"/>
                  <a:gd name="T168" fmla="*/ 377 h 3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" h="377">
                    <a:moveTo>
                      <a:pt x="35" y="377"/>
                    </a:moveTo>
                    <a:lnTo>
                      <a:pt x="35" y="165"/>
                    </a:lnTo>
                    <a:lnTo>
                      <a:pt x="29" y="165"/>
                    </a:lnTo>
                    <a:lnTo>
                      <a:pt x="29" y="148"/>
                    </a:lnTo>
                    <a:lnTo>
                      <a:pt x="35" y="131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26" y="11"/>
                    </a:lnTo>
                    <a:lnTo>
                      <a:pt x="0" y="14"/>
                    </a:lnTo>
                    <a:lnTo>
                      <a:pt x="26" y="23"/>
                    </a:lnTo>
                    <a:lnTo>
                      <a:pt x="0" y="30"/>
                    </a:lnTo>
                    <a:lnTo>
                      <a:pt x="26" y="38"/>
                    </a:lnTo>
                    <a:lnTo>
                      <a:pt x="0" y="45"/>
                    </a:lnTo>
                    <a:lnTo>
                      <a:pt x="26" y="53"/>
                    </a:lnTo>
                    <a:lnTo>
                      <a:pt x="0" y="60"/>
                    </a:lnTo>
                    <a:lnTo>
                      <a:pt x="26" y="69"/>
                    </a:lnTo>
                    <a:lnTo>
                      <a:pt x="0" y="75"/>
                    </a:lnTo>
                    <a:lnTo>
                      <a:pt x="26" y="83"/>
                    </a:lnTo>
                    <a:lnTo>
                      <a:pt x="0" y="89"/>
                    </a:lnTo>
                    <a:lnTo>
                      <a:pt x="26" y="100"/>
                    </a:lnTo>
                    <a:lnTo>
                      <a:pt x="0" y="105"/>
                    </a:lnTo>
                    <a:lnTo>
                      <a:pt x="26" y="115"/>
                    </a:lnTo>
                    <a:lnTo>
                      <a:pt x="0" y="121"/>
                    </a:lnTo>
                    <a:lnTo>
                      <a:pt x="26" y="129"/>
                    </a:lnTo>
                    <a:lnTo>
                      <a:pt x="0" y="136"/>
                    </a:lnTo>
                    <a:lnTo>
                      <a:pt x="26" y="144"/>
                    </a:lnTo>
                    <a:lnTo>
                      <a:pt x="0" y="153"/>
                    </a:lnTo>
                    <a:lnTo>
                      <a:pt x="26" y="161"/>
                    </a:lnTo>
                    <a:lnTo>
                      <a:pt x="0" y="170"/>
                    </a:lnTo>
                    <a:lnTo>
                      <a:pt x="26" y="180"/>
                    </a:lnTo>
                    <a:lnTo>
                      <a:pt x="0" y="188"/>
                    </a:lnTo>
                    <a:lnTo>
                      <a:pt x="26" y="196"/>
                    </a:lnTo>
                    <a:lnTo>
                      <a:pt x="0" y="205"/>
                    </a:lnTo>
                    <a:lnTo>
                      <a:pt x="26" y="214"/>
                    </a:lnTo>
                    <a:lnTo>
                      <a:pt x="0" y="222"/>
                    </a:lnTo>
                    <a:lnTo>
                      <a:pt x="26" y="230"/>
                    </a:lnTo>
                    <a:lnTo>
                      <a:pt x="0" y="240"/>
                    </a:lnTo>
                    <a:lnTo>
                      <a:pt x="26" y="248"/>
                    </a:lnTo>
                    <a:lnTo>
                      <a:pt x="0" y="256"/>
                    </a:lnTo>
                    <a:lnTo>
                      <a:pt x="26" y="266"/>
                    </a:lnTo>
                    <a:lnTo>
                      <a:pt x="0" y="274"/>
                    </a:lnTo>
                    <a:lnTo>
                      <a:pt x="26" y="283"/>
                    </a:lnTo>
                    <a:lnTo>
                      <a:pt x="0" y="293"/>
                    </a:lnTo>
                    <a:lnTo>
                      <a:pt x="26" y="301"/>
                    </a:lnTo>
                    <a:lnTo>
                      <a:pt x="0" y="309"/>
                    </a:lnTo>
                    <a:lnTo>
                      <a:pt x="26" y="316"/>
                    </a:lnTo>
                    <a:lnTo>
                      <a:pt x="0" y="325"/>
                    </a:lnTo>
                    <a:lnTo>
                      <a:pt x="26" y="330"/>
                    </a:lnTo>
                    <a:lnTo>
                      <a:pt x="0" y="339"/>
                    </a:lnTo>
                    <a:lnTo>
                      <a:pt x="26" y="345"/>
                    </a:lnTo>
                    <a:lnTo>
                      <a:pt x="0" y="355"/>
                    </a:lnTo>
                    <a:lnTo>
                      <a:pt x="26" y="364"/>
                    </a:lnTo>
                    <a:lnTo>
                      <a:pt x="0" y="372"/>
                    </a:lnTo>
                    <a:lnTo>
                      <a:pt x="35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4" name="Freeform 987"/>
              <p:cNvSpPr>
                <a:spLocks/>
              </p:cNvSpPr>
              <p:nvPr/>
            </p:nvSpPr>
            <p:spPr bwMode="auto">
              <a:xfrm>
                <a:off x="273" y="1241"/>
                <a:ext cx="3" cy="34"/>
              </a:xfrm>
              <a:custGeom>
                <a:avLst/>
                <a:gdLst>
                  <a:gd name="T0" fmla="*/ 0 w 37"/>
                  <a:gd name="T1" fmla="*/ 377 h 377"/>
                  <a:gd name="T2" fmla="*/ 0 w 37"/>
                  <a:gd name="T3" fmla="*/ 2 h 377"/>
                  <a:gd name="T4" fmla="*/ 37 w 37"/>
                  <a:gd name="T5" fmla="*/ 0 h 377"/>
                  <a:gd name="T6" fmla="*/ 11 w 37"/>
                  <a:gd name="T7" fmla="*/ 11 h 377"/>
                  <a:gd name="T8" fmla="*/ 37 w 37"/>
                  <a:gd name="T9" fmla="*/ 14 h 377"/>
                  <a:gd name="T10" fmla="*/ 11 w 37"/>
                  <a:gd name="T11" fmla="*/ 23 h 377"/>
                  <a:gd name="T12" fmla="*/ 37 w 37"/>
                  <a:gd name="T13" fmla="*/ 30 h 377"/>
                  <a:gd name="T14" fmla="*/ 11 w 37"/>
                  <a:gd name="T15" fmla="*/ 38 h 377"/>
                  <a:gd name="T16" fmla="*/ 37 w 37"/>
                  <a:gd name="T17" fmla="*/ 45 h 377"/>
                  <a:gd name="T18" fmla="*/ 11 w 37"/>
                  <a:gd name="T19" fmla="*/ 53 h 377"/>
                  <a:gd name="T20" fmla="*/ 37 w 37"/>
                  <a:gd name="T21" fmla="*/ 60 h 377"/>
                  <a:gd name="T22" fmla="*/ 11 w 37"/>
                  <a:gd name="T23" fmla="*/ 69 h 377"/>
                  <a:gd name="T24" fmla="*/ 37 w 37"/>
                  <a:gd name="T25" fmla="*/ 75 h 377"/>
                  <a:gd name="T26" fmla="*/ 11 w 37"/>
                  <a:gd name="T27" fmla="*/ 83 h 377"/>
                  <a:gd name="T28" fmla="*/ 37 w 37"/>
                  <a:gd name="T29" fmla="*/ 89 h 377"/>
                  <a:gd name="T30" fmla="*/ 11 w 37"/>
                  <a:gd name="T31" fmla="*/ 100 h 377"/>
                  <a:gd name="T32" fmla="*/ 37 w 37"/>
                  <a:gd name="T33" fmla="*/ 105 h 377"/>
                  <a:gd name="T34" fmla="*/ 11 w 37"/>
                  <a:gd name="T35" fmla="*/ 115 h 377"/>
                  <a:gd name="T36" fmla="*/ 37 w 37"/>
                  <a:gd name="T37" fmla="*/ 121 h 377"/>
                  <a:gd name="T38" fmla="*/ 11 w 37"/>
                  <a:gd name="T39" fmla="*/ 129 h 377"/>
                  <a:gd name="T40" fmla="*/ 37 w 37"/>
                  <a:gd name="T41" fmla="*/ 136 h 377"/>
                  <a:gd name="T42" fmla="*/ 11 w 37"/>
                  <a:gd name="T43" fmla="*/ 144 h 377"/>
                  <a:gd name="T44" fmla="*/ 37 w 37"/>
                  <a:gd name="T45" fmla="*/ 153 h 377"/>
                  <a:gd name="T46" fmla="*/ 11 w 37"/>
                  <a:gd name="T47" fmla="*/ 161 h 377"/>
                  <a:gd name="T48" fmla="*/ 37 w 37"/>
                  <a:gd name="T49" fmla="*/ 170 h 377"/>
                  <a:gd name="T50" fmla="*/ 11 w 37"/>
                  <a:gd name="T51" fmla="*/ 180 h 377"/>
                  <a:gd name="T52" fmla="*/ 37 w 37"/>
                  <a:gd name="T53" fmla="*/ 188 h 377"/>
                  <a:gd name="T54" fmla="*/ 11 w 37"/>
                  <a:gd name="T55" fmla="*/ 196 h 377"/>
                  <a:gd name="T56" fmla="*/ 37 w 37"/>
                  <a:gd name="T57" fmla="*/ 205 h 377"/>
                  <a:gd name="T58" fmla="*/ 11 w 37"/>
                  <a:gd name="T59" fmla="*/ 214 h 377"/>
                  <a:gd name="T60" fmla="*/ 37 w 37"/>
                  <a:gd name="T61" fmla="*/ 222 h 377"/>
                  <a:gd name="T62" fmla="*/ 11 w 37"/>
                  <a:gd name="T63" fmla="*/ 230 h 377"/>
                  <a:gd name="T64" fmla="*/ 37 w 37"/>
                  <a:gd name="T65" fmla="*/ 240 h 377"/>
                  <a:gd name="T66" fmla="*/ 11 w 37"/>
                  <a:gd name="T67" fmla="*/ 248 h 377"/>
                  <a:gd name="T68" fmla="*/ 37 w 37"/>
                  <a:gd name="T69" fmla="*/ 256 h 377"/>
                  <a:gd name="T70" fmla="*/ 11 w 37"/>
                  <a:gd name="T71" fmla="*/ 266 h 377"/>
                  <a:gd name="T72" fmla="*/ 37 w 37"/>
                  <a:gd name="T73" fmla="*/ 274 h 377"/>
                  <a:gd name="T74" fmla="*/ 11 w 37"/>
                  <a:gd name="T75" fmla="*/ 283 h 377"/>
                  <a:gd name="T76" fmla="*/ 37 w 37"/>
                  <a:gd name="T77" fmla="*/ 293 h 377"/>
                  <a:gd name="T78" fmla="*/ 11 w 37"/>
                  <a:gd name="T79" fmla="*/ 301 h 377"/>
                  <a:gd name="T80" fmla="*/ 37 w 37"/>
                  <a:gd name="T81" fmla="*/ 309 h 377"/>
                  <a:gd name="T82" fmla="*/ 11 w 37"/>
                  <a:gd name="T83" fmla="*/ 316 h 377"/>
                  <a:gd name="T84" fmla="*/ 37 w 37"/>
                  <a:gd name="T85" fmla="*/ 325 h 377"/>
                  <a:gd name="T86" fmla="*/ 11 w 37"/>
                  <a:gd name="T87" fmla="*/ 330 h 377"/>
                  <a:gd name="T88" fmla="*/ 37 w 37"/>
                  <a:gd name="T89" fmla="*/ 339 h 377"/>
                  <a:gd name="T90" fmla="*/ 11 w 37"/>
                  <a:gd name="T91" fmla="*/ 345 h 377"/>
                  <a:gd name="T92" fmla="*/ 37 w 37"/>
                  <a:gd name="T93" fmla="*/ 355 h 377"/>
                  <a:gd name="T94" fmla="*/ 11 w 37"/>
                  <a:gd name="T95" fmla="*/ 364 h 377"/>
                  <a:gd name="T96" fmla="*/ 37 w 37"/>
                  <a:gd name="T97" fmla="*/ 372 h 377"/>
                  <a:gd name="T98" fmla="*/ 0 w 37"/>
                  <a:gd name="T99" fmla="*/ 377 h 377"/>
                  <a:gd name="T100" fmla="*/ 0 w 37"/>
                  <a:gd name="T101" fmla="*/ 377 h 3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377"/>
                  <a:gd name="T155" fmla="*/ 37 w 37"/>
                  <a:gd name="T156" fmla="*/ 377 h 3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377">
                    <a:moveTo>
                      <a:pt x="0" y="377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11" y="11"/>
                    </a:lnTo>
                    <a:lnTo>
                      <a:pt x="37" y="14"/>
                    </a:lnTo>
                    <a:lnTo>
                      <a:pt x="11" y="23"/>
                    </a:lnTo>
                    <a:lnTo>
                      <a:pt x="37" y="30"/>
                    </a:lnTo>
                    <a:lnTo>
                      <a:pt x="11" y="38"/>
                    </a:lnTo>
                    <a:lnTo>
                      <a:pt x="37" y="45"/>
                    </a:lnTo>
                    <a:lnTo>
                      <a:pt x="11" y="53"/>
                    </a:lnTo>
                    <a:lnTo>
                      <a:pt x="37" y="60"/>
                    </a:lnTo>
                    <a:lnTo>
                      <a:pt x="11" y="69"/>
                    </a:lnTo>
                    <a:lnTo>
                      <a:pt x="37" y="75"/>
                    </a:lnTo>
                    <a:lnTo>
                      <a:pt x="11" y="83"/>
                    </a:lnTo>
                    <a:lnTo>
                      <a:pt x="37" y="89"/>
                    </a:lnTo>
                    <a:lnTo>
                      <a:pt x="11" y="100"/>
                    </a:lnTo>
                    <a:lnTo>
                      <a:pt x="37" y="105"/>
                    </a:lnTo>
                    <a:lnTo>
                      <a:pt x="11" y="115"/>
                    </a:lnTo>
                    <a:lnTo>
                      <a:pt x="37" y="121"/>
                    </a:lnTo>
                    <a:lnTo>
                      <a:pt x="11" y="129"/>
                    </a:lnTo>
                    <a:lnTo>
                      <a:pt x="37" y="136"/>
                    </a:lnTo>
                    <a:lnTo>
                      <a:pt x="11" y="144"/>
                    </a:lnTo>
                    <a:lnTo>
                      <a:pt x="37" y="153"/>
                    </a:lnTo>
                    <a:lnTo>
                      <a:pt x="11" y="161"/>
                    </a:lnTo>
                    <a:lnTo>
                      <a:pt x="37" y="170"/>
                    </a:lnTo>
                    <a:lnTo>
                      <a:pt x="11" y="180"/>
                    </a:lnTo>
                    <a:lnTo>
                      <a:pt x="37" y="188"/>
                    </a:lnTo>
                    <a:lnTo>
                      <a:pt x="11" y="196"/>
                    </a:lnTo>
                    <a:lnTo>
                      <a:pt x="37" y="205"/>
                    </a:lnTo>
                    <a:lnTo>
                      <a:pt x="11" y="214"/>
                    </a:lnTo>
                    <a:lnTo>
                      <a:pt x="37" y="222"/>
                    </a:lnTo>
                    <a:lnTo>
                      <a:pt x="11" y="230"/>
                    </a:lnTo>
                    <a:lnTo>
                      <a:pt x="37" y="240"/>
                    </a:lnTo>
                    <a:lnTo>
                      <a:pt x="11" y="248"/>
                    </a:lnTo>
                    <a:lnTo>
                      <a:pt x="37" y="256"/>
                    </a:lnTo>
                    <a:lnTo>
                      <a:pt x="11" y="266"/>
                    </a:lnTo>
                    <a:lnTo>
                      <a:pt x="37" y="274"/>
                    </a:lnTo>
                    <a:lnTo>
                      <a:pt x="11" y="283"/>
                    </a:lnTo>
                    <a:lnTo>
                      <a:pt x="37" y="293"/>
                    </a:lnTo>
                    <a:lnTo>
                      <a:pt x="11" y="301"/>
                    </a:lnTo>
                    <a:lnTo>
                      <a:pt x="37" y="309"/>
                    </a:lnTo>
                    <a:lnTo>
                      <a:pt x="11" y="316"/>
                    </a:lnTo>
                    <a:lnTo>
                      <a:pt x="37" y="325"/>
                    </a:lnTo>
                    <a:lnTo>
                      <a:pt x="11" y="330"/>
                    </a:lnTo>
                    <a:lnTo>
                      <a:pt x="37" y="339"/>
                    </a:lnTo>
                    <a:lnTo>
                      <a:pt x="11" y="345"/>
                    </a:lnTo>
                    <a:lnTo>
                      <a:pt x="37" y="355"/>
                    </a:lnTo>
                    <a:lnTo>
                      <a:pt x="11" y="364"/>
                    </a:lnTo>
                    <a:lnTo>
                      <a:pt x="37" y="372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5" name="Freeform 988"/>
              <p:cNvSpPr>
                <a:spLocks/>
              </p:cNvSpPr>
              <p:nvPr/>
            </p:nvSpPr>
            <p:spPr bwMode="auto">
              <a:xfrm>
                <a:off x="273" y="1238"/>
                <a:ext cx="4" cy="2"/>
              </a:xfrm>
              <a:custGeom>
                <a:avLst/>
                <a:gdLst>
                  <a:gd name="T0" fmla="*/ 0 w 37"/>
                  <a:gd name="T1" fmla="*/ 24 h 24"/>
                  <a:gd name="T2" fmla="*/ 24 w 37"/>
                  <a:gd name="T3" fmla="*/ 0 h 24"/>
                  <a:gd name="T4" fmla="*/ 37 w 37"/>
                  <a:gd name="T5" fmla="*/ 0 h 24"/>
                  <a:gd name="T6" fmla="*/ 26 w 37"/>
                  <a:gd name="T7" fmla="*/ 5 h 24"/>
                  <a:gd name="T8" fmla="*/ 35 w 37"/>
                  <a:gd name="T9" fmla="*/ 10 h 24"/>
                  <a:gd name="T10" fmla="*/ 24 w 37"/>
                  <a:gd name="T11" fmla="*/ 15 h 24"/>
                  <a:gd name="T12" fmla="*/ 35 w 37"/>
                  <a:gd name="T13" fmla="*/ 23 h 24"/>
                  <a:gd name="T14" fmla="*/ 0 w 37"/>
                  <a:gd name="T15" fmla="*/ 24 h 24"/>
                  <a:gd name="T16" fmla="*/ 0 w 37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4"/>
                  <a:gd name="T29" fmla="*/ 37 w 3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4">
                    <a:moveTo>
                      <a:pt x="0" y="24"/>
                    </a:moveTo>
                    <a:lnTo>
                      <a:pt x="24" y="0"/>
                    </a:lnTo>
                    <a:lnTo>
                      <a:pt x="37" y="0"/>
                    </a:lnTo>
                    <a:lnTo>
                      <a:pt x="26" y="5"/>
                    </a:lnTo>
                    <a:lnTo>
                      <a:pt x="35" y="10"/>
                    </a:lnTo>
                    <a:lnTo>
                      <a:pt x="24" y="15"/>
                    </a:lnTo>
                    <a:lnTo>
                      <a:pt x="3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6" name="Freeform 989"/>
              <p:cNvSpPr>
                <a:spLocks/>
              </p:cNvSpPr>
              <p:nvPr/>
            </p:nvSpPr>
            <p:spPr bwMode="auto">
              <a:xfrm>
                <a:off x="277" y="1238"/>
                <a:ext cx="3" cy="2"/>
              </a:xfrm>
              <a:custGeom>
                <a:avLst/>
                <a:gdLst>
                  <a:gd name="T0" fmla="*/ 37 w 37"/>
                  <a:gd name="T1" fmla="*/ 24 h 24"/>
                  <a:gd name="T2" fmla="*/ 14 w 37"/>
                  <a:gd name="T3" fmla="*/ 0 h 24"/>
                  <a:gd name="T4" fmla="*/ 0 w 37"/>
                  <a:gd name="T5" fmla="*/ 0 h 24"/>
                  <a:gd name="T6" fmla="*/ 12 w 37"/>
                  <a:gd name="T7" fmla="*/ 5 h 24"/>
                  <a:gd name="T8" fmla="*/ 2 w 37"/>
                  <a:gd name="T9" fmla="*/ 10 h 24"/>
                  <a:gd name="T10" fmla="*/ 14 w 37"/>
                  <a:gd name="T11" fmla="*/ 15 h 24"/>
                  <a:gd name="T12" fmla="*/ 2 w 37"/>
                  <a:gd name="T13" fmla="*/ 23 h 24"/>
                  <a:gd name="T14" fmla="*/ 37 w 37"/>
                  <a:gd name="T15" fmla="*/ 24 h 24"/>
                  <a:gd name="T16" fmla="*/ 37 w 37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4"/>
                  <a:gd name="T29" fmla="*/ 37 w 3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4">
                    <a:moveTo>
                      <a:pt x="37" y="24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" y="10"/>
                    </a:lnTo>
                    <a:lnTo>
                      <a:pt x="14" y="15"/>
                    </a:lnTo>
                    <a:lnTo>
                      <a:pt x="2" y="23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7" name="Freeform 990"/>
              <p:cNvSpPr>
                <a:spLocks/>
              </p:cNvSpPr>
              <p:nvPr/>
            </p:nvSpPr>
            <p:spPr bwMode="auto">
              <a:xfrm>
                <a:off x="276" y="1211"/>
                <a:ext cx="1" cy="27"/>
              </a:xfrm>
              <a:custGeom>
                <a:avLst/>
                <a:gdLst>
                  <a:gd name="T0" fmla="*/ 0 w 9"/>
                  <a:gd name="T1" fmla="*/ 298 h 298"/>
                  <a:gd name="T2" fmla="*/ 0 w 9"/>
                  <a:gd name="T3" fmla="*/ 7 h 298"/>
                  <a:gd name="T4" fmla="*/ 4 w 9"/>
                  <a:gd name="T5" fmla="*/ 3 h 298"/>
                  <a:gd name="T6" fmla="*/ 9 w 9"/>
                  <a:gd name="T7" fmla="*/ 0 h 298"/>
                  <a:gd name="T8" fmla="*/ 4 w 9"/>
                  <a:gd name="T9" fmla="*/ 10 h 298"/>
                  <a:gd name="T10" fmla="*/ 9 w 9"/>
                  <a:gd name="T11" fmla="*/ 15 h 298"/>
                  <a:gd name="T12" fmla="*/ 4 w 9"/>
                  <a:gd name="T13" fmla="*/ 24 h 298"/>
                  <a:gd name="T14" fmla="*/ 9 w 9"/>
                  <a:gd name="T15" fmla="*/ 29 h 298"/>
                  <a:gd name="T16" fmla="*/ 4 w 9"/>
                  <a:gd name="T17" fmla="*/ 39 h 298"/>
                  <a:gd name="T18" fmla="*/ 9 w 9"/>
                  <a:gd name="T19" fmla="*/ 45 h 298"/>
                  <a:gd name="T20" fmla="*/ 4 w 9"/>
                  <a:gd name="T21" fmla="*/ 53 h 298"/>
                  <a:gd name="T22" fmla="*/ 9 w 9"/>
                  <a:gd name="T23" fmla="*/ 60 h 298"/>
                  <a:gd name="T24" fmla="*/ 4 w 9"/>
                  <a:gd name="T25" fmla="*/ 69 h 298"/>
                  <a:gd name="T26" fmla="*/ 9 w 9"/>
                  <a:gd name="T27" fmla="*/ 77 h 298"/>
                  <a:gd name="T28" fmla="*/ 4 w 9"/>
                  <a:gd name="T29" fmla="*/ 85 h 298"/>
                  <a:gd name="T30" fmla="*/ 9 w 9"/>
                  <a:gd name="T31" fmla="*/ 94 h 298"/>
                  <a:gd name="T32" fmla="*/ 4 w 9"/>
                  <a:gd name="T33" fmla="*/ 104 h 298"/>
                  <a:gd name="T34" fmla="*/ 9 w 9"/>
                  <a:gd name="T35" fmla="*/ 112 h 298"/>
                  <a:gd name="T36" fmla="*/ 4 w 9"/>
                  <a:gd name="T37" fmla="*/ 120 h 298"/>
                  <a:gd name="T38" fmla="*/ 9 w 9"/>
                  <a:gd name="T39" fmla="*/ 130 h 298"/>
                  <a:gd name="T40" fmla="*/ 4 w 9"/>
                  <a:gd name="T41" fmla="*/ 138 h 298"/>
                  <a:gd name="T42" fmla="*/ 9 w 9"/>
                  <a:gd name="T43" fmla="*/ 146 h 298"/>
                  <a:gd name="T44" fmla="*/ 4 w 9"/>
                  <a:gd name="T45" fmla="*/ 155 h 298"/>
                  <a:gd name="T46" fmla="*/ 9 w 9"/>
                  <a:gd name="T47" fmla="*/ 164 h 298"/>
                  <a:gd name="T48" fmla="*/ 4 w 9"/>
                  <a:gd name="T49" fmla="*/ 173 h 298"/>
                  <a:gd name="T50" fmla="*/ 9 w 9"/>
                  <a:gd name="T51" fmla="*/ 183 h 298"/>
                  <a:gd name="T52" fmla="*/ 4 w 9"/>
                  <a:gd name="T53" fmla="*/ 190 h 298"/>
                  <a:gd name="T54" fmla="*/ 9 w 9"/>
                  <a:gd name="T55" fmla="*/ 198 h 298"/>
                  <a:gd name="T56" fmla="*/ 4 w 9"/>
                  <a:gd name="T57" fmla="*/ 207 h 298"/>
                  <a:gd name="T58" fmla="*/ 9 w 9"/>
                  <a:gd name="T59" fmla="*/ 217 h 298"/>
                  <a:gd name="T60" fmla="*/ 4 w 9"/>
                  <a:gd name="T61" fmla="*/ 224 h 298"/>
                  <a:gd name="T62" fmla="*/ 9 w 9"/>
                  <a:gd name="T63" fmla="*/ 233 h 298"/>
                  <a:gd name="T64" fmla="*/ 4 w 9"/>
                  <a:gd name="T65" fmla="*/ 242 h 298"/>
                  <a:gd name="T66" fmla="*/ 9 w 9"/>
                  <a:gd name="T67" fmla="*/ 251 h 298"/>
                  <a:gd name="T68" fmla="*/ 4 w 9"/>
                  <a:gd name="T69" fmla="*/ 259 h 298"/>
                  <a:gd name="T70" fmla="*/ 9 w 9"/>
                  <a:gd name="T71" fmla="*/ 268 h 298"/>
                  <a:gd name="T72" fmla="*/ 4 w 9"/>
                  <a:gd name="T73" fmla="*/ 277 h 298"/>
                  <a:gd name="T74" fmla="*/ 9 w 9"/>
                  <a:gd name="T75" fmla="*/ 286 h 298"/>
                  <a:gd name="T76" fmla="*/ 4 w 9"/>
                  <a:gd name="T77" fmla="*/ 293 h 298"/>
                  <a:gd name="T78" fmla="*/ 0 w 9"/>
                  <a:gd name="T79" fmla="*/ 298 h 298"/>
                  <a:gd name="T80" fmla="*/ 0 w 9"/>
                  <a:gd name="T81" fmla="*/ 298 h 2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"/>
                  <a:gd name="T124" fmla="*/ 0 h 298"/>
                  <a:gd name="T125" fmla="*/ 9 w 9"/>
                  <a:gd name="T126" fmla="*/ 298 h 2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" h="298">
                    <a:moveTo>
                      <a:pt x="0" y="298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9" y="15"/>
                    </a:lnTo>
                    <a:lnTo>
                      <a:pt x="4" y="24"/>
                    </a:lnTo>
                    <a:lnTo>
                      <a:pt x="9" y="29"/>
                    </a:lnTo>
                    <a:lnTo>
                      <a:pt x="4" y="39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9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4" y="85"/>
                    </a:lnTo>
                    <a:lnTo>
                      <a:pt x="9" y="94"/>
                    </a:lnTo>
                    <a:lnTo>
                      <a:pt x="4" y="104"/>
                    </a:lnTo>
                    <a:lnTo>
                      <a:pt x="9" y="112"/>
                    </a:lnTo>
                    <a:lnTo>
                      <a:pt x="4" y="120"/>
                    </a:lnTo>
                    <a:lnTo>
                      <a:pt x="9" y="130"/>
                    </a:lnTo>
                    <a:lnTo>
                      <a:pt x="4" y="138"/>
                    </a:lnTo>
                    <a:lnTo>
                      <a:pt x="9" y="146"/>
                    </a:lnTo>
                    <a:lnTo>
                      <a:pt x="4" y="155"/>
                    </a:lnTo>
                    <a:lnTo>
                      <a:pt x="9" y="164"/>
                    </a:lnTo>
                    <a:lnTo>
                      <a:pt x="4" y="173"/>
                    </a:lnTo>
                    <a:lnTo>
                      <a:pt x="9" y="183"/>
                    </a:lnTo>
                    <a:lnTo>
                      <a:pt x="4" y="190"/>
                    </a:lnTo>
                    <a:lnTo>
                      <a:pt x="9" y="198"/>
                    </a:lnTo>
                    <a:lnTo>
                      <a:pt x="4" y="207"/>
                    </a:lnTo>
                    <a:lnTo>
                      <a:pt x="9" y="217"/>
                    </a:lnTo>
                    <a:lnTo>
                      <a:pt x="4" y="224"/>
                    </a:lnTo>
                    <a:lnTo>
                      <a:pt x="9" y="233"/>
                    </a:lnTo>
                    <a:lnTo>
                      <a:pt x="4" y="242"/>
                    </a:lnTo>
                    <a:lnTo>
                      <a:pt x="9" y="251"/>
                    </a:lnTo>
                    <a:lnTo>
                      <a:pt x="4" y="259"/>
                    </a:lnTo>
                    <a:lnTo>
                      <a:pt x="9" y="268"/>
                    </a:lnTo>
                    <a:lnTo>
                      <a:pt x="4" y="277"/>
                    </a:lnTo>
                    <a:lnTo>
                      <a:pt x="9" y="286"/>
                    </a:lnTo>
                    <a:lnTo>
                      <a:pt x="4" y="293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8" name="Freeform 991"/>
              <p:cNvSpPr>
                <a:spLocks/>
              </p:cNvSpPr>
              <p:nvPr/>
            </p:nvSpPr>
            <p:spPr bwMode="auto">
              <a:xfrm>
                <a:off x="277" y="1211"/>
                <a:ext cx="1" cy="27"/>
              </a:xfrm>
              <a:custGeom>
                <a:avLst/>
                <a:gdLst>
                  <a:gd name="T0" fmla="*/ 8 w 8"/>
                  <a:gd name="T1" fmla="*/ 298 h 298"/>
                  <a:gd name="T2" fmla="*/ 8 w 8"/>
                  <a:gd name="T3" fmla="*/ 7 h 298"/>
                  <a:gd name="T4" fmla="*/ 3 w 8"/>
                  <a:gd name="T5" fmla="*/ 3 h 298"/>
                  <a:gd name="T6" fmla="*/ 0 w 8"/>
                  <a:gd name="T7" fmla="*/ 0 h 298"/>
                  <a:gd name="T8" fmla="*/ 3 w 8"/>
                  <a:gd name="T9" fmla="*/ 10 h 298"/>
                  <a:gd name="T10" fmla="*/ 0 w 8"/>
                  <a:gd name="T11" fmla="*/ 15 h 298"/>
                  <a:gd name="T12" fmla="*/ 3 w 8"/>
                  <a:gd name="T13" fmla="*/ 24 h 298"/>
                  <a:gd name="T14" fmla="*/ 0 w 8"/>
                  <a:gd name="T15" fmla="*/ 29 h 298"/>
                  <a:gd name="T16" fmla="*/ 3 w 8"/>
                  <a:gd name="T17" fmla="*/ 39 h 298"/>
                  <a:gd name="T18" fmla="*/ 0 w 8"/>
                  <a:gd name="T19" fmla="*/ 45 h 298"/>
                  <a:gd name="T20" fmla="*/ 3 w 8"/>
                  <a:gd name="T21" fmla="*/ 53 h 298"/>
                  <a:gd name="T22" fmla="*/ 0 w 8"/>
                  <a:gd name="T23" fmla="*/ 60 h 298"/>
                  <a:gd name="T24" fmla="*/ 3 w 8"/>
                  <a:gd name="T25" fmla="*/ 69 h 298"/>
                  <a:gd name="T26" fmla="*/ 0 w 8"/>
                  <a:gd name="T27" fmla="*/ 77 h 298"/>
                  <a:gd name="T28" fmla="*/ 3 w 8"/>
                  <a:gd name="T29" fmla="*/ 85 h 298"/>
                  <a:gd name="T30" fmla="*/ 0 w 8"/>
                  <a:gd name="T31" fmla="*/ 94 h 298"/>
                  <a:gd name="T32" fmla="*/ 3 w 8"/>
                  <a:gd name="T33" fmla="*/ 104 h 298"/>
                  <a:gd name="T34" fmla="*/ 0 w 8"/>
                  <a:gd name="T35" fmla="*/ 112 h 298"/>
                  <a:gd name="T36" fmla="*/ 3 w 8"/>
                  <a:gd name="T37" fmla="*/ 120 h 298"/>
                  <a:gd name="T38" fmla="*/ 0 w 8"/>
                  <a:gd name="T39" fmla="*/ 130 h 298"/>
                  <a:gd name="T40" fmla="*/ 3 w 8"/>
                  <a:gd name="T41" fmla="*/ 138 h 298"/>
                  <a:gd name="T42" fmla="*/ 0 w 8"/>
                  <a:gd name="T43" fmla="*/ 146 h 298"/>
                  <a:gd name="T44" fmla="*/ 3 w 8"/>
                  <a:gd name="T45" fmla="*/ 155 h 298"/>
                  <a:gd name="T46" fmla="*/ 0 w 8"/>
                  <a:gd name="T47" fmla="*/ 164 h 298"/>
                  <a:gd name="T48" fmla="*/ 3 w 8"/>
                  <a:gd name="T49" fmla="*/ 173 h 298"/>
                  <a:gd name="T50" fmla="*/ 0 w 8"/>
                  <a:gd name="T51" fmla="*/ 183 h 298"/>
                  <a:gd name="T52" fmla="*/ 3 w 8"/>
                  <a:gd name="T53" fmla="*/ 190 h 298"/>
                  <a:gd name="T54" fmla="*/ 0 w 8"/>
                  <a:gd name="T55" fmla="*/ 198 h 298"/>
                  <a:gd name="T56" fmla="*/ 3 w 8"/>
                  <a:gd name="T57" fmla="*/ 207 h 298"/>
                  <a:gd name="T58" fmla="*/ 0 w 8"/>
                  <a:gd name="T59" fmla="*/ 217 h 298"/>
                  <a:gd name="T60" fmla="*/ 3 w 8"/>
                  <a:gd name="T61" fmla="*/ 224 h 298"/>
                  <a:gd name="T62" fmla="*/ 0 w 8"/>
                  <a:gd name="T63" fmla="*/ 233 h 298"/>
                  <a:gd name="T64" fmla="*/ 3 w 8"/>
                  <a:gd name="T65" fmla="*/ 242 h 298"/>
                  <a:gd name="T66" fmla="*/ 0 w 8"/>
                  <a:gd name="T67" fmla="*/ 251 h 298"/>
                  <a:gd name="T68" fmla="*/ 3 w 8"/>
                  <a:gd name="T69" fmla="*/ 259 h 298"/>
                  <a:gd name="T70" fmla="*/ 0 w 8"/>
                  <a:gd name="T71" fmla="*/ 268 h 298"/>
                  <a:gd name="T72" fmla="*/ 3 w 8"/>
                  <a:gd name="T73" fmla="*/ 277 h 298"/>
                  <a:gd name="T74" fmla="*/ 0 w 8"/>
                  <a:gd name="T75" fmla="*/ 286 h 298"/>
                  <a:gd name="T76" fmla="*/ 3 w 8"/>
                  <a:gd name="T77" fmla="*/ 293 h 298"/>
                  <a:gd name="T78" fmla="*/ 8 w 8"/>
                  <a:gd name="T79" fmla="*/ 298 h 298"/>
                  <a:gd name="T80" fmla="*/ 8 w 8"/>
                  <a:gd name="T81" fmla="*/ 298 h 2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"/>
                  <a:gd name="T124" fmla="*/ 0 h 298"/>
                  <a:gd name="T125" fmla="*/ 8 w 8"/>
                  <a:gd name="T126" fmla="*/ 298 h 2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" h="298">
                    <a:moveTo>
                      <a:pt x="8" y="298"/>
                    </a:moveTo>
                    <a:lnTo>
                      <a:pt x="8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3" y="39"/>
                    </a:lnTo>
                    <a:lnTo>
                      <a:pt x="0" y="45"/>
                    </a:lnTo>
                    <a:lnTo>
                      <a:pt x="3" y="53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0" y="94"/>
                    </a:lnTo>
                    <a:lnTo>
                      <a:pt x="3" y="104"/>
                    </a:lnTo>
                    <a:lnTo>
                      <a:pt x="0" y="112"/>
                    </a:lnTo>
                    <a:lnTo>
                      <a:pt x="3" y="120"/>
                    </a:lnTo>
                    <a:lnTo>
                      <a:pt x="0" y="130"/>
                    </a:lnTo>
                    <a:lnTo>
                      <a:pt x="3" y="138"/>
                    </a:lnTo>
                    <a:lnTo>
                      <a:pt x="0" y="146"/>
                    </a:lnTo>
                    <a:lnTo>
                      <a:pt x="3" y="155"/>
                    </a:lnTo>
                    <a:lnTo>
                      <a:pt x="0" y="164"/>
                    </a:lnTo>
                    <a:lnTo>
                      <a:pt x="3" y="173"/>
                    </a:lnTo>
                    <a:lnTo>
                      <a:pt x="0" y="183"/>
                    </a:lnTo>
                    <a:lnTo>
                      <a:pt x="3" y="190"/>
                    </a:lnTo>
                    <a:lnTo>
                      <a:pt x="0" y="198"/>
                    </a:lnTo>
                    <a:lnTo>
                      <a:pt x="3" y="207"/>
                    </a:lnTo>
                    <a:lnTo>
                      <a:pt x="0" y="217"/>
                    </a:lnTo>
                    <a:lnTo>
                      <a:pt x="3" y="224"/>
                    </a:lnTo>
                    <a:lnTo>
                      <a:pt x="0" y="233"/>
                    </a:lnTo>
                    <a:lnTo>
                      <a:pt x="3" y="242"/>
                    </a:lnTo>
                    <a:lnTo>
                      <a:pt x="0" y="251"/>
                    </a:lnTo>
                    <a:lnTo>
                      <a:pt x="3" y="259"/>
                    </a:lnTo>
                    <a:lnTo>
                      <a:pt x="0" y="268"/>
                    </a:lnTo>
                    <a:lnTo>
                      <a:pt x="3" y="277"/>
                    </a:lnTo>
                    <a:lnTo>
                      <a:pt x="0" y="286"/>
                    </a:lnTo>
                    <a:lnTo>
                      <a:pt x="3" y="293"/>
                    </a:lnTo>
                    <a:lnTo>
                      <a:pt x="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9" name="Freeform 992"/>
              <p:cNvSpPr>
                <a:spLocks/>
              </p:cNvSpPr>
              <p:nvPr/>
            </p:nvSpPr>
            <p:spPr bwMode="auto">
              <a:xfrm>
                <a:off x="275" y="1210"/>
                <a:ext cx="4" cy="3"/>
              </a:xfrm>
              <a:custGeom>
                <a:avLst/>
                <a:gdLst>
                  <a:gd name="T0" fmla="*/ 4 w 37"/>
                  <a:gd name="T1" fmla="*/ 27 h 27"/>
                  <a:gd name="T2" fmla="*/ 0 w 37"/>
                  <a:gd name="T3" fmla="*/ 17 h 27"/>
                  <a:gd name="T4" fmla="*/ 31 w 37"/>
                  <a:gd name="T5" fmla="*/ 0 h 27"/>
                  <a:gd name="T6" fmla="*/ 37 w 37"/>
                  <a:gd name="T7" fmla="*/ 5 h 27"/>
                  <a:gd name="T8" fmla="*/ 26 w 37"/>
                  <a:gd name="T9" fmla="*/ 27 h 27"/>
                  <a:gd name="T10" fmla="*/ 4 w 37"/>
                  <a:gd name="T11" fmla="*/ 27 h 27"/>
                  <a:gd name="T12" fmla="*/ 4 w 3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4" y="27"/>
                    </a:moveTo>
                    <a:lnTo>
                      <a:pt x="0" y="17"/>
                    </a:lnTo>
                    <a:lnTo>
                      <a:pt x="31" y="0"/>
                    </a:lnTo>
                    <a:lnTo>
                      <a:pt x="37" y="5"/>
                    </a:lnTo>
                    <a:lnTo>
                      <a:pt x="26" y="27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0" name="Freeform 993"/>
              <p:cNvSpPr>
                <a:spLocks/>
              </p:cNvSpPr>
              <p:nvPr/>
            </p:nvSpPr>
            <p:spPr bwMode="auto">
              <a:xfrm>
                <a:off x="282" y="1240"/>
                <a:ext cx="1" cy="9"/>
              </a:xfrm>
              <a:custGeom>
                <a:avLst/>
                <a:gdLst>
                  <a:gd name="T0" fmla="*/ 0 w 3"/>
                  <a:gd name="T1" fmla="*/ 3 h 95"/>
                  <a:gd name="T2" fmla="*/ 0 w 3"/>
                  <a:gd name="T3" fmla="*/ 95 h 95"/>
                  <a:gd name="T4" fmla="*/ 3 w 3"/>
                  <a:gd name="T5" fmla="*/ 76 h 95"/>
                  <a:gd name="T6" fmla="*/ 3 w 3"/>
                  <a:gd name="T7" fmla="*/ 0 h 95"/>
                  <a:gd name="T8" fmla="*/ 0 w 3"/>
                  <a:gd name="T9" fmla="*/ 3 h 95"/>
                  <a:gd name="T10" fmla="*/ 0 w 3"/>
                  <a:gd name="T11" fmla="*/ 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95"/>
                  <a:gd name="T20" fmla="*/ 3 w 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95">
                    <a:moveTo>
                      <a:pt x="0" y="3"/>
                    </a:moveTo>
                    <a:lnTo>
                      <a:pt x="0" y="95"/>
                    </a:lnTo>
                    <a:lnTo>
                      <a:pt x="3" y="7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1" name="Freeform 994"/>
              <p:cNvSpPr>
                <a:spLocks/>
              </p:cNvSpPr>
              <p:nvPr/>
            </p:nvSpPr>
            <p:spPr bwMode="auto">
              <a:xfrm>
                <a:off x="282" y="1260"/>
                <a:ext cx="1" cy="14"/>
              </a:xfrm>
              <a:custGeom>
                <a:avLst/>
                <a:gdLst>
                  <a:gd name="T0" fmla="*/ 0 w 3"/>
                  <a:gd name="T1" fmla="*/ 2 h 156"/>
                  <a:gd name="T2" fmla="*/ 0 w 3"/>
                  <a:gd name="T3" fmla="*/ 156 h 156"/>
                  <a:gd name="T4" fmla="*/ 3 w 3"/>
                  <a:gd name="T5" fmla="*/ 140 h 156"/>
                  <a:gd name="T6" fmla="*/ 3 w 3"/>
                  <a:gd name="T7" fmla="*/ 0 h 156"/>
                  <a:gd name="T8" fmla="*/ 0 w 3"/>
                  <a:gd name="T9" fmla="*/ 2 h 156"/>
                  <a:gd name="T10" fmla="*/ 0 w 3"/>
                  <a:gd name="T11" fmla="*/ 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6"/>
                  <a:gd name="T20" fmla="*/ 3 w 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6">
                    <a:moveTo>
                      <a:pt x="0" y="2"/>
                    </a:moveTo>
                    <a:lnTo>
                      <a:pt x="0" y="156"/>
                    </a:lnTo>
                    <a:lnTo>
                      <a:pt x="3" y="14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2" name="Freeform 995"/>
              <p:cNvSpPr>
                <a:spLocks/>
              </p:cNvSpPr>
              <p:nvPr/>
            </p:nvSpPr>
            <p:spPr bwMode="auto">
              <a:xfrm>
                <a:off x="282" y="1273"/>
                <a:ext cx="19" cy="6"/>
              </a:xfrm>
              <a:custGeom>
                <a:avLst/>
                <a:gdLst>
                  <a:gd name="T0" fmla="*/ 208 w 208"/>
                  <a:gd name="T1" fmla="*/ 4 h 67"/>
                  <a:gd name="T2" fmla="*/ 208 w 208"/>
                  <a:gd name="T3" fmla="*/ 51 h 67"/>
                  <a:gd name="T4" fmla="*/ 204 w 208"/>
                  <a:gd name="T5" fmla="*/ 60 h 67"/>
                  <a:gd name="T6" fmla="*/ 195 w 208"/>
                  <a:gd name="T7" fmla="*/ 67 h 67"/>
                  <a:gd name="T8" fmla="*/ 19 w 208"/>
                  <a:gd name="T9" fmla="*/ 67 h 67"/>
                  <a:gd name="T10" fmla="*/ 6 w 208"/>
                  <a:gd name="T11" fmla="*/ 60 h 67"/>
                  <a:gd name="T12" fmla="*/ 0 w 208"/>
                  <a:gd name="T13" fmla="*/ 45 h 67"/>
                  <a:gd name="T14" fmla="*/ 8 w 208"/>
                  <a:gd name="T15" fmla="*/ 59 h 67"/>
                  <a:gd name="T16" fmla="*/ 19 w 208"/>
                  <a:gd name="T17" fmla="*/ 65 h 67"/>
                  <a:gd name="T18" fmla="*/ 190 w 208"/>
                  <a:gd name="T19" fmla="*/ 65 h 67"/>
                  <a:gd name="T20" fmla="*/ 201 w 208"/>
                  <a:gd name="T21" fmla="*/ 59 h 67"/>
                  <a:gd name="T22" fmla="*/ 206 w 208"/>
                  <a:gd name="T23" fmla="*/ 49 h 67"/>
                  <a:gd name="T24" fmla="*/ 206 w 208"/>
                  <a:gd name="T25" fmla="*/ 0 h 67"/>
                  <a:gd name="T26" fmla="*/ 208 w 208"/>
                  <a:gd name="T27" fmla="*/ 4 h 67"/>
                  <a:gd name="T28" fmla="*/ 208 w 208"/>
                  <a:gd name="T29" fmla="*/ 4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67"/>
                  <a:gd name="T47" fmla="*/ 208 w 208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67">
                    <a:moveTo>
                      <a:pt x="208" y="4"/>
                    </a:moveTo>
                    <a:lnTo>
                      <a:pt x="208" y="51"/>
                    </a:lnTo>
                    <a:lnTo>
                      <a:pt x="204" y="60"/>
                    </a:lnTo>
                    <a:lnTo>
                      <a:pt x="195" y="67"/>
                    </a:lnTo>
                    <a:lnTo>
                      <a:pt x="19" y="67"/>
                    </a:lnTo>
                    <a:lnTo>
                      <a:pt x="6" y="60"/>
                    </a:lnTo>
                    <a:lnTo>
                      <a:pt x="0" y="45"/>
                    </a:lnTo>
                    <a:lnTo>
                      <a:pt x="8" y="59"/>
                    </a:lnTo>
                    <a:lnTo>
                      <a:pt x="19" y="65"/>
                    </a:lnTo>
                    <a:lnTo>
                      <a:pt x="190" y="65"/>
                    </a:lnTo>
                    <a:lnTo>
                      <a:pt x="201" y="59"/>
                    </a:lnTo>
                    <a:lnTo>
                      <a:pt x="206" y="49"/>
                    </a:lnTo>
                    <a:lnTo>
                      <a:pt x="206" y="0"/>
                    </a:lnTo>
                    <a:lnTo>
                      <a:pt x="20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3" name="Freeform 996"/>
              <p:cNvSpPr>
                <a:spLocks/>
              </p:cNvSpPr>
              <p:nvPr/>
            </p:nvSpPr>
            <p:spPr bwMode="auto">
              <a:xfrm>
                <a:off x="279" y="1281"/>
                <a:ext cx="23" cy="4"/>
              </a:xfrm>
              <a:custGeom>
                <a:avLst/>
                <a:gdLst>
                  <a:gd name="T0" fmla="*/ 261 w 261"/>
                  <a:gd name="T1" fmla="*/ 0 h 49"/>
                  <a:gd name="T2" fmla="*/ 0 w 261"/>
                  <a:gd name="T3" fmla="*/ 0 h 49"/>
                  <a:gd name="T4" fmla="*/ 72 w 261"/>
                  <a:gd name="T5" fmla="*/ 8 h 49"/>
                  <a:gd name="T6" fmla="*/ 47 w 261"/>
                  <a:gd name="T7" fmla="*/ 24 h 49"/>
                  <a:gd name="T8" fmla="*/ 218 w 261"/>
                  <a:gd name="T9" fmla="*/ 24 h 49"/>
                  <a:gd name="T10" fmla="*/ 218 w 261"/>
                  <a:gd name="T11" fmla="*/ 49 h 49"/>
                  <a:gd name="T12" fmla="*/ 234 w 261"/>
                  <a:gd name="T13" fmla="*/ 49 h 49"/>
                  <a:gd name="T14" fmla="*/ 234 w 261"/>
                  <a:gd name="T15" fmla="*/ 42 h 49"/>
                  <a:gd name="T16" fmla="*/ 248 w 261"/>
                  <a:gd name="T17" fmla="*/ 24 h 49"/>
                  <a:gd name="T18" fmla="*/ 261 w 261"/>
                  <a:gd name="T19" fmla="*/ 0 h 49"/>
                  <a:gd name="T20" fmla="*/ 261 w 261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1"/>
                  <a:gd name="T34" fmla="*/ 0 h 49"/>
                  <a:gd name="T35" fmla="*/ 261 w 261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1" h="49">
                    <a:moveTo>
                      <a:pt x="261" y="0"/>
                    </a:moveTo>
                    <a:lnTo>
                      <a:pt x="0" y="0"/>
                    </a:lnTo>
                    <a:lnTo>
                      <a:pt x="72" y="8"/>
                    </a:lnTo>
                    <a:lnTo>
                      <a:pt x="47" y="24"/>
                    </a:lnTo>
                    <a:lnTo>
                      <a:pt x="218" y="24"/>
                    </a:lnTo>
                    <a:lnTo>
                      <a:pt x="218" y="49"/>
                    </a:lnTo>
                    <a:lnTo>
                      <a:pt x="234" y="49"/>
                    </a:lnTo>
                    <a:lnTo>
                      <a:pt x="234" y="42"/>
                    </a:lnTo>
                    <a:lnTo>
                      <a:pt x="248" y="24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4" name="Freeform 997"/>
              <p:cNvSpPr>
                <a:spLocks/>
              </p:cNvSpPr>
              <p:nvPr/>
            </p:nvSpPr>
            <p:spPr bwMode="auto">
              <a:xfrm>
                <a:off x="271" y="1285"/>
                <a:ext cx="31" cy="16"/>
              </a:xfrm>
              <a:custGeom>
                <a:avLst/>
                <a:gdLst>
                  <a:gd name="T0" fmla="*/ 326 w 348"/>
                  <a:gd name="T1" fmla="*/ 33 h 176"/>
                  <a:gd name="T2" fmla="*/ 321 w 348"/>
                  <a:gd name="T3" fmla="*/ 0 h 176"/>
                  <a:gd name="T4" fmla="*/ 31 w 348"/>
                  <a:gd name="T5" fmla="*/ 7 h 176"/>
                  <a:gd name="T6" fmla="*/ 15 w 348"/>
                  <a:gd name="T7" fmla="*/ 26 h 176"/>
                  <a:gd name="T8" fmla="*/ 5 w 348"/>
                  <a:gd name="T9" fmla="*/ 45 h 176"/>
                  <a:gd name="T10" fmla="*/ 0 w 348"/>
                  <a:gd name="T11" fmla="*/ 66 h 176"/>
                  <a:gd name="T12" fmla="*/ 0 w 348"/>
                  <a:gd name="T13" fmla="*/ 90 h 176"/>
                  <a:gd name="T14" fmla="*/ 5 w 348"/>
                  <a:gd name="T15" fmla="*/ 112 h 176"/>
                  <a:gd name="T16" fmla="*/ 17 w 348"/>
                  <a:gd name="T17" fmla="*/ 134 h 176"/>
                  <a:gd name="T18" fmla="*/ 31 w 348"/>
                  <a:gd name="T19" fmla="*/ 150 h 176"/>
                  <a:gd name="T20" fmla="*/ 348 w 348"/>
                  <a:gd name="T21" fmla="*/ 176 h 176"/>
                  <a:gd name="T22" fmla="*/ 312 w 348"/>
                  <a:gd name="T23" fmla="*/ 137 h 176"/>
                  <a:gd name="T24" fmla="*/ 287 w 348"/>
                  <a:gd name="T25" fmla="*/ 137 h 176"/>
                  <a:gd name="T26" fmla="*/ 261 w 348"/>
                  <a:gd name="T27" fmla="*/ 136 h 176"/>
                  <a:gd name="T28" fmla="*/ 237 w 348"/>
                  <a:gd name="T29" fmla="*/ 136 h 176"/>
                  <a:gd name="T30" fmla="*/ 214 w 348"/>
                  <a:gd name="T31" fmla="*/ 133 h 176"/>
                  <a:gd name="T32" fmla="*/ 197 w 348"/>
                  <a:gd name="T33" fmla="*/ 133 h 176"/>
                  <a:gd name="T34" fmla="*/ 178 w 348"/>
                  <a:gd name="T35" fmla="*/ 133 h 176"/>
                  <a:gd name="T36" fmla="*/ 159 w 348"/>
                  <a:gd name="T37" fmla="*/ 129 h 176"/>
                  <a:gd name="T38" fmla="*/ 139 w 348"/>
                  <a:gd name="T39" fmla="*/ 129 h 176"/>
                  <a:gd name="T40" fmla="*/ 120 w 348"/>
                  <a:gd name="T41" fmla="*/ 129 h 176"/>
                  <a:gd name="T42" fmla="*/ 100 w 348"/>
                  <a:gd name="T43" fmla="*/ 127 h 176"/>
                  <a:gd name="T44" fmla="*/ 83 w 348"/>
                  <a:gd name="T45" fmla="*/ 127 h 176"/>
                  <a:gd name="T46" fmla="*/ 61 w 348"/>
                  <a:gd name="T47" fmla="*/ 123 h 176"/>
                  <a:gd name="T48" fmla="*/ 42 w 348"/>
                  <a:gd name="T49" fmla="*/ 123 h 176"/>
                  <a:gd name="T50" fmla="*/ 36 w 348"/>
                  <a:gd name="T51" fmla="*/ 136 h 176"/>
                  <a:gd name="T52" fmla="*/ 14 w 348"/>
                  <a:gd name="T53" fmla="*/ 89 h 176"/>
                  <a:gd name="T54" fmla="*/ 19 w 348"/>
                  <a:gd name="T55" fmla="*/ 51 h 176"/>
                  <a:gd name="T56" fmla="*/ 42 w 348"/>
                  <a:gd name="T57" fmla="*/ 11 h 176"/>
                  <a:gd name="T58" fmla="*/ 59 w 348"/>
                  <a:gd name="T59" fmla="*/ 11 h 176"/>
                  <a:gd name="T60" fmla="*/ 75 w 348"/>
                  <a:gd name="T61" fmla="*/ 11 h 176"/>
                  <a:gd name="T62" fmla="*/ 90 w 348"/>
                  <a:gd name="T63" fmla="*/ 11 h 176"/>
                  <a:gd name="T64" fmla="*/ 106 w 348"/>
                  <a:gd name="T65" fmla="*/ 11 h 176"/>
                  <a:gd name="T66" fmla="*/ 122 w 348"/>
                  <a:gd name="T67" fmla="*/ 11 h 176"/>
                  <a:gd name="T68" fmla="*/ 136 w 348"/>
                  <a:gd name="T69" fmla="*/ 11 h 176"/>
                  <a:gd name="T70" fmla="*/ 153 w 348"/>
                  <a:gd name="T71" fmla="*/ 11 h 176"/>
                  <a:gd name="T72" fmla="*/ 168 w 348"/>
                  <a:gd name="T73" fmla="*/ 11 h 176"/>
                  <a:gd name="T74" fmla="*/ 184 w 348"/>
                  <a:gd name="T75" fmla="*/ 11 h 176"/>
                  <a:gd name="T76" fmla="*/ 199 w 348"/>
                  <a:gd name="T77" fmla="*/ 11 h 176"/>
                  <a:gd name="T78" fmla="*/ 215 w 348"/>
                  <a:gd name="T79" fmla="*/ 11 h 176"/>
                  <a:gd name="T80" fmla="*/ 231 w 348"/>
                  <a:gd name="T81" fmla="*/ 11 h 176"/>
                  <a:gd name="T82" fmla="*/ 247 w 348"/>
                  <a:gd name="T83" fmla="*/ 11 h 176"/>
                  <a:gd name="T84" fmla="*/ 261 w 348"/>
                  <a:gd name="T85" fmla="*/ 11 h 176"/>
                  <a:gd name="T86" fmla="*/ 278 w 348"/>
                  <a:gd name="T87" fmla="*/ 11 h 176"/>
                  <a:gd name="T88" fmla="*/ 293 w 348"/>
                  <a:gd name="T89" fmla="*/ 11 h 176"/>
                  <a:gd name="T90" fmla="*/ 308 w 348"/>
                  <a:gd name="T91" fmla="*/ 11 h 176"/>
                  <a:gd name="T92" fmla="*/ 308 w 348"/>
                  <a:gd name="T93" fmla="*/ 33 h 1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8"/>
                  <a:gd name="T142" fmla="*/ 0 h 176"/>
                  <a:gd name="T143" fmla="*/ 348 w 348"/>
                  <a:gd name="T144" fmla="*/ 176 h 1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8" h="176">
                    <a:moveTo>
                      <a:pt x="308" y="33"/>
                    </a:moveTo>
                    <a:lnTo>
                      <a:pt x="326" y="33"/>
                    </a:lnTo>
                    <a:lnTo>
                      <a:pt x="321" y="18"/>
                    </a:lnTo>
                    <a:lnTo>
                      <a:pt x="321" y="0"/>
                    </a:lnTo>
                    <a:lnTo>
                      <a:pt x="41" y="0"/>
                    </a:lnTo>
                    <a:lnTo>
                      <a:pt x="31" y="7"/>
                    </a:lnTo>
                    <a:lnTo>
                      <a:pt x="22" y="16"/>
                    </a:lnTo>
                    <a:lnTo>
                      <a:pt x="15" y="26"/>
                    </a:lnTo>
                    <a:lnTo>
                      <a:pt x="11" y="34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66"/>
                    </a:lnTo>
                    <a:lnTo>
                      <a:pt x="0" y="79"/>
                    </a:lnTo>
                    <a:lnTo>
                      <a:pt x="0" y="90"/>
                    </a:lnTo>
                    <a:lnTo>
                      <a:pt x="2" y="102"/>
                    </a:lnTo>
                    <a:lnTo>
                      <a:pt x="5" y="112"/>
                    </a:lnTo>
                    <a:lnTo>
                      <a:pt x="11" y="123"/>
                    </a:lnTo>
                    <a:lnTo>
                      <a:pt x="17" y="134"/>
                    </a:lnTo>
                    <a:lnTo>
                      <a:pt x="24" y="142"/>
                    </a:lnTo>
                    <a:lnTo>
                      <a:pt x="31" y="150"/>
                    </a:lnTo>
                    <a:lnTo>
                      <a:pt x="38" y="155"/>
                    </a:lnTo>
                    <a:lnTo>
                      <a:pt x="348" y="176"/>
                    </a:lnTo>
                    <a:lnTo>
                      <a:pt x="345" y="166"/>
                    </a:lnTo>
                    <a:lnTo>
                      <a:pt x="312" y="137"/>
                    </a:lnTo>
                    <a:lnTo>
                      <a:pt x="321" y="166"/>
                    </a:lnTo>
                    <a:lnTo>
                      <a:pt x="287" y="137"/>
                    </a:lnTo>
                    <a:lnTo>
                      <a:pt x="297" y="166"/>
                    </a:lnTo>
                    <a:lnTo>
                      <a:pt x="261" y="136"/>
                    </a:lnTo>
                    <a:lnTo>
                      <a:pt x="269" y="164"/>
                    </a:lnTo>
                    <a:lnTo>
                      <a:pt x="237" y="136"/>
                    </a:lnTo>
                    <a:lnTo>
                      <a:pt x="246" y="161"/>
                    </a:lnTo>
                    <a:lnTo>
                      <a:pt x="214" y="133"/>
                    </a:lnTo>
                    <a:lnTo>
                      <a:pt x="227" y="161"/>
                    </a:lnTo>
                    <a:lnTo>
                      <a:pt x="197" y="133"/>
                    </a:lnTo>
                    <a:lnTo>
                      <a:pt x="208" y="157"/>
                    </a:lnTo>
                    <a:lnTo>
                      <a:pt x="178" y="133"/>
                    </a:lnTo>
                    <a:lnTo>
                      <a:pt x="188" y="157"/>
                    </a:lnTo>
                    <a:lnTo>
                      <a:pt x="159" y="129"/>
                    </a:lnTo>
                    <a:lnTo>
                      <a:pt x="169" y="157"/>
                    </a:lnTo>
                    <a:lnTo>
                      <a:pt x="139" y="129"/>
                    </a:lnTo>
                    <a:lnTo>
                      <a:pt x="150" y="155"/>
                    </a:lnTo>
                    <a:lnTo>
                      <a:pt x="120" y="129"/>
                    </a:lnTo>
                    <a:lnTo>
                      <a:pt x="131" y="155"/>
                    </a:lnTo>
                    <a:lnTo>
                      <a:pt x="100" y="127"/>
                    </a:lnTo>
                    <a:lnTo>
                      <a:pt x="111" y="153"/>
                    </a:lnTo>
                    <a:lnTo>
                      <a:pt x="83" y="127"/>
                    </a:lnTo>
                    <a:lnTo>
                      <a:pt x="89" y="150"/>
                    </a:lnTo>
                    <a:lnTo>
                      <a:pt x="61" y="123"/>
                    </a:lnTo>
                    <a:lnTo>
                      <a:pt x="68" y="150"/>
                    </a:lnTo>
                    <a:lnTo>
                      <a:pt x="42" y="123"/>
                    </a:lnTo>
                    <a:lnTo>
                      <a:pt x="48" y="142"/>
                    </a:lnTo>
                    <a:lnTo>
                      <a:pt x="36" y="136"/>
                    </a:lnTo>
                    <a:lnTo>
                      <a:pt x="19" y="112"/>
                    </a:lnTo>
                    <a:lnTo>
                      <a:pt x="14" y="89"/>
                    </a:lnTo>
                    <a:lnTo>
                      <a:pt x="14" y="73"/>
                    </a:lnTo>
                    <a:lnTo>
                      <a:pt x="19" y="51"/>
                    </a:lnTo>
                    <a:lnTo>
                      <a:pt x="28" y="33"/>
                    </a:lnTo>
                    <a:lnTo>
                      <a:pt x="42" y="11"/>
                    </a:lnTo>
                    <a:lnTo>
                      <a:pt x="42" y="33"/>
                    </a:lnTo>
                    <a:lnTo>
                      <a:pt x="59" y="11"/>
                    </a:lnTo>
                    <a:lnTo>
                      <a:pt x="59" y="33"/>
                    </a:lnTo>
                    <a:lnTo>
                      <a:pt x="75" y="11"/>
                    </a:lnTo>
                    <a:lnTo>
                      <a:pt x="75" y="33"/>
                    </a:lnTo>
                    <a:lnTo>
                      <a:pt x="90" y="11"/>
                    </a:lnTo>
                    <a:lnTo>
                      <a:pt x="90" y="33"/>
                    </a:lnTo>
                    <a:lnTo>
                      <a:pt x="106" y="11"/>
                    </a:lnTo>
                    <a:lnTo>
                      <a:pt x="106" y="33"/>
                    </a:lnTo>
                    <a:lnTo>
                      <a:pt x="122" y="11"/>
                    </a:lnTo>
                    <a:lnTo>
                      <a:pt x="122" y="33"/>
                    </a:lnTo>
                    <a:lnTo>
                      <a:pt x="136" y="11"/>
                    </a:lnTo>
                    <a:lnTo>
                      <a:pt x="136" y="33"/>
                    </a:lnTo>
                    <a:lnTo>
                      <a:pt x="153" y="11"/>
                    </a:lnTo>
                    <a:lnTo>
                      <a:pt x="153" y="33"/>
                    </a:lnTo>
                    <a:lnTo>
                      <a:pt x="168" y="11"/>
                    </a:lnTo>
                    <a:lnTo>
                      <a:pt x="168" y="33"/>
                    </a:lnTo>
                    <a:lnTo>
                      <a:pt x="184" y="11"/>
                    </a:lnTo>
                    <a:lnTo>
                      <a:pt x="184" y="33"/>
                    </a:lnTo>
                    <a:lnTo>
                      <a:pt x="199" y="11"/>
                    </a:lnTo>
                    <a:lnTo>
                      <a:pt x="199" y="33"/>
                    </a:lnTo>
                    <a:lnTo>
                      <a:pt x="215" y="11"/>
                    </a:lnTo>
                    <a:lnTo>
                      <a:pt x="214" y="33"/>
                    </a:lnTo>
                    <a:lnTo>
                      <a:pt x="231" y="11"/>
                    </a:lnTo>
                    <a:lnTo>
                      <a:pt x="231" y="33"/>
                    </a:lnTo>
                    <a:lnTo>
                      <a:pt x="247" y="11"/>
                    </a:lnTo>
                    <a:lnTo>
                      <a:pt x="247" y="33"/>
                    </a:lnTo>
                    <a:lnTo>
                      <a:pt x="261" y="11"/>
                    </a:lnTo>
                    <a:lnTo>
                      <a:pt x="261" y="33"/>
                    </a:lnTo>
                    <a:lnTo>
                      <a:pt x="278" y="11"/>
                    </a:lnTo>
                    <a:lnTo>
                      <a:pt x="277" y="33"/>
                    </a:lnTo>
                    <a:lnTo>
                      <a:pt x="293" y="11"/>
                    </a:lnTo>
                    <a:lnTo>
                      <a:pt x="293" y="33"/>
                    </a:lnTo>
                    <a:lnTo>
                      <a:pt x="308" y="11"/>
                    </a:lnTo>
                    <a:lnTo>
                      <a:pt x="30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5" name="Freeform 998"/>
              <p:cNvSpPr>
                <a:spLocks/>
              </p:cNvSpPr>
              <p:nvPr/>
            </p:nvSpPr>
            <p:spPr bwMode="auto">
              <a:xfrm>
                <a:off x="275" y="1285"/>
                <a:ext cx="5" cy="11"/>
              </a:xfrm>
              <a:custGeom>
                <a:avLst/>
                <a:gdLst>
                  <a:gd name="T0" fmla="*/ 23 w 46"/>
                  <a:gd name="T1" fmla="*/ 5 h 115"/>
                  <a:gd name="T2" fmla="*/ 7 w 46"/>
                  <a:gd name="T3" fmla="*/ 33 h 115"/>
                  <a:gd name="T4" fmla="*/ 0 w 46"/>
                  <a:gd name="T5" fmla="*/ 59 h 115"/>
                  <a:gd name="T6" fmla="*/ 0 w 46"/>
                  <a:gd name="T7" fmla="*/ 79 h 115"/>
                  <a:gd name="T8" fmla="*/ 9 w 46"/>
                  <a:gd name="T9" fmla="*/ 115 h 115"/>
                  <a:gd name="T10" fmla="*/ 5 w 46"/>
                  <a:gd name="T11" fmla="*/ 84 h 115"/>
                  <a:gd name="T12" fmla="*/ 7 w 46"/>
                  <a:gd name="T13" fmla="*/ 62 h 115"/>
                  <a:gd name="T14" fmla="*/ 14 w 46"/>
                  <a:gd name="T15" fmla="*/ 41 h 115"/>
                  <a:gd name="T16" fmla="*/ 46 w 46"/>
                  <a:gd name="T17" fmla="*/ 0 h 115"/>
                  <a:gd name="T18" fmla="*/ 23 w 46"/>
                  <a:gd name="T19" fmla="*/ 5 h 115"/>
                  <a:gd name="T20" fmla="*/ 23 w 46"/>
                  <a:gd name="T21" fmla="*/ 5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15"/>
                  <a:gd name="T35" fmla="*/ 46 w 46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15">
                    <a:moveTo>
                      <a:pt x="23" y="5"/>
                    </a:moveTo>
                    <a:lnTo>
                      <a:pt x="7" y="33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9" y="115"/>
                    </a:lnTo>
                    <a:lnTo>
                      <a:pt x="5" y="84"/>
                    </a:lnTo>
                    <a:lnTo>
                      <a:pt x="7" y="62"/>
                    </a:lnTo>
                    <a:lnTo>
                      <a:pt x="14" y="41"/>
                    </a:lnTo>
                    <a:lnTo>
                      <a:pt x="46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6" name="Freeform 999"/>
              <p:cNvSpPr>
                <a:spLocks/>
              </p:cNvSpPr>
              <p:nvPr/>
            </p:nvSpPr>
            <p:spPr bwMode="auto">
              <a:xfrm>
                <a:off x="286" y="1285"/>
                <a:ext cx="2" cy="9"/>
              </a:xfrm>
              <a:custGeom>
                <a:avLst/>
                <a:gdLst>
                  <a:gd name="T0" fmla="*/ 18 w 27"/>
                  <a:gd name="T1" fmla="*/ 0 h 97"/>
                  <a:gd name="T2" fmla="*/ 2 w 27"/>
                  <a:gd name="T3" fmla="*/ 38 h 97"/>
                  <a:gd name="T4" fmla="*/ 0 w 27"/>
                  <a:gd name="T5" fmla="*/ 65 h 97"/>
                  <a:gd name="T6" fmla="*/ 0 w 27"/>
                  <a:gd name="T7" fmla="*/ 78 h 97"/>
                  <a:gd name="T8" fmla="*/ 2 w 27"/>
                  <a:gd name="T9" fmla="*/ 97 h 97"/>
                  <a:gd name="T10" fmla="*/ 2 w 27"/>
                  <a:gd name="T11" fmla="*/ 78 h 97"/>
                  <a:gd name="T12" fmla="*/ 6 w 27"/>
                  <a:gd name="T13" fmla="*/ 43 h 97"/>
                  <a:gd name="T14" fmla="*/ 27 w 27"/>
                  <a:gd name="T15" fmla="*/ 0 h 97"/>
                  <a:gd name="T16" fmla="*/ 18 w 27"/>
                  <a:gd name="T17" fmla="*/ 0 h 97"/>
                  <a:gd name="T18" fmla="*/ 18 w 27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97"/>
                  <a:gd name="T32" fmla="*/ 27 w 27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97">
                    <a:moveTo>
                      <a:pt x="18" y="0"/>
                    </a:moveTo>
                    <a:lnTo>
                      <a:pt x="2" y="38"/>
                    </a:lnTo>
                    <a:lnTo>
                      <a:pt x="0" y="65"/>
                    </a:lnTo>
                    <a:lnTo>
                      <a:pt x="0" y="78"/>
                    </a:lnTo>
                    <a:lnTo>
                      <a:pt x="2" y="97"/>
                    </a:lnTo>
                    <a:lnTo>
                      <a:pt x="2" y="78"/>
                    </a:lnTo>
                    <a:lnTo>
                      <a:pt x="6" y="4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7" name="Freeform 1000"/>
              <p:cNvSpPr>
                <a:spLocks/>
              </p:cNvSpPr>
              <p:nvPr/>
            </p:nvSpPr>
            <p:spPr bwMode="auto">
              <a:xfrm>
                <a:off x="295" y="1285"/>
                <a:ext cx="3" cy="6"/>
              </a:xfrm>
              <a:custGeom>
                <a:avLst/>
                <a:gdLst>
                  <a:gd name="T0" fmla="*/ 13 w 29"/>
                  <a:gd name="T1" fmla="*/ 8 h 65"/>
                  <a:gd name="T2" fmla="*/ 3 w 29"/>
                  <a:gd name="T3" fmla="*/ 32 h 65"/>
                  <a:gd name="T4" fmla="*/ 0 w 29"/>
                  <a:gd name="T5" fmla="*/ 50 h 65"/>
                  <a:gd name="T6" fmla="*/ 0 w 29"/>
                  <a:gd name="T7" fmla="*/ 65 h 65"/>
                  <a:gd name="T8" fmla="*/ 8 w 29"/>
                  <a:gd name="T9" fmla="*/ 38 h 65"/>
                  <a:gd name="T10" fmla="*/ 29 w 29"/>
                  <a:gd name="T11" fmla="*/ 0 h 65"/>
                  <a:gd name="T12" fmla="*/ 13 w 29"/>
                  <a:gd name="T13" fmla="*/ 8 h 65"/>
                  <a:gd name="T14" fmla="*/ 13 w 29"/>
                  <a:gd name="T15" fmla="*/ 8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65"/>
                  <a:gd name="T26" fmla="*/ 29 w 29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65">
                    <a:moveTo>
                      <a:pt x="13" y="8"/>
                    </a:moveTo>
                    <a:lnTo>
                      <a:pt x="3" y="32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8" y="38"/>
                    </a:lnTo>
                    <a:lnTo>
                      <a:pt x="29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8" name="Freeform 1001"/>
              <p:cNvSpPr>
                <a:spLocks/>
              </p:cNvSpPr>
              <p:nvPr/>
            </p:nvSpPr>
            <p:spPr bwMode="auto">
              <a:xfrm>
                <a:off x="266" y="1295"/>
                <a:ext cx="37" cy="12"/>
              </a:xfrm>
              <a:custGeom>
                <a:avLst/>
                <a:gdLst>
                  <a:gd name="T0" fmla="*/ 108 w 405"/>
                  <a:gd name="T1" fmla="*/ 43 h 132"/>
                  <a:gd name="T2" fmla="*/ 91 w 405"/>
                  <a:gd name="T3" fmla="*/ 54 h 132"/>
                  <a:gd name="T4" fmla="*/ 101 w 405"/>
                  <a:gd name="T5" fmla="*/ 60 h 132"/>
                  <a:gd name="T6" fmla="*/ 405 w 405"/>
                  <a:gd name="T7" fmla="*/ 86 h 132"/>
                  <a:gd name="T8" fmla="*/ 405 w 405"/>
                  <a:gd name="T9" fmla="*/ 95 h 132"/>
                  <a:gd name="T10" fmla="*/ 239 w 405"/>
                  <a:gd name="T11" fmla="*/ 83 h 132"/>
                  <a:gd name="T12" fmla="*/ 231 w 405"/>
                  <a:gd name="T13" fmla="*/ 105 h 132"/>
                  <a:gd name="T14" fmla="*/ 214 w 405"/>
                  <a:gd name="T15" fmla="*/ 124 h 132"/>
                  <a:gd name="T16" fmla="*/ 202 w 405"/>
                  <a:gd name="T17" fmla="*/ 129 h 132"/>
                  <a:gd name="T18" fmla="*/ 49 w 405"/>
                  <a:gd name="T19" fmla="*/ 132 h 132"/>
                  <a:gd name="T20" fmla="*/ 28 w 405"/>
                  <a:gd name="T21" fmla="*/ 114 h 132"/>
                  <a:gd name="T22" fmla="*/ 13 w 405"/>
                  <a:gd name="T23" fmla="*/ 89 h 132"/>
                  <a:gd name="T24" fmla="*/ 0 w 405"/>
                  <a:gd name="T25" fmla="*/ 60 h 132"/>
                  <a:gd name="T26" fmla="*/ 59 w 405"/>
                  <a:gd name="T27" fmla="*/ 0 h 132"/>
                  <a:gd name="T28" fmla="*/ 108 w 405"/>
                  <a:gd name="T29" fmla="*/ 43 h 132"/>
                  <a:gd name="T30" fmla="*/ 108 w 405"/>
                  <a:gd name="T31" fmla="*/ 43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5"/>
                  <a:gd name="T49" fmla="*/ 0 h 132"/>
                  <a:gd name="T50" fmla="*/ 405 w 405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5" h="132">
                    <a:moveTo>
                      <a:pt x="108" y="43"/>
                    </a:moveTo>
                    <a:lnTo>
                      <a:pt x="91" y="54"/>
                    </a:lnTo>
                    <a:lnTo>
                      <a:pt x="101" y="60"/>
                    </a:lnTo>
                    <a:lnTo>
                      <a:pt x="405" y="86"/>
                    </a:lnTo>
                    <a:lnTo>
                      <a:pt x="405" y="95"/>
                    </a:lnTo>
                    <a:lnTo>
                      <a:pt x="239" y="83"/>
                    </a:lnTo>
                    <a:lnTo>
                      <a:pt x="231" y="105"/>
                    </a:lnTo>
                    <a:lnTo>
                      <a:pt x="214" y="124"/>
                    </a:lnTo>
                    <a:lnTo>
                      <a:pt x="202" y="129"/>
                    </a:lnTo>
                    <a:lnTo>
                      <a:pt x="49" y="132"/>
                    </a:lnTo>
                    <a:lnTo>
                      <a:pt x="28" y="114"/>
                    </a:lnTo>
                    <a:lnTo>
                      <a:pt x="13" y="89"/>
                    </a:lnTo>
                    <a:lnTo>
                      <a:pt x="0" y="60"/>
                    </a:lnTo>
                    <a:lnTo>
                      <a:pt x="59" y="0"/>
                    </a:lnTo>
                    <a:lnTo>
                      <a:pt x="108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9" name="Freeform 1002"/>
              <p:cNvSpPr>
                <a:spLocks/>
              </p:cNvSpPr>
              <p:nvPr/>
            </p:nvSpPr>
            <p:spPr bwMode="auto">
              <a:xfrm>
                <a:off x="237" y="1276"/>
                <a:ext cx="44" cy="31"/>
              </a:xfrm>
              <a:custGeom>
                <a:avLst/>
                <a:gdLst>
                  <a:gd name="T0" fmla="*/ 443 w 475"/>
                  <a:gd name="T1" fmla="*/ 10 h 350"/>
                  <a:gd name="T2" fmla="*/ 434 w 475"/>
                  <a:gd name="T3" fmla="*/ 47 h 350"/>
                  <a:gd name="T4" fmla="*/ 404 w 475"/>
                  <a:gd name="T5" fmla="*/ 74 h 350"/>
                  <a:gd name="T6" fmla="*/ 374 w 475"/>
                  <a:gd name="T7" fmla="*/ 163 h 350"/>
                  <a:gd name="T8" fmla="*/ 319 w 475"/>
                  <a:gd name="T9" fmla="*/ 269 h 350"/>
                  <a:gd name="T10" fmla="*/ 287 w 475"/>
                  <a:gd name="T11" fmla="*/ 295 h 350"/>
                  <a:gd name="T12" fmla="*/ 263 w 475"/>
                  <a:gd name="T13" fmla="*/ 334 h 350"/>
                  <a:gd name="T14" fmla="*/ 30 w 475"/>
                  <a:gd name="T15" fmla="*/ 342 h 350"/>
                  <a:gd name="T16" fmla="*/ 66 w 475"/>
                  <a:gd name="T17" fmla="*/ 316 h 350"/>
                  <a:gd name="T18" fmla="*/ 94 w 475"/>
                  <a:gd name="T19" fmla="*/ 269 h 350"/>
                  <a:gd name="T20" fmla="*/ 108 w 475"/>
                  <a:gd name="T21" fmla="*/ 207 h 350"/>
                  <a:gd name="T22" fmla="*/ 104 w 475"/>
                  <a:gd name="T23" fmla="*/ 154 h 350"/>
                  <a:gd name="T24" fmla="*/ 85 w 475"/>
                  <a:gd name="T25" fmla="*/ 96 h 350"/>
                  <a:gd name="T26" fmla="*/ 98 w 475"/>
                  <a:gd name="T27" fmla="*/ 100 h 350"/>
                  <a:gd name="T28" fmla="*/ 117 w 475"/>
                  <a:gd name="T29" fmla="*/ 110 h 350"/>
                  <a:gd name="T30" fmla="*/ 78 w 475"/>
                  <a:gd name="T31" fmla="*/ 51 h 350"/>
                  <a:gd name="T32" fmla="*/ 78 w 475"/>
                  <a:gd name="T33" fmla="*/ 35 h 350"/>
                  <a:gd name="T34" fmla="*/ 127 w 475"/>
                  <a:gd name="T35" fmla="*/ 99 h 350"/>
                  <a:gd name="T36" fmla="*/ 131 w 475"/>
                  <a:gd name="T37" fmla="*/ 156 h 350"/>
                  <a:gd name="T38" fmla="*/ 303 w 475"/>
                  <a:gd name="T39" fmla="*/ 145 h 350"/>
                  <a:gd name="T40" fmla="*/ 264 w 475"/>
                  <a:gd name="T41" fmla="*/ 68 h 350"/>
                  <a:gd name="T42" fmla="*/ 280 w 475"/>
                  <a:gd name="T43" fmla="*/ 75 h 350"/>
                  <a:gd name="T44" fmla="*/ 301 w 475"/>
                  <a:gd name="T45" fmla="*/ 75 h 350"/>
                  <a:gd name="T46" fmla="*/ 319 w 475"/>
                  <a:gd name="T47" fmla="*/ 75 h 350"/>
                  <a:gd name="T48" fmla="*/ 338 w 475"/>
                  <a:gd name="T49" fmla="*/ 75 h 350"/>
                  <a:gd name="T50" fmla="*/ 358 w 475"/>
                  <a:gd name="T51" fmla="*/ 75 h 350"/>
                  <a:gd name="T52" fmla="*/ 378 w 475"/>
                  <a:gd name="T53" fmla="*/ 75 h 350"/>
                  <a:gd name="T54" fmla="*/ 397 w 475"/>
                  <a:gd name="T55" fmla="*/ 72 h 350"/>
                  <a:gd name="T56" fmla="*/ 409 w 475"/>
                  <a:gd name="T57" fmla="*/ 64 h 350"/>
                  <a:gd name="T58" fmla="*/ 423 w 475"/>
                  <a:gd name="T59" fmla="*/ 50 h 350"/>
                  <a:gd name="T60" fmla="*/ 426 w 475"/>
                  <a:gd name="T61" fmla="*/ 34 h 350"/>
                  <a:gd name="T62" fmla="*/ 428 w 475"/>
                  <a:gd name="T63" fmla="*/ 20 h 350"/>
                  <a:gd name="T64" fmla="*/ 430 w 475"/>
                  <a:gd name="T65" fmla="*/ 10 h 350"/>
                  <a:gd name="T66" fmla="*/ 440 w 475"/>
                  <a:gd name="T67" fmla="*/ 0 h 350"/>
                  <a:gd name="T68" fmla="*/ 475 w 475"/>
                  <a:gd name="T69" fmla="*/ 4 h 3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5"/>
                  <a:gd name="T106" fmla="*/ 0 h 350"/>
                  <a:gd name="T107" fmla="*/ 475 w 475"/>
                  <a:gd name="T108" fmla="*/ 350 h 3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5" h="350">
                    <a:moveTo>
                      <a:pt x="475" y="4"/>
                    </a:moveTo>
                    <a:lnTo>
                      <a:pt x="443" y="10"/>
                    </a:lnTo>
                    <a:lnTo>
                      <a:pt x="442" y="27"/>
                    </a:lnTo>
                    <a:lnTo>
                      <a:pt x="434" y="47"/>
                    </a:lnTo>
                    <a:lnTo>
                      <a:pt x="421" y="64"/>
                    </a:lnTo>
                    <a:lnTo>
                      <a:pt x="404" y="74"/>
                    </a:lnTo>
                    <a:lnTo>
                      <a:pt x="404" y="105"/>
                    </a:lnTo>
                    <a:lnTo>
                      <a:pt x="374" y="163"/>
                    </a:lnTo>
                    <a:lnTo>
                      <a:pt x="383" y="239"/>
                    </a:lnTo>
                    <a:lnTo>
                      <a:pt x="319" y="269"/>
                    </a:lnTo>
                    <a:lnTo>
                      <a:pt x="295" y="270"/>
                    </a:lnTo>
                    <a:lnTo>
                      <a:pt x="287" y="295"/>
                    </a:lnTo>
                    <a:lnTo>
                      <a:pt x="277" y="314"/>
                    </a:lnTo>
                    <a:lnTo>
                      <a:pt x="263" y="334"/>
                    </a:lnTo>
                    <a:lnTo>
                      <a:pt x="0" y="350"/>
                    </a:lnTo>
                    <a:lnTo>
                      <a:pt x="30" y="342"/>
                    </a:lnTo>
                    <a:lnTo>
                      <a:pt x="50" y="329"/>
                    </a:lnTo>
                    <a:lnTo>
                      <a:pt x="66" y="316"/>
                    </a:lnTo>
                    <a:lnTo>
                      <a:pt x="83" y="296"/>
                    </a:lnTo>
                    <a:lnTo>
                      <a:pt x="94" y="269"/>
                    </a:lnTo>
                    <a:lnTo>
                      <a:pt x="104" y="239"/>
                    </a:lnTo>
                    <a:lnTo>
                      <a:pt x="108" y="207"/>
                    </a:lnTo>
                    <a:lnTo>
                      <a:pt x="108" y="184"/>
                    </a:lnTo>
                    <a:lnTo>
                      <a:pt x="104" y="154"/>
                    </a:lnTo>
                    <a:lnTo>
                      <a:pt x="96" y="126"/>
                    </a:lnTo>
                    <a:lnTo>
                      <a:pt x="85" y="96"/>
                    </a:lnTo>
                    <a:lnTo>
                      <a:pt x="68" y="72"/>
                    </a:lnTo>
                    <a:lnTo>
                      <a:pt x="98" y="100"/>
                    </a:lnTo>
                    <a:lnTo>
                      <a:pt x="130" y="146"/>
                    </a:lnTo>
                    <a:lnTo>
                      <a:pt x="117" y="110"/>
                    </a:lnTo>
                    <a:lnTo>
                      <a:pt x="104" y="83"/>
                    </a:lnTo>
                    <a:lnTo>
                      <a:pt x="78" y="51"/>
                    </a:lnTo>
                    <a:lnTo>
                      <a:pt x="49" y="40"/>
                    </a:lnTo>
                    <a:lnTo>
                      <a:pt x="78" y="35"/>
                    </a:lnTo>
                    <a:lnTo>
                      <a:pt x="104" y="63"/>
                    </a:lnTo>
                    <a:lnTo>
                      <a:pt x="127" y="99"/>
                    </a:lnTo>
                    <a:lnTo>
                      <a:pt x="141" y="145"/>
                    </a:lnTo>
                    <a:lnTo>
                      <a:pt x="131" y="156"/>
                    </a:lnTo>
                    <a:lnTo>
                      <a:pt x="293" y="156"/>
                    </a:lnTo>
                    <a:lnTo>
                      <a:pt x="303" y="145"/>
                    </a:lnTo>
                    <a:lnTo>
                      <a:pt x="289" y="107"/>
                    </a:lnTo>
                    <a:lnTo>
                      <a:pt x="264" y="68"/>
                    </a:lnTo>
                    <a:lnTo>
                      <a:pt x="235" y="32"/>
                    </a:lnTo>
                    <a:lnTo>
                      <a:pt x="280" y="75"/>
                    </a:lnTo>
                    <a:lnTo>
                      <a:pt x="289" y="61"/>
                    </a:lnTo>
                    <a:lnTo>
                      <a:pt x="301" y="75"/>
                    </a:lnTo>
                    <a:lnTo>
                      <a:pt x="310" y="61"/>
                    </a:lnTo>
                    <a:lnTo>
                      <a:pt x="319" y="75"/>
                    </a:lnTo>
                    <a:lnTo>
                      <a:pt x="328" y="61"/>
                    </a:lnTo>
                    <a:lnTo>
                      <a:pt x="338" y="75"/>
                    </a:lnTo>
                    <a:lnTo>
                      <a:pt x="349" y="61"/>
                    </a:lnTo>
                    <a:lnTo>
                      <a:pt x="358" y="75"/>
                    </a:lnTo>
                    <a:lnTo>
                      <a:pt x="368" y="61"/>
                    </a:lnTo>
                    <a:lnTo>
                      <a:pt x="378" y="75"/>
                    </a:lnTo>
                    <a:lnTo>
                      <a:pt x="383" y="61"/>
                    </a:lnTo>
                    <a:lnTo>
                      <a:pt x="397" y="72"/>
                    </a:lnTo>
                    <a:lnTo>
                      <a:pt x="397" y="57"/>
                    </a:lnTo>
                    <a:lnTo>
                      <a:pt x="409" y="64"/>
                    </a:lnTo>
                    <a:lnTo>
                      <a:pt x="406" y="47"/>
                    </a:lnTo>
                    <a:lnTo>
                      <a:pt x="423" y="50"/>
                    </a:lnTo>
                    <a:lnTo>
                      <a:pt x="413" y="35"/>
                    </a:lnTo>
                    <a:lnTo>
                      <a:pt x="426" y="34"/>
                    </a:lnTo>
                    <a:lnTo>
                      <a:pt x="416" y="25"/>
                    </a:lnTo>
                    <a:lnTo>
                      <a:pt x="428" y="20"/>
                    </a:lnTo>
                    <a:lnTo>
                      <a:pt x="418" y="15"/>
                    </a:lnTo>
                    <a:lnTo>
                      <a:pt x="430" y="10"/>
                    </a:lnTo>
                    <a:lnTo>
                      <a:pt x="394" y="4"/>
                    </a:lnTo>
                    <a:lnTo>
                      <a:pt x="440" y="0"/>
                    </a:lnTo>
                    <a:lnTo>
                      <a:pt x="466" y="1"/>
                    </a:lnTo>
                    <a:lnTo>
                      <a:pt x="47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0" name="Freeform 1003"/>
              <p:cNvSpPr>
                <a:spLocks/>
              </p:cNvSpPr>
              <p:nvPr/>
            </p:nvSpPr>
            <p:spPr bwMode="auto">
              <a:xfrm>
                <a:off x="219" y="1274"/>
                <a:ext cx="56" cy="10"/>
              </a:xfrm>
              <a:custGeom>
                <a:avLst/>
                <a:gdLst>
                  <a:gd name="T0" fmla="*/ 615 w 615"/>
                  <a:gd name="T1" fmla="*/ 20 h 109"/>
                  <a:gd name="T2" fmla="*/ 604 w 615"/>
                  <a:gd name="T3" fmla="*/ 23 h 109"/>
                  <a:gd name="T4" fmla="*/ 607 w 615"/>
                  <a:gd name="T5" fmla="*/ 31 h 109"/>
                  <a:gd name="T6" fmla="*/ 597 w 615"/>
                  <a:gd name="T7" fmla="*/ 35 h 109"/>
                  <a:gd name="T8" fmla="*/ 599 w 615"/>
                  <a:gd name="T9" fmla="*/ 45 h 109"/>
                  <a:gd name="T10" fmla="*/ 587 w 615"/>
                  <a:gd name="T11" fmla="*/ 45 h 109"/>
                  <a:gd name="T12" fmla="*/ 587 w 615"/>
                  <a:gd name="T13" fmla="*/ 59 h 109"/>
                  <a:gd name="T14" fmla="*/ 579 w 615"/>
                  <a:gd name="T15" fmla="*/ 51 h 109"/>
                  <a:gd name="T16" fmla="*/ 569 w 615"/>
                  <a:gd name="T17" fmla="*/ 60 h 109"/>
                  <a:gd name="T18" fmla="*/ 557 w 615"/>
                  <a:gd name="T19" fmla="*/ 51 h 109"/>
                  <a:gd name="T20" fmla="*/ 548 w 615"/>
                  <a:gd name="T21" fmla="*/ 60 h 109"/>
                  <a:gd name="T22" fmla="*/ 537 w 615"/>
                  <a:gd name="T23" fmla="*/ 51 h 109"/>
                  <a:gd name="T24" fmla="*/ 527 w 615"/>
                  <a:gd name="T25" fmla="*/ 60 h 109"/>
                  <a:gd name="T26" fmla="*/ 518 w 615"/>
                  <a:gd name="T27" fmla="*/ 51 h 109"/>
                  <a:gd name="T28" fmla="*/ 509 w 615"/>
                  <a:gd name="T29" fmla="*/ 60 h 109"/>
                  <a:gd name="T30" fmla="*/ 500 w 615"/>
                  <a:gd name="T31" fmla="*/ 51 h 109"/>
                  <a:gd name="T32" fmla="*/ 488 w 615"/>
                  <a:gd name="T33" fmla="*/ 60 h 109"/>
                  <a:gd name="T34" fmla="*/ 479 w 615"/>
                  <a:gd name="T35" fmla="*/ 51 h 109"/>
                  <a:gd name="T36" fmla="*/ 468 w 615"/>
                  <a:gd name="T37" fmla="*/ 60 h 109"/>
                  <a:gd name="T38" fmla="*/ 458 w 615"/>
                  <a:gd name="T39" fmla="*/ 73 h 109"/>
                  <a:gd name="T40" fmla="*/ 435 w 615"/>
                  <a:gd name="T41" fmla="*/ 47 h 109"/>
                  <a:gd name="T42" fmla="*/ 414 w 615"/>
                  <a:gd name="T43" fmla="*/ 35 h 109"/>
                  <a:gd name="T44" fmla="*/ 277 w 615"/>
                  <a:gd name="T45" fmla="*/ 35 h 109"/>
                  <a:gd name="T46" fmla="*/ 276 w 615"/>
                  <a:gd name="T47" fmla="*/ 55 h 109"/>
                  <a:gd name="T48" fmla="*/ 194 w 615"/>
                  <a:gd name="T49" fmla="*/ 55 h 109"/>
                  <a:gd name="T50" fmla="*/ 162 w 615"/>
                  <a:gd name="T51" fmla="*/ 64 h 109"/>
                  <a:gd name="T52" fmla="*/ 138 w 615"/>
                  <a:gd name="T53" fmla="*/ 84 h 109"/>
                  <a:gd name="T54" fmla="*/ 119 w 615"/>
                  <a:gd name="T55" fmla="*/ 109 h 109"/>
                  <a:gd name="T56" fmla="*/ 84 w 615"/>
                  <a:gd name="T57" fmla="*/ 85 h 109"/>
                  <a:gd name="T58" fmla="*/ 84 w 615"/>
                  <a:gd name="T59" fmla="*/ 101 h 109"/>
                  <a:gd name="T60" fmla="*/ 68 w 615"/>
                  <a:gd name="T61" fmla="*/ 77 h 109"/>
                  <a:gd name="T62" fmla="*/ 48 w 615"/>
                  <a:gd name="T63" fmla="*/ 59 h 109"/>
                  <a:gd name="T64" fmla="*/ 0 w 615"/>
                  <a:gd name="T65" fmla="*/ 45 h 109"/>
                  <a:gd name="T66" fmla="*/ 220 w 615"/>
                  <a:gd name="T67" fmla="*/ 45 h 109"/>
                  <a:gd name="T68" fmla="*/ 305 w 615"/>
                  <a:gd name="T69" fmla="*/ 20 h 109"/>
                  <a:gd name="T70" fmla="*/ 305 w 615"/>
                  <a:gd name="T71" fmla="*/ 0 h 109"/>
                  <a:gd name="T72" fmla="*/ 496 w 615"/>
                  <a:gd name="T73" fmla="*/ 0 h 109"/>
                  <a:gd name="T74" fmla="*/ 522 w 615"/>
                  <a:gd name="T75" fmla="*/ 38 h 109"/>
                  <a:gd name="T76" fmla="*/ 565 w 615"/>
                  <a:gd name="T77" fmla="*/ 38 h 109"/>
                  <a:gd name="T78" fmla="*/ 582 w 615"/>
                  <a:gd name="T79" fmla="*/ 33 h 109"/>
                  <a:gd name="T80" fmla="*/ 589 w 615"/>
                  <a:gd name="T81" fmla="*/ 28 h 109"/>
                  <a:gd name="T82" fmla="*/ 594 w 615"/>
                  <a:gd name="T83" fmla="*/ 22 h 109"/>
                  <a:gd name="T84" fmla="*/ 594 w 615"/>
                  <a:gd name="T85" fmla="*/ 19 h 109"/>
                  <a:gd name="T86" fmla="*/ 604 w 615"/>
                  <a:gd name="T87" fmla="*/ 19 h 109"/>
                  <a:gd name="T88" fmla="*/ 615 w 615"/>
                  <a:gd name="T89" fmla="*/ 20 h 109"/>
                  <a:gd name="T90" fmla="*/ 615 w 615"/>
                  <a:gd name="T91" fmla="*/ 20 h 1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5"/>
                  <a:gd name="T139" fmla="*/ 0 h 109"/>
                  <a:gd name="T140" fmla="*/ 615 w 615"/>
                  <a:gd name="T141" fmla="*/ 109 h 1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5" h="109">
                    <a:moveTo>
                      <a:pt x="615" y="20"/>
                    </a:moveTo>
                    <a:lnTo>
                      <a:pt x="604" y="23"/>
                    </a:lnTo>
                    <a:lnTo>
                      <a:pt x="607" y="31"/>
                    </a:lnTo>
                    <a:lnTo>
                      <a:pt x="597" y="35"/>
                    </a:lnTo>
                    <a:lnTo>
                      <a:pt x="599" y="45"/>
                    </a:lnTo>
                    <a:lnTo>
                      <a:pt x="587" y="45"/>
                    </a:lnTo>
                    <a:lnTo>
                      <a:pt x="587" y="59"/>
                    </a:lnTo>
                    <a:lnTo>
                      <a:pt x="579" y="51"/>
                    </a:lnTo>
                    <a:lnTo>
                      <a:pt x="569" y="60"/>
                    </a:lnTo>
                    <a:lnTo>
                      <a:pt x="557" y="51"/>
                    </a:lnTo>
                    <a:lnTo>
                      <a:pt x="548" y="60"/>
                    </a:lnTo>
                    <a:lnTo>
                      <a:pt x="537" y="51"/>
                    </a:lnTo>
                    <a:lnTo>
                      <a:pt x="527" y="60"/>
                    </a:lnTo>
                    <a:lnTo>
                      <a:pt x="518" y="51"/>
                    </a:lnTo>
                    <a:lnTo>
                      <a:pt x="509" y="60"/>
                    </a:lnTo>
                    <a:lnTo>
                      <a:pt x="500" y="51"/>
                    </a:lnTo>
                    <a:lnTo>
                      <a:pt x="488" y="60"/>
                    </a:lnTo>
                    <a:lnTo>
                      <a:pt x="479" y="51"/>
                    </a:lnTo>
                    <a:lnTo>
                      <a:pt x="468" y="60"/>
                    </a:lnTo>
                    <a:lnTo>
                      <a:pt x="458" y="73"/>
                    </a:lnTo>
                    <a:lnTo>
                      <a:pt x="435" y="47"/>
                    </a:lnTo>
                    <a:lnTo>
                      <a:pt x="414" y="35"/>
                    </a:lnTo>
                    <a:lnTo>
                      <a:pt x="277" y="35"/>
                    </a:lnTo>
                    <a:lnTo>
                      <a:pt x="276" y="55"/>
                    </a:lnTo>
                    <a:lnTo>
                      <a:pt x="194" y="55"/>
                    </a:lnTo>
                    <a:lnTo>
                      <a:pt x="162" y="64"/>
                    </a:lnTo>
                    <a:lnTo>
                      <a:pt x="138" y="84"/>
                    </a:lnTo>
                    <a:lnTo>
                      <a:pt x="119" y="109"/>
                    </a:lnTo>
                    <a:lnTo>
                      <a:pt x="84" y="85"/>
                    </a:lnTo>
                    <a:lnTo>
                      <a:pt x="84" y="101"/>
                    </a:lnTo>
                    <a:lnTo>
                      <a:pt x="68" y="77"/>
                    </a:lnTo>
                    <a:lnTo>
                      <a:pt x="48" y="59"/>
                    </a:lnTo>
                    <a:lnTo>
                      <a:pt x="0" y="45"/>
                    </a:lnTo>
                    <a:lnTo>
                      <a:pt x="220" y="45"/>
                    </a:lnTo>
                    <a:lnTo>
                      <a:pt x="305" y="20"/>
                    </a:lnTo>
                    <a:lnTo>
                      <a:pt x="305" y="0"/>
                    </a:lnTo>
                    <a:lnTo>
                      <a:pt x="496" y="0"/>
                    </a:lnTo>
                    <a:lnTo>
                      <a:pt x="522" y="38"/>
                    </a:lnTo>
                    <a:lnTo>
                      <a:pt x="565" y="38"/>
                    </a:lnTo>
                    <a:lnTo>
                      <a:pt x="582" y="33"/>
                    </a:lnTo>
                    <a:lnTo>
                      <a:pt x="589" y="28"/>
                    </a:lnTo>
                    <a:lnTo>
                      <a:pt x="594" y="22"/>
                    </a:lnTo>
                    <a:lnTo>
                      <a:pt x="594" y="19"/>
                    </a:lnTo>
                    <a:lnTo>
                      <a:pt x="604" y="19"/>
                    </a:lnTo>
                    <a:lnTo>
                      <a:pt x="6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1" name="Freeform 1004"/>
              <p:cNvSpPr>
                <a:spLocks/>
              </p:cNvSpPr>
              <p:nvPr/>
            </p:nvSpPr>
            <p:spPr bwMode="auto">
              <a:xfrm>
                <a:off x="217" y="1282"/>
                <a:ext cx="14" cy="24"/>
              </a:xfrm>
              <a:custGeom>
                <a:avLst/>
                <a:gdLst>
                  <a:gd name="T0" fmla="*/ 65 w 155"/>
                  <a:gd name="T1" fmla="*/ 1 h 258"/>
                  <a:gd name="T2" fmla="*/ 91 w 155"/>
                  <a:gd name="T3" fmla="*/ 31 h 258"/>
                  <a:gd name="T4" fmla="*/ 119 w 155"/>
                  <a:gd name="T5" fmla="*/ 81 h 258"/>
                  <a:gd name="T6" fmla="*/ 128 w 155"/>
                  <a:gd name="T7" fmla="*/ 46 h 258"/>
                  <a:gd name="T8" fmla="*/ 114 w 155"/>
                  <a:gd name="T9" fmla="*/ 0 h 258"/>
                  <a:gd name="T10" fmla="*/ 149 w 155"/>
                  <a:gd name="T11" fmla="*/ 21 h 258"/>
                  <a:gd name="T12" fmla="*/ 130 w 155"/>
                  <a:gd name="T13" fmla="*/ 56 h 258"/>
                  <a:gd name="T14" fmla="*/ 121 w 155"/>
                  <a:gd name="T15" fmla="*/ 107 h 258"/>
                  <a:gd name="T16" fmla="*/ 121 w 155"/>
                  <a:gd name="T17" fmla="*/ 142 h 258"/>
                  <a:gd name="T18" fmla="*/ 130 w 155"/>
                  <a:gd name="T19" fmla="*/ 191 h 258"/>
                  <a:gd name="T20" fmla="*/ 143 w 155"/>
                  <a:gd name="T21" fmla="*/ 218 h 258"/>
                  <a:gd name="T22" fmla="*/ 150 w 155"/>
                  <a:gd name="T23" fmla="*/ 231 h 258"/>
                  <a:gd name="T24" fmla="*/ 155 w 155"/>
                  <a:gd name="T25" fmla="*/ 240 h 258"/>
                  <a:gd name="T26" fmla="*/ 150 w 155"/>
                  <a:gd name="T27" fmla="*/ 251 h 258"/>
                  <a:gd name="T28" fmla="*/ 0 w 155"/>
                  <a:gd name="T29" fmla="*/ 258 h 258"/>
                  <a:gd name="T30" fmla="*/ 33 w 155"/>
                  <a:gd name="T31" fmla="*/ 249 h 258"/>
                  <a:gd name="T32" fmla="*/ 55 w 155"/>
                  <a:gd name="T33" fmla="*/ 227 h 258"/>
                  <a:gd name="T34" fmla="*/ 72 w 155"/>
                  <a:gd name="T35" fmla="*/ 204 h 258"/>
                  <a:gd name="T36" fmla="*/ 86 w 155"/>
                  <a:gd name="T37" fmla="*/ 170 h 258"/>
                  <a:gd name="T38" fmla="*/ 93 w 155"/>
                  <a:gd name="T39" fmla="*/ 136 h 258"/>
                  <a:gd name="T40" fmla="*/ 93 w 155"/>
                  <a:gd name="T41" fmla="*/ 96 h 258"/>
                  <a:gd name="T42" fmla="*/ 91 w 155"/>
                  <a:gd name="T43" fmla="*/ 68 h 258"/>
                  <a:gd name="T44" fmla="*/ 82 w 155"/>
                  <a:gd name="T45" fmla="*/ 39 h 258"/>
                  <a:gd name="T46" fmla="*/ 79 w 155"/>
                  <a:gd name="T47" fmla="*/ 26 h 258"/>
                  <a:gd name="T48" fmla="*/ 65 w 155"/>
                  <a:gd name="T49" fmla="*/ 1 h 258"/>
                  <a:gd name="T50" fmla="*/ 65 w 155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258"/>
                  <a:gd name="T80" fmla="*/ 155 w 155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258">
                    <a:moveTo>
                      <a:pt x="65" y="1"/>
                    </a:moveTo>
                    <a:lnTo>
                      <a:pt x="91" y="31"/>
                    </a:lnTo>
                    <a:lnTo>
                      <a:pt x="119" y="81"/>
                    </a:lnTo>
                    <a:lnTo>
                      <a:pt x="128" y="46"/>
                    </a:lnTo>
                    <a:lnTo>
                      <a:pt x="114" y="0"/>
                    </a:lnTo>
                    <a:lnTo>
                      <a:pt x="149" y="21"/>
                    </a:lnTo>
                    <a:lnTo>
                      <a:pt x="130" y="56"/>
                    </a:lnTo>
                    <a:lnTo>
                      <a:pt x="121" y="107"/>
                    </a:lnTo>
                    <a:lnTo>
                      <a:pt x="121" y="142"/>
                    </a:lnTo>
                    <a:lnTo>
                      <a:pt x="130" y="191"/>
                    </a:lnTo>
                    <a:lnTo>
                      <a:pt x="143" y="218"/>
                    </a:lnTo>
                    <a:lnTo>
                      <a:pt x="150" y="231"/>
                    </a:lnTo>
                    <a:lnTo>
                      <a:pt x="155" y="240"/>
                    </a:lnTo>
                    <a:lnTo>
                      <a:pt x="150" y="251"/>
                    </a:lnTo>
                    <a:lnTo>
                      <a:pt x="0" y="258"/>
                    </a:lnTo>
                    <a:lnTo>
                      <a:pt x="33" y="249"/>
                    </a:lnTo>
                    <a:lnTo>
                      <a:pt x="55" y="227"/>
                    </a:lnTo>
                    <a:lnTo>
                      <a:pt x="72" y="204"/>
                    </a:lnTo>
                    <a:lnTo>
                      <a:pt x="86" y="170"/>
                    </a:lnTo>
                    <a:lnTo>
                      <a:pt x="93" y="136"/>
                    </a:lnTo>
                    <a:lnTo>
                      <a:pt x="93" y="96"/>
                    </a:lnTo>
                    <a:lnTo>
                      <a:pt x="91" y="68"/>
                    </a:lnTo>
                    <a:lnTo>
                      <a:pt x="82" y="39"/>
                    </a:lnTo>
                    <a:lnTo>
                      <a:pt x="79" y="26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2" name="Freeform 1005"/>
              <p:cNvSpPr>
                <a:spLocks/>
              </p:cNvSpPr>
              <p:nvPr/>
            </p:nvSpPr>
            <p:spPr bwMode="auto">
              <a:xfrm>
                <a:off x="209" y="1279"/>
                <a:ext cx="12" cy="25"/>
              </a:xfrm>
              <a:custGeom>
                <a:avLst/>
                <a:gdLst>
                  <a:gd name="T0" fmla="*/ 131 w 139"/>
                  <a:gd name="T1" fmla="*/ 12 h 280"/>
                  <a:gd name="T2" fmla="*/ 114 w 139"/>
                  <a:gd name="T3" fmla="*/ 1 h 280"/>
                  <a:gd name="T4" fmla="*/ 94 w 139"/>
                  <a:gd name="T5" fmla="*/ 0 h 280"/>
                  <a:gd name="T6" fmla="*/ 71 w 139"/>
                  <a:gd name="T7" fmla="*/ 6 h 280"/>
                  <a:gd name="T8" fmla="*/ 48 w 139"/>
                  <a:gd name="T9" fmla="*/ 19 h 280"/>
                  <a:gd name="T10" fmla="*/ 27 w 139"/>
                  <a:gd name="T11" fmla="*/ 46 h 280"/>
                  <a:gd name="T12" fmla="*/ 15 w 139"/>
                  <a:gd name="T13" fmla="*/ 74 h 280"/>
                  <a:gd name="T14" fmla="*/ 3 w 139"/>
                  <a:gd name="T15" fmla="*/ 105 h 280"/>
                  <a:gd name="T16" fmla="*/ 0 w 139"/>
                  <a:gd name="T17" fmla="*/ 139 h 280"/>
                  <a:gd name="T18" fmla="*/ 0 w 139"/>
                  <a:gd name="T19" fmla="*/ 171 h 280"/>
                  <a:gd name="T20" fmla="*/ 8 w 139"/>
                  <a:gd name="T21" fmla="*/ 212 h 280"/>
                  <a:gd name="T22" fmla="*/ 19 w 139"/>
                  <a:gd name="T23" fmla="*/ 241 h 280"/>
                  <a:gd name="T24" fmla="*/ 36 w 139"/>
                  <a:gd name="T25" fmla="*/ 266 h 280"/>
                  <a:gd name="T26" fmla="*/ 54 w 139"/>
                  <a:gd name="T27" fmla="*/ 280 h 280"/>
                  <a:gd name="T28" fmla="*/ 36 w 139"/>
                  <a:gd name="T29" fmla="*/ 262 h 280"/>
                  <a:gd name="T30" fmla="*/ 19 w 139"/>
                  <a:gd name="T31" fmla="*/ 235 h 280"/>
                  <a:gd name="T32" fmla="*/ 8 w 139"/>
                  <a:gd name="T33" fmla="*/ 193 h 280"/>
                  <a:gd name="T34" fmla="*/ 3 w 139"/>
                  <a:gd name="T35" fmla="*/ 158 h 280"/>
                  <a:gd name="T36" fmla="*/ 6 w 139"/>
                  <a:gd name="T37" fmla="*/ 120 h 280"/>
                  <a:gd name="T38" fmla="*/ 16 w 139"/>
                  <a:gd name="T39" fmla="*/ 76 h 280"/>
                  <a:gd name="T40" fmla="*/ 30 w 139"/>
                  <a:gd name="T41" fmla="*/ 46 h 280"/>
                  <a:gd name="T42" fmla="*/ 54 w 139"/>
                  <a:gd name="T43" fmla="*/ 20 h 280"/>
                  <a:gd name="T44" fmla="*/ 83 w 139"/>
                  <a:gd name="T45" fmla="*/ 6 h 280"/>
                  <a:gd name="T46" fmla="*/ 111 w 139"/>
                  <a:gd name="T47" fmla="*/ 6 h 280"/>
                  <a:gd name="T48" fmla="*/ 139 w 139"/>
                  <a:gd name="T49" fmla="*/ 17 h 280"/>
                  <a:gd name="T50" fmla="*/ 131 w 139"/>
                  <a:gd name="T51" fmla="*/ 12 h 280"/>
                  <a:gd name="T52" fmla="*/ 131 w 139"/>
                  <a:gd name="T53" fmla="*/ 12 h 2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280"/>
                  <a:gd name="T83" fmla="*/ 139 w 139"/>
                  <a:gd name="T84" fmla="*/ 280 h 2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280">
                    <a:moveTo>
                      <a:pt x="131" y="12"/>
                    </a:moveTo>
                    <a:lnTo>
                      <a:pt x="114" y="1"/>
                    </a:lnTo>
                    <a:lnTo>
                      <a:pt x="94" y="0"/>
                    </a:lnTo>
                    <a:lnTo>
                      <a:pt x="71" y="6"/>
                    </a:lnTo>
                    <a:lnTo>
                      <a:pt x="48" y="19"/>
                    </a:lnTo>
                    <a:lnTo>
                      <a:pt x="27" y="46"/>
                    </a:lnTo>
                    <a:lnTo>
                      <a:pt x="15" y="74"/>
                    </a:lnTo>
                    <a:lnTo>
                      <a:pt x="3" y="105"/>
                    </a:lnTo>
                    <a:lnTo>
                      <a:pt x="0" y="139"/>
                    </a:lnTo>
                    <a:lnTo>
                      <a:pt x="0" y="171"/>
                    </a:lnTo>
                    <a:lnTo>
                      <a:pt x="8" y="212"/>
                    </a:lnTo>
                    <a:lnTo>
                      <a:pt x="19" y="241"/>
                    </a:lnTo>
                    <a:lnTo>
                      <a:pt x="36" y="266"/>
                    </a:lnTo>
                    <a:lnTo>
                      <a:pt x="54" y="280"/>
                    </a:lnTo>
                    <a:lnTo>
                      <a:pt x="36" y="262"/>
                    </a:lnTo>
                    <a:lnTo>
                      <a:pt x="19" y="235"/>
                    </a:lnTo>
                    <a:lnTo>
                      <a:pt x="8" y="193"/>
                    </a:lnTo>
                    <a:lnTo>
                      <a:pt x="3" y="158"/>
                    </a:lnTo>
                    <a:lnTo>
                      <a:pt x="6" y="120"/>
                    </a:lnTo>
                    <a:lnTo>
                      <a:pt x="16" y="76"/>
                    </a:lnTo>
                    <a:lnTo>
                      <a:pt x="30" y="46"/>
                    </a:lnTo>
                    <a:lnTo>
                      <a:pt x="54" y="20"/>
                    </a:lnTo>
                    <a:lnTo>
                      <a:pt x="83" y="6"/>
                    </a:lnTo>
                    <a:lnTo>
                      <a:pt x="111" y="6"/>
                    </a:lnTo>
                    <a:lnTo>
                      <a:pt x="139" y="17"/>
                    </a:lnTo>
                    <a:lnTo>
                      <a:pt x="1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3" name="Freeform 1006"/>
              <p:cNvSpPr>
                <a:spLocks/>
              </p:cNvSpPr>
              <p:nvPr/>
            </p:nvSpPr>
            <p:spPr bwMode="auto">
              <a:xfrm>
                <a:off x="213" y="1284"/>
                <a:ext cx="8" cy="16"/>
              </a:xfrm>
              <a:custGeom>
                <a:avLst/>
                <a:gdLst>
                  <a:gd name="T0" fmla="*/ 5 w 93"/>
                  <a:gd name="T1" fmla="*/ 121 h 169"/>
                  <a:gd name="T2" fmla="*/ 0 w 93"/>
                  <a:gd name="T3" fmla="*/ 101 h 169"/>
                  <a:gd name="T4" fmla="*/ 0 w 93"/>
                  <a:gd name="T5" fmla="*/ 67 h 169"/>
                  <a:gd name="T6" fmla="*/ 5 w 93"/>
                  <a:gd name="T7" fmla="*/ 38 h 169"/>
                  <a:gd name="T8" fmla="*/ 16 w 93"/>
                  <a:gd name="T9" fmla="*/ 14 h 169"/>
                  <a:gd name="T10" fmla="*/ 27 w 93"/>
                  <a:gd name="T11" fmla="*/ 3 h 169"/>
                  <a:gd name="T12" fmla="*/ 38 w 93"/>
                  <a:gd name="T13" fmla="*/ 0 h 169"/>
                  <a:gd name="T14" fmla="*/ 52 w 93"/>
                  <a:gd name="T15" fmla="*/ 0 h 169"/>
                  <a:gd name="T16" fmla="*/ 66 w 93"/>
                  <a:gd name="T17" fmla="*/ 8 h 169"/>
                  <a:gd name="T18" fmla="*/ 80 w 93"/>
                  <a:gd name="T19" fmla="*/ 25 h 169"/>
                  <a:gd name="T20" fmla="*/ 89 w 93"/>
                  <a:gd name="T21" fmla="*/ 54 h 169"/>
                  <a:gd name="T22" fmla="*/ 93 w 93"/>
                  <a:gd name="T23" fmla="*/ 79 h 169"/>
                  <a:gd name="T24" fmla="*/ 93 w 93"/>
                  <a:gd name="T25" fmla="*/ 108 h 169"/>
                  <a:gd name="T26" fmla="*/ 86 w 93"/>
                  <a:gd name="T27" fmla="*/ 139 h 169"/>
                  <a:gd name="T28" fmla="*/ 77 w 93"/>
                  <a:gd name="T29" fmla="*/ 153 h 169"/>
                  <a:gd name="T30" fmla="*/ 82 w 93"/>
                  <a:gd name="T31" fmla="*/ 139 h 169"/>
                  <a:gd name="T32" fmla="*/ 66 w 93"/>
                  <a:gd name="T33" fmla="*/ 126 h 169"/>
                  <a:gd name="T34" fmla="*/ 54 w 93"/>
                  <a:gd name="T35" fmla="*/ 110 h 169"/>
                  <a:gd name="T36" fmla="*/ 49 w 93"/>
                  <a:gd name="T37" fmla="*/ 89 h 169"/>
                  <a:gd name="T38" fmla="*/ 47 w 93"/>
                  <a:gd name="T39" fmla="*/ 66 h 169"/>
                  <a:gd name="T40" fmla="*/ 39 w 93"/>
                  <a:gd name="T41" fmla="*/ 89 h 169"/>
                  <a:gd name="T42" fmla="*/ 39 w 93"/>
                  <a:gd name="T43" fmla="*/ 113 h 169"/>
                  <a:gd name="T44" fmla="*/ 46 w 93"/>
                  <a:gd name="T45" fmla="*/ 136 h 169"/>
                  <a:gd name="T46" fmla="*/ 58 w 93"/>
                  <a:gd name="T47" fmla="*/ 159 h 169"/>
                  <a:gd name="T48" fmla="*/ 70 w 93"/>
                  <a:gd name="T49" fmla="*/ 159 h 169"/>
                  <a:gd name="T50" fmla="*/ 58 w 93"/>
                  <a:gd name="T51" fmla="*/ 169 h 169"/>
                  <a:gd name="T52" fmla="*/ 39 w 93"/>
                  <a:gd name="T53" fmla="*/ 169 h 169"/>
                  <a:gd name="T54" fmla="*/ 52 w 93"/>
                  <a:gd name="T55" fmla="*/ 164 h 169"/>
                  <a:gd name="T56" fmla="*/ 37 w 93"/>
                  <a:gd name="T57" fmla="*/ 142 h 169"/>
                  <a:gd name="T58" fmla="*/ 26 w 93"/>
                  <a:gd name="T59" fmla="*/ 116 h 169"/>
                  <a:gd name="T60" fmla="*/ 21 w 93"/>
                  <a:gd name="T61" fmla="*/ 95 h 169"/>
                  <a:gd name="T62" fmla="*/ 21 w 93"/>
                  <a:gd name="T63" fmla="*/ 67 h 169"/>
                  <a:gd name="T64" fmla="*/ 26 w 93"/>
                  <a:gd name="T65" fmla="*/ 43 h 169"/>
                  <a:gd name="T66" fmla="*/ 13 w 93"/>
                  <a:gd name="T67" fmla="*/ 64 h 169"/>
                  <a:gd name="T68" fmla="*/ 5 w 93"/>
                  <a:gd name="T69" fmla="*/ 89 h 169"/>
                  <a:gd name="T70" fmla="*/ 5 w 93"/>
                  <a:gd name="T71" fmla="*/ 108 h 169"/>
                  <a:gd name="T72" fmla="*/ 5 w 93"/>
                  <a:gd name="T73" fmla="*/ 121 h 169"/>
                  <a:gd name="T74" fmla="*/ 5 w 93"/>
                  <a:gd name="T75" fmla="*/ 121 h 1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"/>
                  <a:gd name="T115" fmla="*/ 0 h 169"/>
                  <a:gd name="T116" fmla="*/ 93 w 93"/>
                  <a:gd name="T117" fmla="*/ 169 h 1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" h="169">
                    <a:moveTo>
                      <a:pt x="5" y="121"/>
                    </a:moveTo>
                    <a:lnTo>
                      <a:pt x="0" y="101"/>
                    </a:lnTo>
                    <a:lnTo>
                      <a:pt x="0" y="67"/>
                    </a:lnTo>
                    <a:lnTo>
                      <a:pt x="5" y="38"/>
                    </a:lnTo>
                    <a:lnTo>
                      <a:pt x="16" y="14"/>
                    </a:lnTo>
                    <a:lnTo>
                      <a:pt x="27" y="3"/>
                    </a:lnTo>
                    <a:lnTo>
                      <a:pt x="38" y="0"/>
                    </a:lnTo>
                    <a:lnTo>
                      <a:pt x="52" y="0"/>
                    </a:lnTo>
                    <a:lnTo>
                      <a:pt x="66" y="8"/>
                    </a:lnTo>
                    <a:lnTo>
                      <a:pt x="80" y="25"/>
                    </a:lnTo>
                    <a:lnTo>
                      <a:pt x="89" y="54"/>
                    </a:lnTo>
                    <a:lnTo>
                      <a:pt x="93" y="79"/>
                    </a:lnTo>
                    <a:lnTo>
                      <a:pt x="93" y="108"/>
                    </a:lnTo>
                    <a:lnTo>
                      <a:pt x="86" y="139"/>
                    </a:lnTo>
                    <a:lnTo>
                      <a:pt x="77" y="153"/>
                    </a:lnTo>
                    <a:lnTo>
                      <a:pt x="82" y="139"/>
                    </a:lnTo>
                    <a:lnTo>
                      <a:pt x="66" y="126"/>
                    </a:lnTo>
                    <a:lnTo>
                      <a:pt x="54" y="110"/>
                    </a:lnTo>
                    <a:lnTo>
                      <a:pt x="49" y="89"/>
                    </a:lnTo>
                    <a:lnTo>
                      <a:pt x="47" y="66"/>
                    </a:lnTo>
                    <a:lnTo>
                      <a:pt x="39" y="89"/>
                    </a:lnTo>
                    <a:lnTo>
                      <a:pt x="39" y="113"/>
                    </a:lnTo>
                    <a:lnTo>
                      <a:pt x="46" y="136"/>
                    </a:lnTo>
                    <a:lnTo>
                      <a:pt x="58" y="159"/>
                    </a:lnTo>
                    <a:lnTo>
                      <a:pt x="70" y="159"/>
                    </a:lnTo>
                    <a:lnTo>
                      <a:pt x="58" y="169"/>
                    </a:lnTo>
                    <a:lnTo>
                      <a:pt x="39" y="169"/>
                    </a:lnTo>
                    <a:lnTo>
                      <a:pt x="52" y="164"/>
                    </a:lnTo>
                    <a:lnTo>
                      <a:pt x="37" y="142"/>
                    </a:lnTo>
                    <a:lnTo>
                      <a:pt x="26" y="116"/>
                    </a:lnTo>
                    <a:lnTo>
                      <a:pt x="21" y="95"/>
                    </a:lnTo>
                    <a:lnTo>
                      <a:pt x="21" y="67"/>
                    </a:lnTo>
                    <a:lnTo>
                      <a:pt x="26" y="43"/>
                    </a:lnTo>
                    <a:lnTo>
                      <a:pt x="13" y="64"/>
                    </a:lnTo>
                    <a:lnTo>
                      <a:pt x="5" y="89"/>
                    </a:lnTo>
                    <a:lnTo>
                      <a:pt x="5" y="108"/>
                    </a:lnTo>
                    <a:lnTo>
                      <a:pt x="5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4" name="Freeform 1007"/>
              <p:cNvSpPr>
                <a:spLocks/>
              </p:cNvSpPr>
              <p:nvPr/>
            </p:nvSpPr>
            <p:spPr bwMode="auto">
              <a:xfrm>
                <a:off x="232" y="1285"/>
                <a:ext cx="10" cy="15"/>
              </a:xfrm>
              <a:custGeom>
                <a:avLst/>
                <a:gdLst>
                  <a:gd name="T0" fmla="*/ 3 w 106"/>
                  <a:gd name="T1" fmla="*/ 121 h 162"/>
                  <a:gd name="T2" fmla="*/ 0 w 106"/>
                  <a:gd name="T3" fmla="*/ 102 h 162"/>
                  <a:gd name="T4" fmla="*/ 0 w 106"/>
                  <a:gd name="T5" fmla="*/ 76 h 162"/>
                  <a:gd name="T6" fmla="*/ 3 w 106"/>
                  <a:gd name="T7" fmla="*/ 50 h 162"/>
                  <a:gd name="T8" fmla="*/ 13 w 106"/>
                  <a:gd name="T9" fmla="*/ 28 h 162"/>
                  <a:gd name="T10" fmla="*/ 24 w 106"/>
                  <a:gd name="T11" fmla="*/ 12 h 162"/>
                  <a:gd name="T12" fmla="*/ 41 w 106"/>
                  <a:gd name="T13" fmla="*/ 0 h 162"/>
                  <a:gd name="T14" fmla="*/ 56 w 106"/>
                  <a:gd name="T15" fmla="*/ 0 h 162"/>
                  <a:gd name="T16" fmla="*/ 72 w 106"/>
                  <a:gd name="T17" fmla="*/ 8 h 162"/>
                  <a:gd name="T18" fmla="*/ 88 w 106"/>
                  <a:gd name="T19" fmla="*/ 21 h 162"/>
                  <a:gd name="T20" fmla="*/ 104 w 106"/>
                  <a:gd name="T21" fmla="*/ 56 h 162"/>
                  <a:gd name="T22" fmla="*/ 106 w 106"/>
                  <a:gd name="T23" fmla="*/ 90 h 162"/>
                  <a:gd name="T24" fmla="*/ 105 w 106"/>
                  <a:gd name="T25" fmla="*/ 117 h 162"/>
                  <a:gd name="T26" fmla="*/ 95 w 106"/>
                  <a:gd name="T27" fmla="*/ 146 h 162"/>
                  <a:gd name="T28" fmla="*/ 86 w 106"/>
                  <a:gd name="T29" fmla="*/ 162 h 162"/>
                  <a:gd name="T30" fmla="*/ 95 w 106"/>
                  <a:gd name="T31" fmla="*/ 134 h 162"/>
                  <a:gd name="T32" fmla="*/ 72 w 106"/>
                  <a:gd name="T33" fmla="*/ 117 h 162"/>
                  <a:gd name="T34" fmla="*/ 62 w 106"/>
                  <a:gd name="T35" fmla="*/ 104 h 162"/>
                  <a:gd name="T36" fmla="*/ 56 w 106"/>
                  <a:gd name="T37" fmla="*/ 84 h 162"/>
                  <a:gd name="T38" fmla="*/ 54 w 106"/>
                  <a:gd name="T39" fmla="*/ 66 h 162"/>
                  <a:gd name="T40" fmla="*/ 44 w 106"/>
                  <a:gd name="T41" fmla="*/ 84 h 162"/>
                  <a:gd name="T42" fmla="*/ 42 w 106"/>
                  <a:gd name="T43" fmla="*/ 104 h 162"/>
                  <a:gd name="T44" fmla="*/ 47 w 106"/>
                  <a:gd name="T45" fmla="*/ 128 h 162"/>
                  <a:gd name="T46" fmla="*/ 58 w 106"/>
                  <a:gd name="T47" fmla="*/ 158 h 162"/>
                  <a:gd name="T48" fmla="*/ 39 w 106"/>
                  <a:gd name="T49" fmla="*/ 142 h 162"/>
                  <a:gd name="T50" fmla="*/ 28 w 106"/>
                  <a:gd name="T51" fmla="*/ 119 h 162"/>
                  <a:gd name="T52" fmla="*/ 24 w 106"/>
                  <a:gd name="T53" fmla="*/ 97 h 162"/>
                  <a:gd name="T54" fmla="*/ 26 w 106"/>
                  <a:gd name="T55" fmla="*/ 71 h 162"/>
                  <a:gd name="T56" fmla="*/ 32 w 106"/>
                  <a:gd name="T57" fmla="*/ 42 h 162"/>
                  <a:gd name="T58" fmla="*/ 17 w 106"/>
                  <a:gd name="T59" fmla="*/ 62 h 162"/>
                  <a:gd name="T60" fmla="*/ 9 w 106"/>
                  <a:gd name="T61" fmla="*/ 89 h 162"/>
                  <a:gd name="T62" fmla="*/ 3 w 106"/>
                  <a:gd name="T63" fmla="*/ 121 h 162"/>
                  <a:gd name="T64" fmla="*/ 3 w 106"/>
                  <a:gd name="T65" fmla="*/ 121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6"/>
                  <a:gd name="T100" fmla="*/ 0 h 162"/>
                  <a:gd name="T101" fmla="*/ 106 w 106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6" h="162">
                    <a:moveTo>
                      <a:pt x="3" y="121"/>
                    </a:moveTo>
                    <a:lnTo>
                      <a:pt x="0" y="102"/>
                    </a:lnTo>
                    <a:lnTo>
                      <a:pt x="0" y="76"/>
                    </a:lnTo>
                    <a:lnTo>
                      <a:pt x="3" y="50"/>
                    </a:lnTo>
                    <a:lnTo>
                      <a:pt x="13" y="28"/>
                    </a:lnTo>
                    <a:lnTo>
                      <a:pt x="24" y="12"/>
                    </a:lnTo>
                    <a:lnTo>
                      <a:pt x="41" y="0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88" y="21"/>
                    </a:lnTo>
                    <a:lnTo>
                      <a:pt x="104" y="56"/>
                    </a:lnTo>
                    <a:lnTo>
                      <a:pt x="106" y="90"/>
                    </a:lnTo>
                    <a:lnTo>
                      <a:pt x="105" y="117"/>
                    </a:lnTo>
                    <a:lnTo>
                      <a:pt x="95" y="146"/>
                    </a:lnTo>
                    <a:lnTo>
                      <a:pt x="86" y="162"/>
                    </a:lnTo>
                    <a:lnTo>
                      <a:pt x="95" y="134"/>
                    </a:lnTo>
                    <a:lnTo>
                      <a:pt x="72" y="117"/>
                    </a:lnTo>
                    <a:lnTo>
                      <a:pt x="62" y="104"/>
                    </a:lnTo>
                    <a:lnTo>
                      <a:pt x="56" y="84"/>
                    </a:lnTo>
                    <a:lnTo>
                      <a:pt x="54" y="66"/>
                    </a:lnTo>
                    <a:lnTo>
                      <a:pt x="44" y="84"/>
                    </a:lnTo>
                    <a:lnTo>
                      <a:pt x="42" y="104"/>
                    </a:lnTo>
                    <a:lnTo>
                      <a:pt x="47" y="128"/>
                    </a:lnTo>
                    <a:lnTo>
                      <a:pt x="58" y="158"/>
                    </a:lnTo>
                    <a:lnTo>
                      <a:pt x="39" y="142"/>
                    </a:lnTo>
                    <a:lnTo>
                      <a:pt x="28" y="119"/>
                    </a:lnTo>
                    <a:lnTo>
                      <a:pt x="24" y="97"/>
                    </a:lnTo>
                    <a:lnTo>
                      <a:pt x="26" y="71"/>
                    </a:lnTo>
                    <a:lnTo>
                      <a:pt x="32" y="42"/>
                    </a:lnTo>
                    <a:lnTo>
                      <a:pt x="17" y="62"/>
                    </a:lnTo>
                    <a:lnTo>
                      <a:pt x="9" y="89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5" name="Freeform 1008"/>
              <p:cNvSpPr>
                <a:spLocks/>
              </p:cNvSpPr>
              <p:nvPr/>
            </p:nvSpPr>
            <p:spPr bwMode="auto">
              <a:xfrm>
                <a:off x="235" y="1301"/>
                <a:ext cx="4" cy="1"/>
              </a:xfrm>
              <a:custGeom>
                <a:avLst/>
                <a:gdLst>
                  <a:gd name="T0" fmla="*/ 52 w 52"/>
                  <a:gd name="T1" fmla="*/ 0 h 14"/>
                  <a:gd name="T2" fmla="*/ 41 w 52"/>
                  <a:gd name="T3" fmla="*/ 10 h 14"/>
                  <a:gd name="T4" fmla="*/ 27 w 52"/>
                  <a:gd name="T5" fmla="*/ 14 h 14"/>
                  <a:gd name="T6" fmla="*/ 14 w 52"/>
                  <a:gd name="T7" fmla="*/ 10 h 14"/>
                  <a:gd name="T8" fmla="*/ 0 w 52"/>
                  <a:gd name="T9" fmla="*/ 0 h 14"/>
                  <a:gd name="T10" fmla="*/ 15 w 52"/>
                  <a:gd name="T11" fmla="*/ 4 h 14"/>
                  <a:gd name="T12" fmla="*/ 37 w 52"/>
                  <a:gd name="T13" fmla="*/ 4 h 14"/>
                  <a:gd name="T14" fmla="*/ 52 w 52"/>
                  <a:gd name="T15" fmla="*/ 0 h 14"/>
                  <a:gd name="T16" fmla="*/ 52 w 52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4"/>
                  <a:gd name="T29" fmla="*/ 52 w 5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4">
                    <a:moveTo>
                      <a:pt x="52" y="0"/>
                    </a:moveTo>
                    <a:lnTo>
                      <a:pt x="41" y="10"/>
                    </a:lnTo>
                    <a:lnTo>
                      <a:pt x="27" y="14"/>
                    </a:lnTo>
                    <a:lnTo>
                      <a:pt x="14" y="10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37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6" name="Freeform 1009"/>
              <p:cNvSpPr>
                <a:spLocks/>
              </p:cNvSpPr>
              <p:nvPr/>
            </p:nvSpPr>
            <p:spPr bwMode="auto">
              <a:xfrm>
                <a:off x="349" y="1289"/>
                <a:ext cx="6" cy="3"/>
              </a:xfrm>
              <a:custGeom>
                <a:avLst/>
                <a:gdLst>
                  <a:gd name="T0" fmla="*/ 63 w 63"/>
                  <a:gd name="T1" fmla="*/ 3 h 31"/>
                  <a:gd name="T2" fmla="*/ 61 w 63"/>
                  <a:gd name="T3" fmla="*/ 28 h 31"/>
                  <a:gd name="T4" fmla="*/ 45 w 63"/>
                  <a:gd name="T5" fmla="*/ 28 h 31"/>
                  <a:gd name="T6" fmla="*/ 47 w 63"/>
                  <a:gd name="T7" fmla="*/ 24 h 31"/>
                  <a:gd name="T8" fmla="*/ 57 w 63"/>
                  <a:gd name="T9" fmla="*/ 24 h 31"/>
                  <a:gd name="T10" fmla="*/ 57 w 63"/>
                  <a:gd name="T11" fmla="*/ 2 h 31"/>
                  <a:gd name="T12" fmla="*/ 57 w 63"/>
                  <a:gd name="T13" fmla="*/ 0 h 31"/>
                  <a:gd name="T14" fmla="*/ 1 w 63"/>
                  <a:gd name="T15" fmla="*/ 1 h 31"/>
                  <a:gd name="T16" fmla="*/ 0 w 63"/>
                  <a:gd name="T17" fmla="*/ 2 h 31"/>
                  <a:gd name="T18" fmla="*/ 0 w 63"/>
                  <a:gd name="T19" fmla="*/ 28 h 31"/>
                  <a:gd name="T20" fmla="*/ 1 w 63"/>
                  <a:gd name="T21" fmla="*/ 31 h 31"/>
                  <a:gd name="T22" fmla="*/ 62 w 63"/>
                  <a:gd name="T23" fmla="*/ 30 h 31"/>
                  <a:gd name="T24" fmla="*/ 62 w 63"/>
                  <a:gd name="T25" fmla="*/ 28 h 31"/>
                  <a:gd name="T26" fmla="*/ 63 w 63"/>
                  <a:gd name="T27" fmla="*/ 3 h 31"/>
                  <a:gd name="T28" fmla="*/ 63 w 63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1"/>
                  <a:gd name="T47" fmla="*/ 63 w 63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1">
                    <a:moveTo>
                      <a:pt x="63" y="3"/>
                    </a:moveTo>
                    <a:lnTo>
                      <a:pt x="61" y="28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57" y="2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7" name="Freeform 1010"/>
              <p:cNvSpPr>
                <a:spLocks/>
              </p:cNvSpPr>
              <p:nvPr/>
            </p:nvSpPr>
            <p:spPr bwMode="auto">
              <a:xfrm>
                <a:off x="361" y="1289"/>
                <a:ext cx="5" cy="3"/>
              </a:xfrm>
              <a:custGeom>
                <a:avLst/>
                <a:gdLst>
                  <a:gd name="T0" fmla="*/ 63 w 63"/>
                  <a:gd name="T1" fmla="*/ 5 h 32"/>
                  <a:gd name="T2" fmla="*/ 59 w 63"/>
                  <a:gd name="T3" fmla="*/ 29 h 32"/>
                  <a:gd name="T4" fmla="*/ 44 w 63"/>
                  <a:gd name="T5" fmla="*/ 29 h 32"/>
                  <a:gd name="T6" fmla="*/ 46 w 63"/>
                  <a:gd name="T7" fmla="*/ 25 h 32"/>
                  <a:gd name="T8" fmla="*/ 56 w 63"/>
                  <a:gd name="T9" fmla="*/ 25 h 32"/>
                  <a:gd name="T10" fmla="*/ 57 w 63"/>
                  <a:gd name="T11" fmla="*/ 2 h 32"/>
                  <a:gd name="T12" fmla="*/ 55 w 63"/>
                  <a:gd name="T13" fmla="*/ 0 h 32"/>
                  <a:gd name="T14" fmla="*/ 0 w 63"/>
                  <a:gd name="T15" fmla="*/ 2 h 32"/>
                  <a:gd name="T16" fmla="*/ 0 w 63"/>
                  <a:gd name="T17" fmla="*/ 5 h 32"/>
                  <a:gd name="T18" fmla="*/ 0 w 63"/>
                  <a:gd name="T19" fmla="*/ 31 h 32"/>
                  <a:gd name="T20" fmla="*/ 1 w 63"/>
                  <a:gd name="T21" fmla="*/ 32 h 32"/>
                  <a:gd name="T22" fmla="*/ 59 w 63"/>
                  <a:gd name="T23" fmla="*/ 32 h 32"/>
                  <a:gd name="T24" fmla="*/ 63 w 63"/>
                  <a:gd name="T25" fmla="*/ 29 h 32"/>
                  <a:gd name="T26" fmla="*/ 63 w 63"/>
                  <a:gd name="T27" fmla="*/ 5 h 32"/>
                  <a:gd name="T28" fmla="*/ 63 w 63"/>
                  <a:gd name="T29" fmla="*/ 5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2"/>
                  <a:gd name="T47" fmla="*/ 63 w 63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2">
                    <a:moveTo>
                      <a:pt x="63" y="5"/>
                    </a:moveTo>
                    <a:lnTo>
                      <a:pt x="59" y="29"/>
                    </a:lnTo>
                    <a:lnTo>
                      <a:pt x="44" y="29"/>
                    </a:lnTo>
                    <a:lnTo>
                      <a:pt x="46" y="25"/>
                    </a:lnTo>
                    <a:lnTo>
                      <a:pt x="56" y="25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8" name="Freeform 1011"/>
              <p:cNvSpPr>
                <a:spLocks/>
              </p:cNvSpPr>
              <p:nvPr/>
            </p:nvSpPr>
            <p:spPr bwMode="auto">
              <a:xfrm>
                <a:off x="300" y="1230"/>
                <a:ext cx="9" cy="5"/>
              </a:xfrm>
              <a:custGeom>
                <a:avLst/>
                <a:gdLst>
                  <a:gd name="T0" fmla="*/ 5 w 103"/>
                  <a:gd name="T1" fmla="*/ 38 h 48"/>
                  <a:gd name="T2" fmla="*/ 0 w 103"/>
                  <a:gd name="T3" fmla="*/ 32 h 48"/>
                  <a:gd name="T4" fmla="*/ 2 w 103"/>
                  <a:gd name="T5" fmla="*/ 25 h 48"/>
                  <a:gd name="T6" fmla="*/ 8 w 103"/>
                  <a:gd name="T7" fmla="*/ 21 h 48"/>
                  <a:gd name="T8" fmla="*/ 29 w 103"/>
                  <a:gd name="T9" fmla="*/ 15 h 48"/>
                  <a:gd name="T10" fmla="*/ 55 w 103"/>
                  <a:gd name="T11" fmla="*/ 10 h 48"/>
                  <a:gd name="T12" fmla="*/ 24 w 103"/>
                  <a:gd name="T13" fmla="*/ 21 h 48"/>
                  <a:gd name="T14" fmla="*/ 12 w 103"/>
                  <a:gd name="T15" fmla="*/ 25 h 48"/>
                  <a:gd name="T16" fmla="*/ 12 w 103"/>
                  <a:gd name="T17" fmla="*/ 32 h 48"/>
                  <a:gd name="T18" fmla="*/ 14 w 103"/>
                  <a:gd name="T19" fmla="*/ 32 h 48"/>
                  <a:gd name="T20" fmla="*/ 19 w 103"/>
                  <a:gd name="T21" fmla="*/ 25 h 48"/>
                  <a:gd name="T22" fmla="*/ 25 w 103"/>
                  <a:gd name="T23" fmla="*/ 33 h 48"/>
                  <a:gd name="T24" fmla="*/ 32 w 103"/>
                  <a:gd name="T25" fmla="*/ 24 h 48"/>
                  <a:gd name="T26" fmla="*/ 39 w 103"/>
                  <a:gd name="T27" fmla="*/ 33 h 48"/>
                  <a:gd name="T28" fmla="*/ 48 w 103"/>
                  <a:gd name="T29" fmla="*/ 23 h 48"/>
                  <a:gd name="T30" fmla="*/ 55 w 103"/>
                  <a:gd name="T31" fmla="*/ 33 h 48"/>
                  <a:gd name="T32" fmla="*/ 61 w 103"/>
                  <a:gd name="T33" fmla="*/ 21 h 48"/>
                  <a:gd name="T34" fmla="*/ 71 w 103"/>
                  <a:gd name="T35" fmla="*/ 32 h 48"/>
                  <a:gd name="T36" fmla="*/ 69 w 103"/>
                  <a:gd name="T37" fmla="*/ 16 h 48"/>
                  <a:gd name="T38" fmla="*/ 74 w 103"/>
                  <a:gd name="T39" fmla="*/ 5 h 48"/>
                  <a:gd name="T40" fmla="*/ 80 w 103"/>
                  <a:gd name="T41" fmla="*/ 0 h 48"/>
                  <a:gd name="T42" fmla="*/ 88 w 103"/>
                  <a:gd name="T43" fmla="*/ 0 h 48"/>
                  <a:gd name="T44" fmla="*/ 96 w 103"/>
                  <a:gd name="T45" fmla="*/ 7 h 48"/>
                  <a:gd name="T46" fmla="*/ 86 w 103"/>
                  <a:gd name="T47" fmla="*/ 5 h 48"/>
                  <a:gd name="T48" fmla="*/ 82 w 103"/>
                  <a:gd name="T49" fmla="*/ 7 h 48"/>
                  <a:gd name="T50" fmla="*/ 80 w 103"/>
                  <a:gd name="T51" fmla="*/ 12 h 48"/>
                  <a:gd name="T52" fmla="*/ 82 w 103"/>
                  <a:gd name="T53" fmla="*/ 20 h 48"/>
                  <a:gd name="T54" fmla="*/ 85 w 103"/>
                  <a:gd name="T55" fmla="*/ 24 h 48"/>
                  <a:gd name="T56" fmla="*/ 94 w 103"/>
                  <a:gd name="T57" fmla="*/ 30 h 48"/>
                  <a:gd name="T58" fmla="*/ 82 w 103"/>
                  <a:gd name="T59" fmla="*/ 39 h 48"/>
                  <a:gd name="T60" fmla="*/ 88 w 103"/>
                  <a:gd name="T61" fmla="*/ 43 h 48"/>
                  <a:gd name="T62" fmla="*/ 96 w 103"/>
                  <a:gd name="T63" fmla="*/ 39 h 48"/>
                  <a:gd name="T64" fmla="*/ 100 w 103"/>
                  <a:gd name="T65" fmla="*/ 32 h 48"/>
                  <a:gd name="T66" fmla="*/ 100 w 103"/>
                  <a:gd name="T67" fmla="*/ 19 h 48"/>
                  <a:gd name="T68" fmla="*/ 103 w 103"/>
                  <a:gd name="T69" fmla="*/ 32 h 48"/>
                  <a:gd name="T70" fmla="*/ 99 w 103"/>
                  <a:gd name="T71" fmla="*/ 39 h 48"/>
                  <a:gd name="T72" fmla="*/ 94 w 103"/>
                  <a:gd name="T73" fmla="*/ 48 h 48"/>
                  <a:gd name="T74" fmla="*/ 54 w 103"/>
                  <a:gd name="T75" fmla="*/ 45 h 48"/>
                  <a:gd name="T76" fmla="*/ 5 w 103"/>
                  <a:gd name="T77" fmla="*/ 38 h 48"/>
                  <a:gd name="T78" fmla="*/ 5 w 103"/>
                  <a:gd name="T79" fmla="*/ 38 h 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3"/>
                  <a:gd name="T121" fmla="*/ 0 h 48"/>
                  <a:gd name="T122" fmla="*/ 103 w 103"/>
                  <a:gd name="T123" fmla="*/ 48 h 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3" h="48">
                    <a:moveTo>
                      <a:pt x="5" y="38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8" y="21"/>
                    </a:lnTo>
                    <a:lnTo>
                      <a:pt x="29" y="15"/>
                    </a:lnTo>
                    <a:lnTo>
                      <a:pt x="55" y="10"/>
                    </a:lnTo>
                    <a:lnTo>
                      <a:pt x="24" y="21"/>
                    </a:lnTo>
                    <a:lnTo>
                      <a:pt x="12" y="2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9" y="25"/>
                    </a:lnTo>
                    <a:lnTo>
                      <a:pt x="25" y="33"/>
                    </a:lnTo>
                    <a:lnTo>
                      <a:pt x="32" y="24"/>
                    </a:lnTo>
                    <a:lnTo>
                      <a:pt x="39" y="33"/>
                    </a:lnTo>
                    <a:lnTo>
                      <a:pt x="48" y="23"/>
                    </a:lnTo>
                    <a:lnTo>
                      <a:pt x="55" y="33"/>
                    </a:lnTo>
                    <a:lnTo>
                      <a:pt x="61" y="21"/>
                    </a:lnTo>
                    <a:lnTo>
                      <a:pt x="71" y="32"/>
                    </a:lnTo>
                    <a:lnTo>
                      <a:pt x="69" y="16"/>
                    </a:lnTo>
                    <a:lnTo>
                      <a:pt x="74" y="5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7"/>
                    </a:lnTo>
                    <a:lnTo>
                      <a:pt x="86" y="5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82" y="20"/>
                    </a:lnTo>
                    <a:lnTo>
                      <a:pt x="85" y="24"/>
                    </a:lnTo>
                    <a:lnTo>
                      <a:pt x="94" y="30"/>
                    </a:lnTo>
                    <a:lnTo>
                      <a:pt x="82" y="39"/>
                    </a:lnTo>
                    <a:lnTo>
                      <a:pt x="88" y="43"/>
                    </a:lnTo>
                    <a:lnTo>
                      <a:pt x="96" y="39"/>
                    </a:lnTo>
                    <a:lnTo>
                      <a:pt x="100" y="32"/>
                    </a:lnTo>
                    <a:lnTo>
                      <a:pt x="100" y="19"/>
                    </a:lnTo>
                    <a:lnTo>
                      <a:pt x="103" y="32"/>
                    </a:lnTo>
                    <a:lnTo>
                      <a:pt x="99" y="39"/>
                    </a:lnTo>
                    <a:lnTo>
                      <a:pt x="94" y="48"/>
                    </a:lnTo>
                    <a:lnTo>
                      <a:pt x="54" y="45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9" name="Freeform 1012"/>
              <p:cNvSpPr>
                <a:spLocks/>
              </p:cNvSpPr>
              <p:nvPr/>
            </p:nvSpPr>
            <p:spPr bwMode="auto">
              <a:xfrm>
                <a:off x="310" y="1232"/>
                <a:ext cx="16" cy="4"/>
              </a:xfrm>
              <a:custGeom>
                <a:avLst/>
                <a:gdLst>
                  <a:gd name="T0" fmla="*/ 0 w 178"/>
                  <a:gd name="T1" fmla="*/ 22 h 43"/>
                  <a:gd name="T2" fmla="*/ 11 w 178"/>
                  <a:gd name="T3" fmla="*/ 14 h 43"/>
                  <a:gd name="T4" fmla="*/ 33 w 178"/>
                  <a:gd name="T5" fmla="*/ 5 h 43"/>
                  <a:gd name="T6" fmla="*/ 54 w 178"/>
                  <a:gd name="T7" fmla="*/ 0 h 43"/>
                  <a:gd name="T8" fmla="*/ 77 w 178"/>
                  <a:gd name="T9" fmla="*/ 1 h 43"/>
                  <a:gd name="T10" fmla="*/ 88 w 178"/>
                  <a:gd name="T11" fmla="*/ 3 h 43"/>
                  <a:gd name="T12" fmla="*/ 111 w 178"/>
                  <a:gd name="T13" fmla="*/ 2 h 43"/>
                  <a:gd name="T14" fmla="*/ 127 w 178"/>
                  <a:gd name="T15" fmla="*/ 5 h 43"/>
                  <a:gd name="T16" fmla="*/ 138 w 178"/>
                  <a:gd name="T17" fmla="*/ 10 h 43"/>
                  <a:gd name="T18" fmla="*/ 157 w 178"/>
                  <a:gd name="T19" fmla="*/ 11 h 43"/>
                  <a:gd name="T20" fmla="*/ 172 w 178"/>
                  <a:gd name="T21" fmla="*/ 17 h 43"/>
                  <a:gd name="T22" fmla="*/ 178 w 178"/>
                  <a:gd name="T23" fmla="*/ 28 h 43"/>
                  <a:gd name="T24" fmla="*/ 171 w 178"/>
                  <a:gd name="T25" fmla="*/ 37 h 43"/>
                  <a:gd name="T26" fmla="*/ 162 w 178"/>
                  <a:gd name="T27" fmla="*/ 43 h 43"/>
                  <a:gd name="T28" fmla="*/ 171 w 178"/>
                  <a:gd name="T29" fmla="*/ 34 h 43"/>
                  <a:gd name="T30" fmla="*/ 173 w 178"/>
                  <a:gd name="T31" fmla="*/ 26 h 43"/>
                  <a:gd name="T32" fmla="*/ 167 w 178"/>
                  <a:gd name="T33" fmla="*/ 21 h 43"/>
                  <a:gd name="T34" fmla="*/ 160 w 178"/>
                  <a:gd name="T35" fmla="*/ 17 h 43"/>
                  <a:gd name="T36" fmla="*/ 149 w 178"/>
                  <a:gd name="T37" fmla="*/ 31 h 43"/>
                  <a:gd name="T38" fmla="*/ 153 w 178"/>
                  <a:gd name="T39" fmla="*/ 16 h 43"/>
                  <a:gd name="T40" fmla="*/ 143 w 178"/>
                  <a:gd name="T41" fmla="*/ 15 h 43"/>
                  <a:gd name="T42" fmla="*/ 144 w 178"/>
                  <a:gd name="T43" fmla="*/ 17 h 43"/>
                  <a:gd name="T44" fmla="*/ 146 w 178"/>
                  <a:gd name="T45" fmla="*/ 22 h 43"/>
                  <a:gd name="T46" fmla="*/ 127 w 178"/>
                  <a:gd name="T47" fmla="*/ 34 h 43"/>
                  <a:gd name="T48" fmla="*/ 139 w 178"/>
                  <a:gd name="T49" fmla="*/ 23 h 43"/>
                  <a:gd name="T50" fmla="*/ 134 w 178"/>
                  <a:gd name="T51" fmla="*/ 14 h 43"/>
                  <a:gd name="T52" fmla="*/ 121 w 178"/>
                  <a:gd name="T53" fmla="*/ 10 h 43"/>
                  <a:gd name="T54" fmla="*/ 115 w 178"/>
                  <a:gd name="T55" fmla="*/ 15 h 43"/>
                  <a:gd name="T56" fmla="*/ 112 w 178"/>
                  <a:gd name="T57" fmla="*/ 24 h 43"/>
                  <a:gd name="T58" fmla="*/ 111 w 178"/>
                  <a:gd name="T59" fmla="*/ 14 h 43"/>
                  <a:gd name="T60" fmla="*/ 111 w 178"/>
                  <a:gd name="T61" fmla="*/ 7 h 43"/>
                  <a:gd name="T62" fmla="*/ 94 w 178"/>
                  <a:gd name="T63" fmla="*/ 10 h 43"/>
                  <a:gd name="T64" fmla="*/ 91 w 178"/>
                  <a:gd name="T65" fmla="*/ 8 h 43"/>
                  <a:gd name="T66" fmla="*/ 93 w 178"/>
                  <a:gd name="T67" fmla="*/ 14 h 43"/>
                  <a:gd name="T68" fmla="*/ 80 w 178"/>
                  <a:gd name="T69" fmla="*/ 26 h 43"/>
                  <a:gd name="T70" fmla="*/ 88 w 178"/>
                  <a:gd name="T71" fmla="*/ 13 h 43"/>
                  <a:gd name="T72" fmla="*/ 80 w 178"/>
                  <a:gd name="T73" fmla="*/ 8 h 43"/>
                  <a:gd name="T74" fmla="*/ 62 w 178"/>
                  <a:gd name="T75" fmla="*/ 3 h 43"/>
                  <a:gd name="T76" fmla="*/ 60 w 178"/>
                  <a:gd name="T77" fmla="*/ 13 h 43"/>
                  <a:gd name="T78" fmla="*/ 59 w 178"/>
                  <a:gd name="T79" fmla="*/ 19 h 43"/>
                  <a:gd name="T80" fmla="*/ 54 w 178"/>
                  <a:gd name="T81" fmla="*/ 3 h 43"/>
                  <a:gd name="T82" fmla="*/ 32 w 178"/>
                  <a:gd name="T83" fmla="*/ 11 h 43"/>
                  <a:gd name="T84" fmla="*/ 12 w 178"/>
                  <a:gd name="T85" fmla="*/ 19 h 43"/>
                  <a:gd name="T86" fmla="*/ 0 w 178"/>
                  <a:gd name="T87" fmla="*/ 22 h 43"/>
                  <a:gd name="T88" fmla="*/ 0 w 178"/>
                  <a:gd name="T89" fmla="*/ 22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8"/>
                  <a:gd name="T136" fmla="*/ 0 h 43"/>
                  <a:gd name="T137" fmla="*/ 178 w 178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8" h="43">
                    <a:moveTo>
                      <a:pt x="0" y="22"/>
                    </a:moveTo>
                    <a:lnTo>
                      <a:pt x="11" y="14"/>
                    </a:lnTo>
                    <a:lnTo>
                      <a:pt x="33" y="5"/>
                    </a:lnTo>
                    <a:lnTo>
                      <a:pt x="54" y="0"/>
                    </a:lnTo>
                    <a:lnTo>
                      <a:pt x="77" y="1"/>
                    </a:lnTo>
                    <a:lnTo>
                      <a:pt x="88" y="3"/>
                    </a:lnTo>
                    <a:lnTo>
                      <a:pt x="111" y="2"/>
                    </a:lnTo>
                    <a:lnTo>
                      <a:pt x="127" y="5"/>
                    </a:lnTo>
                    <a:lnTo>
                      <a:pt x="138" y="10"/>
                    </a:lnTo>
                    <a:lnTo>
                      <a:pt x="157" y="11"/>
                    </a:lnTo>
                    <a:lnTo>
                      <a:pt x="172" y="17"/>
                    </a:lnTo>
                    <a:lnTo>
                      <a:pt x="178" y="28"/>
                    </a:lnTo>
                    <a:lnTo>
                      <a:pt x="171" y="37"/>
                    </a:lnTo>
                    <a:lnTo>
                      <a:pt x="162" y="43"/>
                    </a:lnTo>
                    <a:lnTo>
                      <a:pt x="171" y="34"/>
                    </a:lnTo>
                    <a:lnTo>
                      <a:pt x="173" y="26"/>
                    </a:lnTo>
                    <a:lnTo>
                      <a:pt x="167" y="21"/>
                    </a:lnTo>
                    <a:lnTo>
                      <a:pt x="160" y="17"/>
                    </a:lnTo>
                    <a:lnTo>
                      <a:pt x="149" y="31"/>
                    </a:lnTo>
                    <a:lnTo>
                      <a:pt x="153" y="16"/>
                    </a:lnTo>
                    <a:lnTo>
                      <a:pt x="143" y="15"/>
                    </a:lnTo>
                    <a:lnTo>
                      <a:pt x="144" y="17"/>
                    </a:lnTo>
                    <a:lnTo>
                      <a:pt x="146" y="22"/>
                    </a:lnTo>
                    <a:lnTo>
                      <a:pt x="127" y="34"/>
                    </a:lnTo>
                    <a:lnTo>
                      <a:pt x="139" y="23"/>
                    </a:lnTo>
                    <a:lnTo>
                      <a:pt x="134" y="14"/>
                    </a:lnTo>
                    <a:lnTo>
                      <a:pt x="121" y="10"/>
                    </a:lnTo>
                    <a:lnTo>
                      <a:pt x="115" y="15"/>
                    </a:lnTo>
                    <a:lnTo>
                      <a:pt x="112" y="24"/>
                    </a:lnTo>
                    <a:lnTo>
                      <a:pt x="111" y="14"/>
                    </a:lnTo>
                    <a:lnTo>
                      <a:pt x="111" y="7"/>
                    </a:lnTo>
                    <a:lnTo>
                      <a:pt x="94" y="10"/>
                    </a:lnTo>
                    <a:lnTo>
                      <a:pt x="91" y="8"/>
                    </a:lnTo>
                    <a:lnTo>
                      <a:pt x="93" y="14"/>
                    </a:lnTo>
                    <a:lnTo>
                      <a:pt x="80" y="26"/>
                    </a:lnTo>
                    <a:lnTo>
                      <a:pt x="88" y="13"/>
                    </a:lnTo>
                    <a:lnTo>
                      <a:pt x="80" y="8"/>
                    </a:lnTo>
                    <a:lnTo>
                      <a:pt x="62" y="3"/>
                    </a:lnTo>
                    <a:lnTo>
                      <a:pt x="60" y="13"/>
                    </a:lnTo>
                    <a:lnTo>
                      <a:pt x="59" y="19"/>
                    </a:lnTo>
                    <a:lnTo>
                      <a:pt x="54" y="3"/>
                    </a:lnTo>
                    <a:lnTo>
                      <a:pt x="32" y="11"/>
                    </a:lnTo>
                    <a:lnTo>
                      <a:pt x="12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0" name="Freeform 1013"/>
              <p:cNvSpPr>
                <a:spLocks/>
              </p:cNvSpPr>
              <p:nvPr/>
            </p:nvSpPr>
            <p:spPr bwMode="auto">
              <a:xfrm>
                <a:off x="326" y="1234"/>
                <a:ext cx="8" cy="4"/>
              </a:xfrm>
              <a:custGeom>
                <a:avLst/>
                <a:gdLst>
                  <a:gd name="T0" fmla="*/ 4 w 91"/>
                  <a:gd name="T1" fmla="*/ 25 h 44"/>
                  <a:gd name="T2" fmla="*/ 0 w 91"/>
                  <a:gd name="T3" fmla="*/ 21 h 44"/>
                  <a:gd name="T4" fmla="*/ 4 w 91"/>
                  <a:gd name="T5" fmla="*/ 15 h 44"/>
                  <a:gd name="T6" fmla="*/ 29 w 91"/>
                  <a:gd name="T7" fmla="*/ 10 h 44"/>
                  <a:gd name="T8" fmla="*/ 52 w 91"/>
                  <a:gd name="T9" fmla="*/ 4 h 44"/>
                  <a:gd name="T10" fmla="*/ 19 w 91"/>
                  <a:gd name="T11" fmla="*/ 15 h 44"/>
                  <a:gd name="T12" fmla="*/ 17 w 91"/>
                  <a:gd name="T13" fmla="*/ 22 h 44"/>
                  <a:gd name="T14" fmla="*/ 26 w 91"/>
                  <a:gd name="T15" fmla="*/ 17 h 44"/>
                  <a:gd name="T16" fmla="*/ 29 w 91"/>
                  <a:gd name="T17" fmla="*/ 24 h 44"/>
                  <a:gd name="T18" fmla="*/ 38 w 91"/>
                  <a:gd name="T19" fmla="*/ 17 h 44"/>
                  <a:gd name="T20" fmla="*/ 45 w 91"/>
                  <a:gd name="T21" fmla="*/ 25 h 44"/>
                  <a:gd name="T22" fmla="*/ 54 w 91"/>
                  <a:gd name="T23" fmla="*/ 14 h 44"/>
                  <a:gd name="T24" fmla="*/ 57 w 91"/>
                  <a:gd name="T25" fmla="*/ 25 h 44"/>
                  <a:gd name="T26" fmla="*/ 62 w 91"/>
                  <a:gd name="T27" fmla="*/ 7 h 44"/>
                  <a:gd name="T28" fmla="*/ 67 w 91"/>
                  <a:gd name="T29" fmla="*/ 0 h 44"/>
                  <a:gd name="T30" fmla="*/ 77 w 91"/>
                  <a:gd name="T31" fmla="*/ 2 h 44"/>
                  <a:gd name="T32" fmla="*/ 81 w 91"/>
                  <a:gd name="T33" fmla="*/ 6 h 44"/>
                  <a:gd name="T34" fmla="*/ 75 w 91"/>
                  <a:gd name="T35" fmla="*/ 4 h 44"/>
                  <a:gd name="T36" fmla="*/ 67 w 91"/>
                  <a:gd name="T37" fmla="*/ 13 h 44"/>
                  <a:gd name="T38" fmla="*/ 69 w 91"/>
                  <a:gd name="T39" fmla="*/ 22 h 44"/>
                  <a:gd name="T40" fmla="*/ 79 w 91"/>
                  <a:gd name="T41" fmla="*/ 27 h 44"/>
                  <a:gd name="T42" fmla="*/ 75 w 91"/>
                  <a:gd name="T43" fmla="*/ 34 h 44"/>
                  <a:gd name="T44" fmla="*/ 81 w 91"/>
                  <a:gd name="T45" fmla="*/ 39 h 44"/>
                  <a:gd name="T46" fmla="*/ 86 w 91"/>
                  <a:gd name="T47" fmla="*/ 34 h 44"/>
                  <a:gd name="T48" fmla="*/ 88 w 91"/>
                  <a:gd name="T49" fmla="*/ 27 h 44"/>
                  <a:gd name="T50" fmla="*/ 88 w 91"/>
                  <a:gd name="T51" fmla="*/ 15 h 44"/>
                  <a:gd name="T52" fmla="*/ 91 w 91"/>
                  <a:gd name="T53" fmla="*/ 27 h 44"/>
                  <a:gd name="T54" fmla="*/ 88 w 91"/>
                  <a:gd name="T55" fmla="*/ 36 h 44"/>
                  <a:gd name="T56" fmla="*/ 84 w 91"/>
                  <a:gd name="T57" fmla="*/ 41 h 44"/>
                  <a:gd name="T58" fmla="*/ 80 w 91"/>
                  <a:gd name="T59" fmla="*/ 44 h 44"/>
                  <a:gd name="T60" fmla="*/ 61 w 91"/>
                  <a:gd name="T61" fmla="*/ 37 h 44"/>
                  <a:gd name="T62" fmla="*/ 32 w 91"/>
                  <a:gd name="T63" fmla="*/ 32 h 44"/>
                  <a:gd name="T64" fmla="*/ 4 w 91"/>
                  <a:gd name="T65" fmla="*/ 25 h 44"/>
                  <a:gd name="T66" fmla="*/ 4 w 91"/>
                  <a:gd name="T67" fmla="*/ 25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44"/>
                  <a:gd name="T104" fmla="*/ 91 w 91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44">
                    <a:moveTo>
                      <a:pt x="4" y="25"/>
                    </a:moveTo>
                    <a:lnTo>
                      <a:pt x="0" y="21"/>
                    </a:lnTo>
                    <a:lnTo>
                      <a:pt x="4" y="15"/>
                    </a:lnTo>
                    <a:lnTo>
                      <a:pt x="29" y="10"/>
                    </a:lnTo>
                    <a:lnTo>
                      <a:pt x="52" y="4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26" y="17"/>
                    </a:lnTo>
                    <a:lnTo>
                      <a:pt x="29" y="24"/>
                    </a:lnTo>
                    <a:lnTo>
                      <a:pt x="38" y="17"/>
                    </a:lnTo>
                    <a:lnTo>
                      <a:pt x="45" y="25"/>
                    </a:lnTo>
                    <a:lnTo>
                      <a:pt x="54" y="14"/>
                    </a:lnTo>
                    <a:lnTo>
                      <a:pt x="57" y="25"/>
                    </a:lnTo>
                    <a:lnTo>
                      <a:pt x="62" y="7"/>
                    </a:lnTo>
                    <a:lnTo>
                      <a:pt x="67" y="0"/>
                    </a:lnTo>
                    <a:lnTo>
                      <a:pt x="77" y="2"/>
                    </a:lnTo>
                    <a:lnTo>
                      <a:pt x="81" y="6"/>
                    </a:lnTo>
                    <a:lnTo>
                      <a:pt x="75" y="4"/>
                    </a:lnTo>
                    <a:lnTo>
                      <a:pt x="67" y="13"/>
                    </a:lnTo>
                    <a:lnTo>
                      <a:pt x="69" y="22"/>
                    </a:lnTo>
                    <a:lnTo>
                      <a:pt x="79" y="27"/>
                    </a:lnTo>
                    <a:lnTo>
                      <a:pt x="75" y="34"/>
                    </a:lnTo>
                    <a:lnTo>
                      <a:pt x="81" y="39"/>
                    </a:lnTo>
                    <a:lnTo>
                      <a:pt x="86" y="34"/>
                    </a:lnTo>
                    <a:lnTo>
                      <a:pt x="88" y="27"/>
                    </a:lnTo>
                    <a:lnTo>
                      <a:pt x="88" y="15"/>
                    </a:lnTo>
                    <a:lnTo>
                      <a:pt x="91" y="27"/>
                    </a:lnTo>
                    <a:lnTo>
                      <a:pt x="88" y="36"/>
                    </a:lnTo>
                    <a:lnTo>
                      <a:pt x="84" y="41"/>
                    </a:lnTo>
                    <a:lnTo>
                      <a:pt x="80" y="44"/>
                    </a:lnTo>
                    <a:lnTo>
                      <a:pt x="61" y="37"/>
                    </a:lnTo>
                    <a:lnTo>
                      <a:pt x="32" y="32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1" name="Freeform 1014"/>
              <p:cNvSpPr>
                <a:spLocks/>
              </p:cNvSpPr>
              <p:nvPr/>
            </p:nvSpPr>
            <p:spPr bwMode="auto">
              <a:xfrm>
                <a:off x="106" y="1285"/>
                <a:ext cx="2" cy="8"/>
              </a:xfrm>
              <a:custGeom>
                <a:avLst/>
                <a:gdLst>
                  <a:gd name="T0" fmla="*/ 0 w 30"/>
                  <a:gd name="T1" fmla="*/ 44 h 82"/>
                  <a:gd name="T2" fmla="*/ 0 w 30"/>
                  <a:gd name="T3" fmla="*/ 26 h 82"/>
                  <a:gd name="T4" fmla="*/ 3 w 30"/>
                  <a:gd name="T5" fmla="*/ 9 h 82"/>
                  <a:gd name="T6" fmla="*/ 12 w 30"/>
                  <a:gd name="T7" fmla="*/ 0 h 82"/>
                  <a:gd name="T8" fmla="*/ 20 w 30"/>
                  <a:gd name="T9" fmla="*/ 3 h 82"/>
                  <a:gd name="T10" fmla="*/ 27 w 30"/>
                  <a:gd name="T11" fmla="*/ 15 h 82"/>
                  <a:gd name="T12" fmla="*/ 30 w 30"/>
                  <a:gd name="T13" fmla="*/ 44 h 82"/>
                  <a:gd name="T14" fmla="*/ 20 w 30"/>
                  <a:gd name="T15" fmla="*/ 82 h 82"/>
                  <a:gd name="T16" fmla="*/ 10 w 30"/>
                  <a:gd name="T17" fmla="*/ 77 h 82"/>
                  <a:gd name="T18" fmla="*/ 17 w 30"/>
                  <a:gd name="T19" fmla="*/ 70 h 82"/>
                  <a:gd name="T20" fmla="*/ 20 w 30"/>
                  <a:gd name="T21" fmla="*/ 49 h 82"/>
                  <a:gd name="T22" fmla="*/ 14 w 30"/>
                  <a:gd name="T23" fmla="*/ 41 h 82"/>
                  <a:gd name="T24" fmla="*/ 12 w 30"/>
                  <a:gd name="T25" fmla="*/ 20 h 82"/>
                  <a:gd name="T26" fmla="*/ 12 w 30"/>
                  <a:gd name="T27" fmla="*/ 47 h 82"/>
                  <a:gd name="T28" fmla="*/ 5 w 30"/>
                  <a:gd name="T29" fmla="*/ 44 h 82"/>
                  <a:gd name="T30" fmla="*/ 3 w 30"/>
                  <a:gd name="T31" fmla="*/ 58 h 82"/>
                  <a:gd name="T32" fmla="*/ 0 w 30"/>
                  <a:gd name="T33" fmla="*/ 44 h 82"/>
                  <a:gd name="T34" fmla="*/ 0 w 30"/>
                  <a:gd name="T35" fmla="*/ 44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82"/>
                  <a:gd name="T56" fmla="*/ 30 w 30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82">
                    <a:moveTo>
                      <a:pt x="0" y="44"/>
                    </a:moveTo>
                    <a:lnTo>
                      <a:pt x="0" y="26"/>
                    </a:lnTo>
                    <a:lnTo>
                      <a:pt x="3" y="9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7" y="15"/>
                    </a:lnTo>
                    <a:lnTo>
                      <a:pt x="30" y="44"/>
                    </a:lnTo>
                    <a:lnTo>
                      <a:pt x="20" y="82"/>
                    </a:lnTo>
                    <a:lnTo>
                      <a:pt x="10" y="77"/>
                    </a:lnTo>
                    <a:lnTo>
                      <a:pt x="17" y="70"/>
                    </a:lnTo>
                    <a:lnTo>
                      <a:pt x="20" y="49"/>
                    </a:lnTo>
                    <a:lnTo>
                      <a:pt x="14" y="41"/>
                    </a:lnTo>
                    <a:lnTo>
                      <a:pt x="12" y="20"/>
                    </a:lnTo>
                    <a:lnTo>
                      <a:pt x="12" y="47"/>
                    </a:lnTo>
                    <a:lnTo>
                      <a:pt x="5" y="44"/>
                    </a:lnTo>
                    <a:lnTo>
                      <a:pt x="3" y="5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2" name="Freeform 1015"/>
              <p:cNvSpPr>
                <a:spLocks/>
              </p:cNvSpPr>
              <p:nvPr/>
            </p:nvSpPr>
            <p:spPr bwMode="auto">
              <a:xfrm>
                <a:off x="113" y="1286"/>
                <a:ext cx="3" cy="8"/>
              </a:xfrm>
              <a:custGeom>
                <a:avLst/>
                <a:gdLst>
                  <a:gd name="T0" fmla="*/ 0 w 38"/>
                  <a:gd name="T1" fmla="*/ 54 h 88"/>
                  <a:gd name="T2" fmla="*/ 0 w 38"/>
                  <a:gd name="T3" fmla="*/ 28 h 88"/>
                  <a:gd name="T4" fmla="*/ 9 w 38"/>
                  <a:gd name="T5" fmla="*/ 5 h 88"/>
                  <a:gd name="T6" fmla="*/ 21 w 38"/>
                  <a:gd name="T7" fmla="*/ 0 h 88"/>
                  <a:gd name="T8" fmla="*/ 29 w 38"/>
                  <a:gd name="T9" fmla="*/ 5 h 88"/>
                  <a:gd name="T10" fmla="*/ 36 w 38"/>
                  <a:gd name="T11" fmla="*/ 19 h 88"/>
                  <a:gd name="T12" fmla="*/ 38 w 38"/>
                  <a:gd name="T13" fmla="*/ 40 h 88"/>
                  <a:gd name="T14" fmla="*/ 36 w 38"/>
                  <a:gd name="T15" fmla="*/ 66 h 88"/>
                  <a:gd name="T16" fmla="*/ 21 w 38"/>
                  <a:gd name="T17" fmla="*/ 88 h 88"/>
                  <a:gd name="T18" fmla="*/ 9 w 38"/>
                  <a:gd name="T19" fmla="*/ 78 h 88"/>
                  <a:gd name="T20" fmla="*/ 21 w 38"/>
                  <a:gd name="T21" fmla="*/ 75 h 88"/>
                  <a:gd name="T22" fmla="*/ 29 w 38"/>
                  <a:gd name="T23" fmla="*/ 63 h 88"/>
                  <a:gd name="T24" fmla="*/ 21 w 38"/>
                  <a:gd name="T25" fmla="*/ 47 h 88"/>
                  <a:gd name="T26" fmla="*/ 21 w 38"/>
                  <a:gd name="T27" fmla="*/ 32 h 88"/>
                  <a:gd name="T28" fmla="*/ 14 w 38"/>
                  <a:gd name="T29" fmla="*/ 43 h 88"/>
                  <a:gd name="T30" fmla="*/ 14 w 38"/>
                  <a:gd name="T31" fmla="*/ 47 h 88"/>
                  <a:gd name="T32" fmla="*/ 9 w 38"/>
                  <a:gd name="T33" fmla="*/ 43 h 88"/>
                  <a:gd name="T34" fmla="*/ 0 w 38"/>
                  <a:gd name="T35" fmla="*/ 54 h 88"/>
                  <a:gd name="T36" fmla="*/ 0 w 38"/>
                  <a:gd name="T37" fmla="*/ 54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88"/>
                  <a:gd name="T59" fmla="*/ 38 w 38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88">
                    <a:moveTo>
                      <a:pt x="0" y="54"/>
                    </a:moveTo>
                    <a:lnTo>
                      <a:pt x="0" y="28"/>
                    </a:lnTo>
                    <a:lnTo>
                      <a:pt x="9" y="5"/>
                    </a:lnTo>
                    <a:lnTo>
                      <a:pt x="21" y="0"/>
                    </a:lnTo>
                    <a:lnTo>
                      <a:pt x="29" y="5"/>
                    </a:lnTo>
                    <a:lnTo>
                      <a:pt x="36" y="19"/>
                    </a:lnTo>
                    <a:lnTo>
                      <a:pt x="38" y="40"/>
                    </a:lnTo>
                    <a:lnTo>
                      <a:pt x="36" y="66"/>
                    </a:lnTo>
                    <a:lnTo>
                      <a:pt x="21" y="88"/>
                    </a:lnTo>
                    <a:lnTo>
                      <a:pt x="9" y="78"/>
                    </a:lnTo>
                    <a:lnTo>
                      <a:pt x="21" y="75"/>
                    </a:lnTo>
                    <a:lnTo>
                      <a:pt x="29" y="63"/>
                    </a:lnTo>
                    <a:lnTo>
                      <a:pt x="21" y="47"/>
                    </a:lnTo>
                    <a:lnTo>
                      <a:pt x="21" y="32"/>
                    </a:lnTo>
                    <a:lnTo>
                      <a:pt x="14" y="43"/>
                    </a:lnTo>
                    <a:lnTo>
                      <a:pt x="14" y="47"/>
                    </a:lnTo>
                    <a:lnTo>
                      <a:pt x="9" y="4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3" name="Freeform 1016"/>
              <p:cNvSpPr>
                <a:spLocks/>
              </p:cNvSpPr>
              <p:nvPr/>
            </p:nvSpPr>
            <p:spPr bwMode="auto">
              <a:xfrm>
                <a:off x="100" y="1282"/>
                <a:ext cx="33" cy="14"/>
              </a:xfrm>
              <a:custGeom>
                <a:avLst/>
                <a:gdLst>
                  <a:gd name="T0" fmla="*/ 0 w 366"/>
                  <a:gd name="T1" fmla="*/ 0 h 163"/>
                  <a:gd name="T2" fmla="*/ 0 w 366"/>
                  <a:gd name="T3" fmla="*/ 15 h 163"/>
                  <a:gd name="T4" fmla="*/ 33 w 366"/>
                  <a:gd name="T5" fmla="*/ 15 h 163"/>
                  <a:gd name="T6" fmla="*/ 24 w 366"/>
                  <a:gd name="T7" fmla="*/ 79 h 163"/>
                  <a:gd name="T8" fmla="*/ 34 w 366"/>
                  <a:gd name="T9" fmla="*/ 79 h 163"/>
                  <a:gd name="T10" fmla="*/ 42 w 366"/>
                  <a:gd name="T11" fmla="*/ 118 h 163"/>
                  <a:gd name="T12" fmla="*/ 54 w 366"/>
                  <a:gd name="T13" fmla="*/ 141 h 163"/>
                  <a:gd name="T14" fmla="*/ 69 w 366"/>
                  <a:gd name="T15" fmla="*/ 152 h 163"/>
                  <a:gd name="T16" fmla="*/ 57 w 366"/>
                  <a:gd name="T17" fmla="*/ 141 h 163"/>
                  <a:gd name="T18" fmla="*/ 45 w 366"/>
                  <a:gd name="T19" fmla="*/ 118 h 163"/>
                  <a:gd name="T20" fmla="*/ 38 w 366"/>
                  <a:gd name="T21" fmla="*/ 82 h 163"/>
                  <a:gd name="T22" fmla="*/ 38 w 366"/>
                  <a:gd name="T23" fmla="*/ 60 h 163"/>
                  <a:gd name="T24" fmla="*/ 48 w 366"/>
                  <a:gd name="T25" fmla="*/ 32 h 163"/>
                  <a:gd name="T26" fmla="*/ 62 w 366"/>
                  <a:gd name="T27" fmla="*/ 15 h 163"/>
                  <a:gd name="T28" fmla="*/ 80 w 366"/>
                  <a:gd name="T29" fmla="*/ 9 h 163"/>
                  <a:gd name="T30" fmla="*/ 96 w 366"/>
                  <a:gd name="T31" fmla="*/ 12 h 163"/>
                  <a:gd name="T32" fmla="*/ 107 w 366"/>
                  <a:gd name="T33" fmla="*/ 26 h 163"/>
                  <a:gd name="T34" fmla="*/ 113 w 366"/>
                  <a:gd name="T35" fmla="*/ 12 h 163"/>
                  <a:gd name="T36" fmla="*/ 127 w 366"/>
                  <a:gd name="T37" fmla="*/ 38 h 163"/>
                  <a:gd name="T38" fmla="*/ 115 w 366"/>
                  <a:gd name="T39" fmla="*/ 41 h 163"/>
                  <a:gd name="T40" fmla="*/ 123 w 366"/>
                  <a:gd name="T41" fmla="*/ 82 h 163"/>
                  <a:gd name="T42" fmla="*/ 127 w 366"/>
                  <a:gd name="T43" fmla="*/ 45 h 163"/>
                  <a:gd name="T44" fmla="*/ 141 w 366"/>
                  <a:gd name="T45" fmla="*/ 26 h 163"/>
                  <a:gd name="T46" fmla="*/ 152 w 366"/>
                  <a:gd name="T47" fmla="*/ 17 h 163"/>
                  <a:gd name="T48" fmla="*/ 163 w 366"/>
                  <a:gd name="T49" fmla="*/ 15 h 163"/>
                  <a:gd name="T50" fmla="*/ 179 w 366"/>
                  <a:gd name="T51" fmla="*/ 17 h 163"/>
                  <a:gd name="T52" fmla="*/ 194 w 366"/>
                  <a:gd name="T53" fmla="*/ 26 h 163"/>
                  <a:gd name="T54" fmla="*/ 205 w 366"/>
                  <a:gd name="T55" fmla="*/ 45 h 163"/>
                  <a:gd name="T56" fmla="*/ 208 w 366"/>
                  <a:gd name="T57" fmla="*/ 70 h 163"/>
                  <a:gd name="T58" fmla="*/ 208 w 366"/>
                  <a:gd name="T59" fmla="*/ 97 h 163"/>
                  <a:gd name="T60" fmla="*/ 205 w 366"/>
                  <a:gd name="T61" fmla="*/ 120 h 163"/>
                  <a:gd name="T62" fmla="*/ 191 w 366"/>
                  <a:gd name="T63" fmla="*/ 143 h 163"/>
                  <a:gd name="T64" fmla="*/ 182 w 366"/>
                  <a:gd name="T65" fmla="*/ 154 h 163"/>
                  <a:gd name="T66" fmla="*/ 170 w 366"/>
                  <a:gd name="T67" fmla="*/ 157 h 163"/>
                  <a:gd name="T68" fmla="*/ 155 w 366"/>
                  <a:gd name="T69" fmla="*/ 157 h 163"/>
                  <a:gd name="T70" fmla="*/ 163 w 366"/>
                  <a:gd name="T71" fmla="*/ 163 h 163"/>
                  <a:gd name="T72" fmla="*/ 218 w 366"/>
                  <a:gd name="T73" fmla="*/ 161 h 163"/>
                  <a:gd name="T74" fmla="*/ 235 w 366"/>
                  <a:gd name="T75" fmla="*/ 148 h 163"/>
                  <a:gd name="T76" fmla="*/ 244 w 366"/>
                  <a:gd name="T77" fmla="*/ 133 h 163"/>
                  <a:gd name="T78" fmla="*/ 253 w 366"/>
                  <a:gd name="T79" fmla="*/ 111 h 163"/>
                  <a:gd name="T80" fmla="*/ 328 w 366"/>
                  <a:gd name="T81" fmla="*/ 111 h 163"/>
                  <a:gd name="T82" fmla="*/ 324 w 366"/>
                  <a:gd name="T83" fmla="*/ 88 h 163"/>
                  <a:gd name="T84" fmla="*/ 328 w 366"/>
                  <a:gd name="T85" fmla="*/ 64 h 163"/>
                  <a:gd name="T86" fmla="*/ 336 w 366"/>
                  <a:gd name="T87" fmla="*/ 38 h 163"/>
                  <a:gd name="T88" fmla="*/ 344 w 366"/>
                  <a:gd name="T89" fmla="*/ 24 h 163"/>
                  <a:gd name="T90" fmla="*/ 366 w 366"/>
                  <a:gd name="T91" fmla="*/ 9 h 163"/>
                  <a:gd name="T92" fmla="*/ 0 w 366"/>
                  <a:gd name="T93" fmla="*/ 0 h 163"/>
                  <a:gd name="T94" fmla="*/ 0 w 366"/>
                  <a:gd name="T95" fmla="*/ 0 h 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6"/>
                  <a:gd name="T145" fmla="*/ 0 h 163"/>
                  <a:gd name="T146" fmla="*/ 366 w 366"/>
                  <a:gd name="T147" fmla="*/ 163 h 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6" h="163">
                    <a:moveTo>
                      <a:pt x="0" y="0"/>
                    </a:moveTo>
                    <a:lnTo>
                      <a:pt x="0" y="15"/>
                    </a:lnTo>
                    <a:lnTo>
                      <a:pt x="33" y="15"/>
                    </a:lnTo>
                    <a:lnTo>
                      <a:pt x="24" y="79"/>
                    </a:lnTo>
                    <a:lnTo>
                      <a:pt x="34" y="79"/>
                    </a:lnTo>
                    <a:lnTo>
                      <a:pt x="42" y="118"/>
                    </a:lnTo>
                    <a:lnTo>
                      <a:pt x="54" y="141"/>
                    </a:lnTo>
                    <a:lnTo>
                      <a:pt x="69" y="152"/>
                    </a:lnTo>
                    <a:lnTo>
                      <a:pt x="57" y="141"/>
                    </a:lnTo>
                    <a:lnTo>
                      <a:pt x="45" y="118"/>
                    </a:lnTo>
                    <a:lnTo>
                      <a:pt x="38" y="82"/>
                    </a:lnTo>
                    <a:lnTo>
                      <a:pt x="38" y="60"/>
                    </a:lnTo>
                    <a:lnTo>
                      <a:pt x="48" y="32"/>
                    </a:lnTo>
                    <a:lnTo>
                      <a:pt x="62" y="15"/>
                    </a:lnTo>
                    <a:lnTo>
                      <a:pt x="80" y="9"/>
                    </a:lnTo>
                    <a:lnTo>
                      <a:pt x="96" y="12"/>
                    </a:lnTo>
                    <a:lnTo>
                      <a:pt x="107" y="26"/>
                    </a:lnTo>
                    <a:lnTo>
                      <a:pt x="113" y="12"/>
                    </a:lnTo>
                    <a:lnTo>
                      <a:pt x="127" y="38"/>
                    </a:lnTo>
                    <a:lnTo>
                      <a:pt x="115" y="41"/>
                    </a:lnTo>
                    <a:lnTo>
                      <a:pt x="123" y="82"/>
                    </a:lnTo>
                    <a:lnTo>
                      <a:pt x="127" y="45"/>
                    </a:lnTo>
                    <a:lnTo>
                      <a:pt x="141" y="26"/>
                    </a:lnTo>
                    <a:lnTo>
                      <a:pt x="152" y="17"/>
                    </a:lnTo>
                    <a:lnTo>
                      <a:pt x="163" y="15"/>
                    </a:lnTo>
                    <a:lnTo>
                      <a:pt x="179" y="17"/>
                    </a:lnTo>
                    <a:lnTo>
                      <a:pt x="194" y="26"/>
                    </a:lnTo>
                    <a:lnTo>
                      <a:pt x="205" y="45"/>
                    </a:lnTo>
                    <a:lnTo>
                      <a:pt x="208" y="70"/>
                    </a:lnTo>
                    <a:lnTo>
                      <a:pt x="208" y="97"/>
                    </a:lnTo>
                    <a:lnTo>
                      <a:pt x="205" y="120"/>
                    </a:lnTo>
                    <a:lnTo>
                      <a:pt x="191" y="143"/>
                    </a:lnTo>
                    <a:lnTo>
                      <a:pt x="182" y="154"/>
                    </a:lnTo>
                    <a:lnTo>
                      <a:pt x="170" y="157"/>
                    </a:lnTo>
                    <a:lnTo>
                      <a:pt x="155" y="157"/>
                    </a:lnTo>
                    <a:lnTo>
                      <a:pt x="163" y="163"/>
                    </a:lnTo>
                    <a:lnTo>
                      <a:pt x="218" y="161"/>
                    </a:lnTo>
                    <a:lnTo>
                      <a:pt x="235" y="148"/>
                    </a:lnTo>
                    <a:lnTo>
                      <a:pt x="244" y="133"/>
                    </a:lnTo>
                    <a:lnTo>
                      <a:pt x="253" y="111"/>
                    </a:lnTo>
                    <a:lnTo>
                      <a:pt x="328" y="111"/>
                    </a:lnTo>
                    <a:lnTo>
                      <a:pt x="324" y="88"/>
                    </a:lnTo>
                    <a:lnTo>
                      <a:pt x="328" y="64"/>
                    </a:lnTo>
                    <a:lnTo>
                      <a:pt x="336" y="38"/>
                    </a:lnTo>
                    <a:lnTo>
                      <a:pt x="344" y="24"/>
                    </a:lnTo>
                    <a:lnTo>
                      <a:pt x="36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4" name="Freeform 1017"/>
              <p:cNvSpPr>
                <a:spLocks/>
              </p:cNvSpPr>
              <p:nvPr/>
            </p:nvSpPr>
            <p:spPr bwMode="auto">
              <a:xfrm>
                <a:off x="106" y="1290"/>
                <a:ext cx="7" cy="6"/>
              </a:xfrm>
              <a:custGeom>
                <a:avLst/>
                <a:gdLst>
                  <a:gd name="T0" fmla="*/ 0 w 77"/>
                  <a:gd name="T1" fmla="*/ 51 h 60"/>
                  <a:gd name="T2" fmla="*/ 14 w 77"/>
                  <a:gd name="T3" fmla="*/ 55 h 60"/>
                  <a:gd name="T4" fmla="*/ 30 w 77"/>
                  <a:gd name="T5" fmla="*/ 49 h 60"/>
                  <a:gd name="T6" fmla="*/ 41 w 77"/>
                  <a:gd name="T7" fmla="*/ 35 h 60"/>
                  <a:gd name="T8" fmla="*/ 54 w 77"/>
                  <a:gd name="T9" fmla="*/ 0 h 60"/>
                  <a:gd name="T10" fmla="*/ 61 w 77"/>
                  <a:gd name="T11" fmla="*/ 36 h 60"/>
                  <a:gd name="T12" fmla="*/ 72 w 77"/>
                  <a:gd name="T13" fmla="*/ 51 h 60"/>
                  <a:gd name="T14" fmla="*/ 77 w 77"/>
                  <a:gd name="T15" fmla="*/ 55 h 60"/>
                  <a:gd name="T16" fmla="*/ 72 w 77"/>
                  <a:gd name="T17" fmla="*/ 57 h 60"/>
                  <a:gd name="T18" fmla="*/ 11 w 77"/>
                  <a:gd name="T19" fmla="*/ 60 h 60"/>
                  <a:gd name="T20" fmla="*/ 0 w 77"/>
                  <a:gd name="T21" fmla="*/ 51 h 60"/>
                  <a:gd name="T22" fmla="*/ 0 w 77"/>
                  <a:gd name="T23" fmla="*/ 51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60"/>
                  <a:gd name="T38" fmla="*/ 77 w 77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60">
                    <a:moveTo>
                      <a:pt x="0" y="51"/>
                    </a:moveTo>
                    <a:lnTo>
                      <a:pt x="14" y="55"/>
                    </a:lnTo>
                    <a:lnTo>
                      <a:pt x="30" y="49"/>
                    </a:lnTo>
                    <a:lnTo>
                      <a:pt x="41" y="35"/>
                    </a:lnTo>
                    <a:lnTo>
                      <a:pt x="54" y="0"/>
                    </a:lnTo>
                    <a:lnTo>
                      <a:pt x="61" y="36"/>
                    </a:lnTo>
                    <a:lnTo>
                      <a:pt x="72" y="51"/>
                    </a:lnTo>
                    <a:lnTo>
                      <a:pt x="77" y="55"/>
                    </a:lnTo>
                    <a:lnTo>
                      <a:pt x="72" y="57"/>
                    </a:lnTo>
                    <a:lnTo>
                      <a:pt x="11" y="6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5" name="Freeform 1018"/>
              <p:cNvSpPr>
                <a:spLocks/>
              </p:cNvSpPr>
              <p:nvPr/>
            </p:nvSpPr>
            <p:spPr bwMode="auto">
              <a:xfrm>
                <a:off x="117" y="1282"/>
                <a:ext cx="94" cy="14"/>
              </a:xfrm>
              <a:custGeom>
                <a:avLst/>
                <a:gdLst>
                  <a:gd name="T0" fmla="*/ 149 w 1033"/>
                  <a:gd name="T1" fmla="*/ 3 h 155"/>
                  <a:gd name="T2" fmla="*/ 134 w 1033"/>
                  <a:gd name="T3" fmla="*/ 61 h 155"/>
                  <a:gd name="T4" fmla="*/ 143 w 1033"/>
                  <a:gd name="T5" fmla="*/ 119 h 155"/>
                  <a:gd name="T6" fmla="*/ 162 w 1033"/>
                  <a:gd name="T7" fmla="*/ 142 h 155"/>
                  <a:gd name="T8" fmla="*/ 176 w 1033"/>
                  <a:gd name="T9" fmla="*/ 151 h 155"/>
                  <a:gd name="T10" fmla="*/ 190 w 1033"/>
                  <a:gd name="T11" fmla="*/ 155 h 155"/>
                  <a:gd name="T12" fmla="*/ 230 w 1033"/>
                  <a:gd name="T13" fmla="*/ 151 h 155"/>
                  <a:gd name="T14" fmla="*/ 245 w 1033"/>
                  <a:gd name="T15" fmla="*/ 142 h 155"/>
                  <a:gd name="T16" fmla="*/ 269 w 1033"/>
                  <a:gd name="T17" fmla="*/ 151 h 155"/>
                  <a:gd name="T18" fmla="*/ 304 w 1033"/>
                  <a:gd name="T19" fmla="*/ 151 h 155"/>
                  <a:gd name="T20" fmla="*/ 327 w 1033"/>
                  <a:gd name="T21" fmla="*/ 137 h 155"/>
                  <a:gd name="T22" fmla="*/ 339 w 1033"/>
                  <a:gd name="T23" fmla="*/ 117 h 155"/>
                  <a:gd name="T24" fmla="*/ 343 w 1033"/>
                  <a:gd name="T25" fmla="*/ 91 h 155"/>
                  <a:gd name="T26" fmla="*/ 345 w 1033"/>
                  <a:gd name="T27" fmla="*/ 67 h 155"/>
                  <a:gd name="T28" fmla="*/ 343 w 1033"/>
                  <a:gd name="T29" fmla="*/ 38 h 155"/>
                  <a:gd name="T30" fmla="*/ 336 w 1033"/>
                  <a:gd name="T31" fmla="*/ 18 h 155"/>
                  <a:gd name="T32" fmla="*/ 1023 w 1033"/>
                  <a:gd name="T33" fmla="*/ 44 h 155"/>
                  <a:gd name="T34" fmla="*/ 1033 w 1033"/>
                  <a:gd name="T35" fmla="*/ 26 h 155"/>
                  <a:gd name="T36" fmla="*/ 0 w 1033"/>
                  <a:gd name="T37" fmla="*/ 0 h 155"/>
                  <a:gd name="T38" fmla="*/ 149 w 1033"/>
                  <a:gd name="T39" fmla="*/ 3 h 155"/>
                  <a:gd name="T40" fmla="*/ 149 w 1033"/>
                  <a:gd name="T41" fmla="*/ 3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3"/>
                  <a:gd name="T64" fmla="*/ 0 h 155"/>
                  <a:gd name="T65" fmla="*/ 1033 w 1033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3" h="155">
                    <a:moveTo>
                      <a:pt x="149" y="3"/>
                    </a:moveTo>
                    <a:lnTo>
                      <a:pt x="134" y="61"/>
                    </a:lnTo>
                    <a:lnTo>
                      <a:pt x="143" y="119"/>
                    </a:lnTo>
                    <a:lnTo>
                      <a:pt x="162" y="142"/>
                    </a:lnTo>
                    <a:lnTo>
                      <a:pt x="176" y="151"/>
                    </a:lnTo>
                    <a:lnTo>
                      <a:pt x="190" y="155"/>
                    </a:lnTo>
                    <a:lnTo>
                      <a:pt x="230" y="151"/>
                    </a:lnTo>
                    <a:lnTo>
                      <a:pt x="245" y="142"/>
                    </a:lnTo>
                    <a:lnTo>
                      <a:pt x="269" y="151"/>
                    </a:lnTo>
                    <a:lnTo>
                      <a:pt x="304" y="151"/>
                    </a:lnTo>
                    <a:lnTo>
                      <a:pt x="327" y="137"/>
                    </a:lnTo>
                    <a:lnTo>
                      <a:pt x="339" y="117"/>
                    </a:lnTo>
                    <a:lnTo>
                      <a:pt x="343" y="91"/>
                    </a:lnTo>
                    <a:lnTo>
                      <a:pt x="345" y="67"/>
                    </a:lnTo>
                    <a:lnTo>
                      <a:pt x="343" y="38"/>
                    </a:lnTo>
                    <a:lnTo>
                      <a:pt x="336" y="18"/>
                    </a:lnTo>
                    <a:lnTo>
                      <a:pt x="1023" y="44"/>
                    </a:lnTo>
                    <a:lnTo>
                      <a:pt x="1033" y="26"/>
                    </a:lnTo>
                    <a:lnTo>
                      <a:pt x="0" y="0"/>
                    </a:lnTo>
                    <a:lnTo>
                      <a:pt x="1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6" name="Freeform 1019"/>
              <p:cNvSpPr>
                <a:spLocks/>
              </p:cNvSpPr>
              <p:nvPr/>
            </p:nvSpPr>
            <p:spPr bwMode="auto">
              <a:xfrm>
                <a:off x="198" y="1274"/>
                <a:ext cx="54" cy="11"/>
              </a:xfrm>
              <a:custGeom>
                <a:avLst/>
                <a:gdLst>
                  <a:gd name="T0" fmla="*/ 129 w 597"/>
                  <a:gd name="T1" fmla="*/ 113 h 118"/>
                  <a:gd name="T2" fmla="*/ 71 w 597"/>
                  <a:gd name="T3" fmla="*/ 70 h 118"/>
                  <a:gd name="T4" fmla="*/ 133 w 597"/>
                  <a:gd name="T5" fmla="*/ 96 h 118"/>
                  <a:gd name="T6" fmla="*/ 71 w 597"/>
                  <a:gd name="T7" fmla="*/ 35 h 118"/>
                  <a:gd name="T8" fmla="*/ 141 w 597"/>
                  <a:gd name="T9" fmla="*/ 70 h 118"/>
                  <a:gd name="T10" fmla="*/ 115 w 597"/>
                  <a:gd name="T11" fmla="*/ 27 h 118"/>
                  <a:gd name="T12" fmla="*/ 159 w 597"/>
                  <a:gd name="T13" fmla="*/ 53 h 118"/>
                  <a:gd name="T14" fmla="*/ 159 w 597"/>
                  <a:gd name="T15" fmla="*/ 22 h 118"/>
                  <a:gd name="T16" fmla="*/ 186 w 597"/>
                  <a:gd name="T17" fmla="*/ 48 h 118"/>
                  <a:gd name="T18" fmla="*/ 196 w 597"/>
                  <a:gd name="T19" fmla="*/ 27 h 118"/>
                  <a:gd name="T20" fmla="*/ 208 w 597"/>
                  <a:gd name="T21" fmla="*/ 44 h 118"/>
                  <a:gd name="T22" fmla="*/ 473 w 597"/>
                  <a:gd name="T23" fmla="*/ 44 h 118"/>
                  <a:gd name="T24" fmla="*/ 597 w 597"/>
                  <a:gd name="T25" fmla="*/ 0 h 118"/>
                  <a:gd name="T26" fmla="*/ 496 w 597"/>
                  <a:gd name="T27" fmla="*/ 0 h 118"/>
                  <a:gd name="T28" fmla="*/ 39 w 597"/>
                  <a:gd name="T29" fmla="*/ 5 h 118"/>
                  <a:gd name="T30" fmla="*/ 0 w 597"/>
                  <a:gd name="T31" fmla="*/ 118 h 118"/>
                  <a:gd name="T32" fmla="*/ 129 w 597"/>
                  <a:gd name="T33" fmla="*/ 113 h 118"/>
                  <a:gd name="T34" fmla="*/ 129 w 597"/>
                  <a:gd name="T35" fmla="*/ 113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7"/>
                  <a:gd name="T55" fmla="*/ 0 h 118"/>
                  <a:gd name="T56" fmla="*/ 597 w 597"/>
                  <a:gd name="T57" fmla="*/ 118 h 1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7" h="118">
                    <a:moveTo>
                      <a:pt x="129" y="113"/>
                    </a:moveTo>
                    <a:lnTo>
                      <a:pt x="71" y="70"/>
                    </a:lnTo>
                    <a:lnTo>
                      <a:pt x="133" y="96"/>
                    </a:lnTo>
                    <a:lnTo>
                      <a:pt x="71" y="35"/>
                    </a:lnTo>
                    <a:lnTo>
                      <a:pt x="141" y="70"/>
                    </a:lnTo>
                    <a:lnTo>
                      <a:pt x="115" y="27"/>
                    </a:lnTo>
                    <a:lnTo>
                      <a:pt x="159" y="53"/>
                    </a:lnTo>
                    <a:lnTo>
                      <a:pt x="159" y="22"/>
                    </a:lnTo>
                    <a:lnTo>
                      <a:pt x="186" y="48"/>
                    </a:lnTo>
                    <a:lnTo>
                      <a:pt x="196" y="27"/>
                    </a:lnTo>
                    <a:lnTo>
                      <a:pt x="208" y="44"/>
                    </a:lnTo>
                    <a:lnTo>
                      <a:pt x="473" y="44"/>
                    </a:lnTo>
                    <a:lnTo>
                      <a:pt x="597" y="0"/>
                    </a:lnTo>
                    <a:lnTo>
                      <a:pt x="496" y="0"/>
                    </a:lnTo>
                    <a:lnTo>
                      <a:pt x="39" y="5"/>
                    </a:lnTo>
                    <a:lnTo>
                      <a:pt x="0" y="118"/>
                    </a:lnTo>
                    <a:lnTo>
                      <a:pt x="12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7" name="Freeform 1020"/>
              <p:cNvSpPr>
                <a:spLocks/>
              </p:cNvSpPr>
              <p:nvPr/>
            </p:nvSpPr>
            <p:spPr bwMode="auto">
              <a:xfrm>
                <a:off x="96" y="1202"/>
                <a:ext cx="192" cy="80"/>
              </a:xfrm>
              <a:custGeom>
                <a:avLst/>
                <a:gdLst>
                  <a:gd name="T0" fmla="*/ 1066 w 2107"/>
                  <a:gd name="T1" fmla="*/ 182 h 877"/>
                  <a:gd name="T2" fmla="*/ 288 w 2107"/>
                  <a:gd name="T3" fmla="*/ 371 h 877"/>
                  <a:gd name="T4" fmla="*/ 1141 w 2107"/>
                  <a:gd name="T5" fmla="*/ 212 h 877"/>
                  <a:gd name="T6" fmla="*/ 314 w 2107"/>
                  <a:gd name="T7" fmla="*/ 399 h 877"/>
                  <a:gd name="T8" fmla="*/ 1211 w 2107"/>
                  <a:gd name="T9" fmla="*/ 243 h 877"/>
                  <a:gd name="T10" fmla="*/ 305 w 2107"/>
                  <a:gd name="T11" fmla="*/ 428 h 877"/>
                  <a:gd name="T12" fmla="*/ 1169 w 2107"/>
                  <a:gd name="T13" fmla="*/ 296 h 877"/>
                  <a:gd name="T14" fmla="*/ 288 w 2107"/>
                  <a:gd name="T15" fmla="*/ 473 h 877"/>
                  <a:gd name="T16" fmla="*/ 1110 w 2107"/>
                  <a:gd name="T17" fmla="*/ 356 h 877"/>
                  <a:gd name="T18" fmla="*/ 266 w 2107"/>
                  <a:gd name="T19" fmla="*/ 516 h 877"/>
                  <a:gd name="T20" fmla="*/ 1058 w 2107"/>
                  <a:gd name="T21" fmla="*/ 409 h 877"/>
                  <a:gd name="T22" fmla="*/ 251 w 2107"/>
                  <a:gd name="T23" fmla="*/ 550 h 877"/>
                  <a:gd name="T24" fmla="*/ 1009 w 2107"/>
                  <a:gd name="T25" fmla="*/ 460 h 877"/>
                  <a:gd name="T26" fmla="*/ 238 w 2107"/>
                  <a:gd name="T27" fmla="*/ 594 h 877"/>
                  <a:gd name="T28" fmla="*/ 952 w 2107"/>
                  <a:gd name="T29" fmla="*/ 516 h 877"/>
                  <a:gd name="T30" fmla="*/ 221 w 2107"/>
                  <a:gd name="T31" fmla="*/ 629 h 877"/>
                  <a:gd name="T32" fmla="*/ 902 w 2107"/>
                  <a:gd name="T33" fmla="*/ 563 h 877"/>
                  <a:gd name="T34" fmla="*/ 202 w 2107"/>
                  <a:gd name="T35" fmla="*/ 669 h 877"/>
                  <a:gd name="T36" fmla="*/ 853 w 2107"/>
                  <a:gd name="T37" fmla="*/ 616 h 877"/>
                  <a:gd name="T38" fmla="*/ 186 w 2107"/>
                  <a:gd name="T39" fmla="*/ 707 h 877"/>
                  <a:gd name="T40" fmla="*/ 799 w 2107"/>
                  <a:gd name="T41" fmla="*/ 669 h 877"/>
                  <a:gd name="T42" fmla="*/ 176 w 2107"/>
                  <a:gd name="T43" fmla="*/ 738 h 877"/>
                  <a:gd name="T44" fmla="*/ 760 w 2107"/>
                  <a:gd name="T45" fmla="*/ 713 h 877"/>
                  <a:gd name="T46" fmla="*/ 158 w 2107"/>
                  <a:gd name="T47" fmla="*/ 776 h 877"/>
                  <a:gd name="T48" fmla="*/ 711 w 2107"/>
                  <a:gd name="T49" fmla="*/ 760 h 877"/>
                  <a:gd name="T50" fmla="*/ 145 w 2107"/>
                  <a:gd name="T51" fmla="*/ 807 h 877"/>
                  <a:gd name="T52" fmla="*/ 668 w 2107"/>
                  <a:gd name="T53" fmla="*/ 803 h 877"/>
                  <a:gd name="T54" fmla="*/ 127 w 2107"/>
                  <a:gd name="T55" fmla="*/ 842 h 877"/>
                  <a:gd name="T56" fmla="*/ 628 w 2107"/>
                  <a:gd name="T57" fmla="*/ 846 h 877"/>
                  <a:gd name="T58" fmla="*/ 113 w 2107"/>
                  <a:gd name="T59" fmla="*/ 877 h 877"/>
                  <a:gd name="T60" fmla="*/ 0 w 2107"/>
                  <a:gd name="T61" fmla="*/ 873 h 877"/>
                  <a:gd name="T62" fmla="*/ 30 w 2107"/>
                  <a:gd name="T63" fmla="*/ 356 h 877"/>
                  <a:gd name="T64" fmla="*/ 1637 w 2107"/>
                  <a:gd name="T65" fmla="*/ 0 h 877"/>
                  <a:gd name="T66" fmla="*/ 1664 w 2107"/>
                  <a:gd name="T67" fmla="*/ 0 h 877"/>
                  <a:gd name="T68" fmla="*/ 2089 w 2107"/>
                  <a:gd name="T69" fmla="*/ 77 h 877"/>
                  <a:gd name="T70" fmla="*/ 2102 w 2107"/>
                  <a:gd name="T71" fmla="*/ 91 h 877"/>
                  <a:gd name="T72" fmla="*/ 2107 w 2107"/>
                  <a:gd name="T73" fmla="*/ 103 h 877"/>
                  <a:gd name="T74" fmla="*/ 2107 w 2107"/>
                  <a:gd name="T75" fmla="*/ 371 h 877"/>
                  <a:gd name="T76" fmla="*/ 2098 w 2107"/>
                  <a:gd name="T77" fmla="*/ 371 h 877"/>
                  <a:gd name="T78" fmla="*/ 2098 w 2107"/>
                  <a:gd name="T79" fmla="*/ 99 h 877"/>
                  <a:gd name="T80" fmla="*/ 2085 w 2107"/>
                  <a:gd name="T81" fmla="*/ 87 h 877"/>
                  <a:gd name="T82" fmla="*/ 1668 w 2107"/>
                  <a:gd name="T83" fmla="*/ 12 h 877"/>
                  <a:gd name="T84" fmla="*/ 1633 w 2107"/>
                  <a:gd name="T85" fmla="*/ 12 h 877"/>
                  <a:gd name="T86" fmla="*/ 1602 w 2107"/>
                  <a:gd name="T87" fmla="*/ 17 h 877"/>
                  <a:gd name="T88" fmla="*/ 251 w 2107"/>
                  <a:gd name="T89" fmla="*/ 337 h 877"/>
                  <a:gd name="T90" fmla="*/ 1066 w 2107"/>
                  <a:gd name="T91" fmla="*/ 182 h 877"/>
                  <a:gd name="T92" fmla="*/ 1066 w 2107"/>
                  <a:gd name="T93" fmla="*/ 182 h 87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07"/>
                  <a:gd name="T142" fmla="*/ 0 h 877"/>
                  <a:gd name="T143" fmla="*/ 2107 w 2107"/>
                  <a:gd name="T144" fmla="*/ 877 h 87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07" h="877">
                    <a:moveTo>
                      <a:pt x="1066" y="182"/>
                    </a:moveTo>
                    <a:lnTo>
                      <a:pt x="288" y="371"/>
                    </a:lnTo>
                    <a:lnTo>
                      <a:pt x="1141" y="212"/>
                    </a:lnTo>
                    <a:lnTo>
                      <a:pt x="314" y="399"/>
                    </a:lnTo>
                    <a:lnTo>
                      <a:pt x="1211" y="243"/>
                    </a:lnTo>
                    <a:lnTo>
                      <a:pt x="305" y="428"/>
                    </a:lnTo>
                    <a:lnTo>
                      <a:pt x="1169" y="296"/>
                    </a:lnTo>
                    <a:lnTo>
                      <a:pt x="288" y="473"/>
                    </a:lnTo>
                    <a:lnTo>
                      <a:pt x="1110" y="356"/>
                    </a:lnTo>
                    <a:lnTo>
                      <a:pt x="266" y="516"/>
                    </a:lnTo>
                    <a:lnTo>
                      <a:pt x="1058" y="409"/>
                    </a:lnTo>
                    <a:lnTo>
                      <a:pt x="251" y="550"/>
                    </a:lnTo>
                    <a:lnTo>
                      <a:pt x="1009" y="460"/>
                    </a:lnTo>
                    <a:lnTo>
                      <a:pt x="238" y="594"/>
                    </a:lnTo>
                    <a:lnTo>
                      <a:pt x="952" y="516"/>
                    </a:lnTo>
                    <a:lnTo>
                      <a:pt x="221" y="629"/>
                    </a:lnTo>
                    <a:lnTo>
                      <a:pt x="902" y="563"/>
                    </a:lnTo>
                    <a:lnTo>
                      <a:pt x="202" y="669"/>
                    </a:lnTo>
                    <a:lnTo>
                      <a:pt x="853" y="616"/>
                    </a:lnTo>
                    <a:lnTo>
                      <a:pt x="186" y="707"/>
                    </a:lnTo>
                    <a:lnTo>
                      <a:pt x="799" y="669"/>
                    </a:lnTo>
                    <a:lnTo>
                      <a:pt x="176" y="738"/>
                    </a:lnTo>
                    <a:lnTo>
                      <a:pt x="760" y="713"/>
                    </a:lnTo>
                    <a:lnTo>
                      <a:pt x="158" y="776"/>
                    </a:lnTo>
                    <a:lnTo>
                      <a:pt x="711" y="760"/>
                    </a:lnTo>
                    <a:lnTo>
                      <a:pt x="145" y="807"/>
                    </a:lnTo>
                    <a:lnTo>
                      <a:pt x="668" y="803"/>
                    </a:lnTo>
                    <a:lnTo>
                      <a:pt x="127" y="842"/>
                    </a:lnTo>
                    <a:lnTo>
                      <a:pt x="628" y="846"/>
                    </a:lnTo>
                    <a:lnTo>
                      <a:pt x="113" y="877"/>
                    </a:lnTo>
                    <a:lnTo>
                      <a:pt x="0" y="873"/>
                    </a:lnTo>
                    <a:lnTo>
                      <a:pt x="30" y="356"/>
                    </a:lnTo>
                    <a:lnTo>
                      <a:pt x="1637" y="0"/>
                    </a:lnTo>
                    <a:lnTo>
                      <a:pt x="1664" y="0"/>
                    </a:lnTo>
                    <a:lnTo>
                      <a:pt x="2089" y="77"/>
                    </a:lnTo>
                    <a:lnTo>
                      <a:pt x="2102" y="91"/>
                    </a:lnTo>
                    <a:lnTo>
                      <a:pt x="2107" y="103"/>
                    </a:lnTo>
                    <a:lnTo>
                      <a:pt x="2107" y="371"/>
                    </a:lnTo>
                    <a:lnTo>
                      <a:pt x="2098" y="371"/>
                    </a:lnTo>
                    <a:lnTo>
                      <a:pt x="2098" y="99"/>
                    </a:lnTo>
                    <a:lnTo>
                      <a:pt x="2085" y="87"/>
                    </a:lnTo>
                    <a:lnTo>
                      <a:pt x="1668" y="12"/>
                    </a:lnTo>
                    <a:lnTo>
                      <a:pt x="1633" y="12"/>
                    </a:lnTo>
                    <a:lnTo>
                      <a:pt x="1602" y="17"/>
                    </a:lnTo>
                    <a:lnTo>
                      <a:pt x="251" y="337"/>
                    </a:lnTo>
                    <a:lnTo>
                      <a:pt x="1066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8" name="Freeform 1021"/>
              <p:cNvSpPr>
                <a:spLocks/>
              </p:cNvSpPr>
              <p:nvPr/>
            </p:nvSpPr>
            <p:spPr bwMode="auto">
              <a:xfrm>
                <a:off x="245" y="1204"/>
                <a:ext cx="34" cy="70"/>
              </a:xfrm>
              <a:custGeom>
                <a:avLst/>
                <a:gdLst>
                  <a:gd name="T0" fmla="*/ 373 w 373"/>
                  <a:gd name="T1" fmla="*/ 62 h 768"/>
                  <a:gd name="T2" fmla="*/ 19 w 373"/>
                  <a:gd name="T3" fmla="*/ 0 h 768"/>
                  <a:gd name="T4" fmla="*/ 8 w 373"/>
                  <a:gd name="T5" fmla="*/ 5 h 768"/>
                  <a:gd name="T6" fmla="*/ 0 w 373"/>
                  <a:gd name="T7" fmla="*/ 18 h 768"/>
                  <a:gd name="T8" fmla="*/ 0 w 373"/>
                  <a:gd name="T9" fmla="*/ 739 h 768"/>
                  <a:gd name="T10" fmla="*/ 6 w 373"/>
                  <a:gd name="T11" fmla="*/ 757 h 768"/>
                  <a:gd name="T12" fmla="*/ 24 w 373"/>
                  <a:gd name="T13" fmla="*/ 768 h 768"/>
                  <a:gd name="T14" fmla="*/ 10 w 373"/>
                  <a:gd name="T15" fmla="*/ 755 h 768"/>
                  <a:gd name="T16" fmla="*/ 6 w 373"/>
                  <a:gd name="T17" fmla="*/ 734 h 768"/>
                  <a:gd name="T18" fmla="*/ 6 w 373"/>
                  <a:gd name="T19" fmla="*/ 141 h 768"/>
                  <a:gd name="T20" fmla="*/ 91 w 373"/>
                  <a:gd name="T21" fmla="*/ 138 h 768"/>
                  <a:gd name="T22" fmla="*/ 14 w 373"/>
                  <a:gd name="T23" fmla="*/ 120 h 768"/>
                  <a:gd name="T24" fmla="*/ 234 w 373"/>
                  <a:gd name="T25" fmla="*/ 127 h 768"/>
                  <a:gd name="T26" fmla="*/ 19 w 373"/>
                  <a:gd name="T27" fmla="*/ 92 h 768"/>
                  <a:gd name="T28" fmla="*/ 271 w 373"/>
                  <a:gd name="T29" fmla="*/ 109 h 768"/>
                  <a:gd name="T30" fmla="*/ 24 w 373"/>
                  <a:gd name="T31" fmla="*/ 62 h 768"/>
                  <a:gd name="T32" fmla="*/ 319 w 373"/>
                  <a:gd name="T33" fmla="*/ 87 h 768"/>
                  <a:gd name="T34" fmla="*/ 33 w 373"/>
                  <a:gd name="T35" fmla="*/ 28 h 768"/>
                  <a:gd name="T36" fmla="*/ 373 w 373"/>
                  <a:gd name="T37" fmla="*/ 62 h 768"/>
                  <a:gd name="T38" fmla="*/ 373 w 373"/>
                  <a:gd name="T39" fmla="*/ 62 h 7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3"/>
                  <a:gd name="T61" fmla="*/ 0 h 768"/>
                  <a:gd name="T62" fmla="*/ 373 w 373"/>
                  <a:gd name="T63" fmla="*/ 768 h 7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3" h="768">
                    <a:moveTo>
                      <a:pt x="373" y="62"/>
                    </a:moveTo>
                    <a:lnTo>
                      <a:pt x="19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739"/>
                    </a:lnTo>
                    <a:lnTo>
                      <a:pt x="6" y="757"/>
                    </a:lnTo>
                    <a:lnTo>
                      <a:pt x="24" y="768"/>
                    </a:lnTo>
                    <a:lnTo>
                      <a:pt x="10" y="755"/>
                    </a:lnTo>
                    <a:lnTo>
                      <a:pt x="6" y="734"/>
                    </a:lnTo>
                    <a:lnTo>
                      <a:pt x="6" y="141"/>
                    </a:lnTo>
                    <a:lnTo>
                      <a:pt x="91" y="138"/>
                    </a:lnTo>
                    <a:lnTo>
                      <a:pt x="14" y="120"/>
                    </a:lnTo>
                    <a:lnTo>
                      <a:pt x="234" y="127"/>
                    </a:lnTo>
                    <a:lnTo>
                      <a:pt x="19" y="92"/>
                    </a:lnTo>
                    <a:lnTo>
                      <a:pt x="271" y="109"/>
                    </a:lnTo>
                    <a:lnTo>
                      <a:pt x="24" y="62"/>
                    </a:lnTo>
                    <a:lnTo>
                      <a:pt x="319" y="87"/>
                    </a:lnTo>
                    <a:lnTo>
                      <a:pt x="33" y="28"/>
                    </a:lnTo>
                    <a:lnTo>
                      <a:pt x="37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9" name="Freeform 1022"/>
              <p:cNvSpPr>
                <a:spLocks/>
              </p:cNvSpPr>
              <p:nvPr/>
            </p:nvSpPr>
            <p:spPr bwMode="auto">
              <a:xfrm>
                <a:off x="234" y="1205"/>
                <a:ext cx="9" cy="42"/>
              </a:xfrm>
              <a:custGeom>
                <a:avLst/>
                <a:gdLst>
                  <a:gd name="T0" fmla="*/ 0 w 93"/>
                  <a:gd name="T1" fmla="*/ 15 h 459"/>
                  <a:gd name="T2" fmla="*/ 74 w 93"/>
                  <a:gd name="T3" fmla="*/ 0 h 459"/>
                  <a:gd name="T4" fmla="*/ 88 w 93"/>
                  <a:gd name="T5" fmla="*/ 3 h 459"/>
                  <a:gd name="T6" fmla="*/ 93 w 93"/>
                  <a:gd name="T7" fmla="*/ 19 h 459"/>
                  <a:gd name="T8" fmla="*/ 93 w 93"/>
                  <a:gd name="T9" fmla="*/ 459 h 459"/>
                  <a:gd name="T10" fmla="*/ 85 w 93"/>
                  <a:gd name="T11" fmla="*/ 74 h 459"/>
                  <a:gd name="T12" fmla="*/ 80 w 93"/>
                  <a:gd name="T13" fmla="*/ 43 h 459"/>
                  <a:gd name="T14" fmla="*/ 68 w 93"/>
                  <a:gd name="T15" fmla="*/ 22 h 459"/>
                  <a:gd name="T16" fmla="*/ 56 w 93"/>
                  <a:gd name="T17" fmla="*/ 15 h 459"/>
                  <a:gd name="T18" fmla="*/ 0 w 93"/>
                  <a:gd name="T19" fmla="*/ 15 h 459"/>
                  <a:gd name="T20" fmla="*/ 0 w 93"/>
                  <a:gd name="T21" fmla="*/ 15 h 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459"/>
                  <a:gd name="T35" fmla="*/ 93 w 93"/>
                  <a:gd name="T36" fmla="*/ 459 h 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459">
                    <a:moveTo>
                      <a:pt x="0" y="15"/>
                    </a:moveTo>
                    <a:lnTo>
                      <a:pt x="74" y="0"/>
                    </a:lnTo>
                    <a:lnTo>
                      <a:pt x="88" y="3"/>
                    </a:lnTo>
                    <a:lnTo>
                      <a:pt x="93" y="19"/>
                    </a:lnTo>
                    <a:lnTo>
                      <a:pt x="93" y="459"/>
                    </a:lnTo>
                    <a:lnTo>
                      <a:pt x="85" y="74"/>
                    </a:lnTo>
                    <a:lnTo>
                      <a:pt x="80" y="43"/>
                    </a:lnTo>
                    <a:lnTo>
                      <a:pt x="68" y="22"/>
                    </a:lnTo>
                    <a:lnTo>
                      <a:pt x="56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0" name="Freeform 1023"/>
              <p:cNvSpPr>
                <a:spLocks/>
              </p:cNvSpPr>
              <p:nvPr/>
            </p:nvSpPr>
            <p:spPr bwMode="auto">
              <a:xfrm>
                <a:off x="265" y="1256"/>
                <a:ext cx="5" cy="13"/>
              </a:xfrm>
              <a:custGeom>
                <a:avLst/>
                <a:gdLst>
                  <a:gd name="T0" fmla="*/ 52 w 52"/>
                  <a:gd name="T1" fmla="*/ 0 h 144"/>
                  <a:gd name="T2" fmla="*/ 0 w 52"/>
                  <a:gd name="T3" fmla="*/ 0 h 144"/>
                  <a:gd name="T4" fmla="*/ 34 w 52"/>
                  <a:gd name="T5" fmla="*/ 26 h 144"/>
                  <a:gd name="T6" fmla="*/ 34 w 52"/>
                  <a:gd name="T7" fmla="*/ 144 h 144"/>
                  <a:gd name="T8" fmla="*/ 52 w 52"/>
                  <a:gd name="T9" fmla="*/ 144 h 144"/>
                  <a:gd name="T10" fmla="*/ 52 w 52"/>
                  <a:gd name="T11" fmla="*/ 0 h 144"/>
                  <a:gd name="T12" fmla="*/ 52 w 52"/>
                  <a:gd name="T13" fmla="*/ 0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4"/>
                  <a:gd name="T23" fmla="*/ 52 w 52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4">
                    <a:moveTo>
                      <a:pt x="52" y="0"/>
                    </a:moveTo>
                    <a:lnTo>
                      <a:pt x="0" y="0"/>
                    </a:lnTo>
                    <a:lnTo>
                      <a:pt x="34" y="26"/>
                    </a:lnTo>
                    <a:lnTo>
                      <a:pt x="34" y="144"/>
                    </a:lnTo>
                    <a:lnTo>
                      <a:pt x="52" y="14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1" name="Freeform 1024"/>
              <p:cNvSpPr>
                <a:spLocks/>
              </p:cNvSpPr>
              <p:nvPr/>
            </p:nvSpPr>
            <p:spPr bwMode="auto">
              <a:xfrm>
                <a:off x="265" y="1256"/>
                <a:ext cx="5" cy="13"/>
              </a:xfrm>
              <a:custGeom>
                <a:avLst/>
                <a:gdLst>
                  <a:gd name="T0" fmla="*/ 52 w 52"/>
                  <a:gd name="T1" fmla="*/ 144 h 144"/>
                  <a:gd name="T2" fmla="*/ 0 w 52"/>
                  <a:gd name="T3" fmla="*/ 144 h 144"/>
                  <a:gd name="T4" fmla="*/ 0 w 52"/>
                  <a:gd name="T5" fmla="*/ 0 h 144"/>
                  <a:gd name="T6" fmla="*/ 3 w 52"/>
                  <a:gd name="T7" fmla="*/ 0 h 144"/>
                  <a:gd name="T8" fmla="*/ 3 w 52"/>
                  <a:gd name="T9" fmla="*/ 139 h 144"/>
                  <a:gd name="T10" fmla="*/ 48 w 52"/>
                  <a:gd name="T11" fmla="*/ 139 h 144"/>
                  <a:gd name="T12" fmla="*/ 52 w 52"/>
                  <a:gd name="T13" fmla="*/ 144 h 144"/>
                  <a:gd name="T14" fmla="*/ 52 w 52"/>
                  <a:gd name="T15" fmla="*/ 144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144"/>
                  <a:gd name="T26" fmla="*/ 52 w 5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144">
                    <a:moveTo>
                      <a:pt x="52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39"/>
                    </a:lnTo>
                    <a:lnTo>
                      <a:pt x="48" y="139"/>
                    </a:lnTo>
                    <a:lnTo>
                      <a:pt x="52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2" name="Freeform 1025"/>
              <p:cNvSpPr>
                <a:spLocks/>
              </p:cNvSpPr>
              <p:nvPr/>
            </p:nvSpPr>
            <p:spPr bwMode="auto">
              <a:xfrm>
                <a:off x="266" y="1259"/>
                <a:ext cx="7" cy="4"/>
              </a:xfrm>
              <a:custGeom>
                <a:avLst/>
                <a:gdLst>
                  <a:gd name="T0" fmla="*/ 5 w 71"/>
                  <a:gd name="T1" fmla="*/ 10 h 45"/>
                  <a:gd name="T2" fmla="*/ 28 w 71"/>
                  <a:gd name="T3" fmla="*/ 0 h 45"/>
                  <a:gd name="T4" fmla="*/ 42 w 71"/>
                  <a:gd name="T5" fmla="*/ 5 h 45"/>
                  <a:gd name="T6" fmla="*/ 47 w 71"/>
                  <a:gd name="T7" fmla="*/ 19 h 45"/>
                  <a:gd name="T8" fmla="*/ 53 w 71"/>
                  <a:gd name="T9" fmla="*/ 30 h 45"/>
                  <a:gd name="T10" fmla="*/ 71 w 71"/>
                  <a:gd name="T11" fmla="*/ 38 h 45"/>
                  <a:gd name="T12" fmla="*/ 68 w 71"/>
                  <a:gd name="T13" fmla="*/ 45 h 45"/>
                  <a:gd name="T14" fmla="*/ 51 w 71"/>
                  <a:gd name="T15" fmla="*/ 38 h 45"/>
                  <a:gd name="T16" fmla="*/ 45 w 71"/>
                  <a:gd name="T17" fmla="*/ 28 h 45"/>
                  <a:gd name="T18" fmla="*/ 38 w 71"/>
                  <a:gd name="T19" fmla="*/ 14 h 45"/>
                  <a:gd name="T20" fmla="*/ 26 w 71"/>
                  <a:gd name="T21" fmla="*/ 11 h 45"/>
                  <a:gd name="T22" fmla="*/ 5 w 71"/>
                  <a:gd name="T23" fmla="*/ 17 h 45"/>
                  <a:gd name="T24" fmla="*/ 0 w 71"/>
                  <a:gd name="T25" fmla="*/ 14 h 45"/>
                  <a:gd name="T26" fmla="*/ 5 w 71"/>
                  <a:gd name="T27" fmla="*/ 10 h 45"/>
                  <a:gd name="T28" fmla="*/ 5 w 71"/>
                  <a:gd name="T29" fmla="*/ 10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45"/>
                  <a:gd name="T47" fmla="*/ 71 w 71"/>
                  <a:gd name="T48" fmla="*/ 45 h 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45">
                    <a:moveTo>
                      <a:pt x="5" y="10"/>
                    </a:moveTo>
                    <a:lnTo>
                      <a:pt x="28" y="0"/>
                    </a:lnTo>
                    <a:lnTo>
                      <a:pt x="42" y="5"/>
                    </a:lnTo>
                    <a:lnTo>
                      <a:pt x="47" y="19"/>
                    </a:lnTo>
                    <a:lnTo>
                      <a:pt x="53" y="30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51" y="38"/>
                    </a:lnTo>
                    <a:lnTo>
                      <a:pt x="45" y="28"/>
                    </a:lnTo>
                    <a:lnTo>
                      <a:pt x="38" y="14"/>
                    </a:lnTo>
                    <a:lnTo>
                      <a:pt x="26" y="11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3" name="Freeform 1026"/>
              <p:cNvSpPr>
                <a:spLocks/>
              </p:cNvSpPr>
              <p:nvPr/>
            </p:nvSpPr>
            <p:spPr bwMode="auto">
              <a:xfrm>
                <a:off x="266" y="1261"/>
                <a:ext cx="7" cy="6"/>
              </a:xfrm>
              <a:custGeom>
                <a:avLst/>
                <a:gdLst>
                  <a:gd name="T0" fmla="*/ 4 w 81"/>
                  <a:gd name="T1" fmla="*/ 0 h 64"/>
                  <a:gd name="T2" fmla="*/ 24 w 81"/>
                  <a:gd name="T3" fmla="*/ 5 h 64"/>
                  <a:gd name="T4" fmla="*/ 36 w 81"/>
                  <a:gd name="T5" fmla="*/ 17 h 64"/>
                  <a:gd name="T6" fmla="*/ 43 w 81"/>
                  <a:gd name="T7" fmla="*/ 34 h 64"/>
                  <a:gd name="T8" fmla="*/ 53 w 81"/>
                  <a:gd name="T9" fmla="*/ 46 h 64"/>
                  <a:gd name="T10" fmla="*/ 65 w 81"/>
                  <a:gd name="T11" fmla="*/ 51 h 64"/>
                  <a:gd name="T12" fmla="*/ 81 w 81"/>
                  <a:gd name="T13" fmla="*/ 54 h 64"/>
                  <a:gd name="T14" fmla="*/ 81 w 81"/>
                  <a:gd name="T15" fmla="*/ 64 h 64"/>
                  <a:gd name="T16" fmla="*/ 57 w 81"/>
                  <a:gd name="T17" fmla="*/ 57 h 64"/>
                  <a:gd name="T18" fmla="*/ 40 w 81"/>
                  <a:gd name="T19" fmla="*/ 46 h 64"/>
                  <a:gd name="T20" fmla="*/ 22 w 81"/>
                  <a:gd name="T21" fmla="*/ 24 h 64"/>
                  <a:gd name="T22" fmla="*/ 14 w 81"/>
                  <a:gd name="T23" fmla="*/ 14 h 64"/>
                  <a:gd name="T24" fmla="*/ 4 w 81"/>
                  <a:gd name="T25" fmla="*/ 10 h 64"/>
                  <a:gd name="T26" fmla="*/ 0 w 81"/>
                  <a:gd name="T27" fmla="*/ 7 h 64"/>
                  <a:gd name="T28" fmla="*/ 4 w 81"/>
                  <a:gd name="T29" fmla="*/ 0 h 64"/>
                  <a:gd name="T30" fmla="*/ 4 w 81"/>
                  <a:gd name="T31" fmla="*/ 0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4"/>
                  <a:gd name="T50" fmla="*/ 81 w 81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4">
                    <a:moveTo>
                      <a:pt x="4" y="0"/>
                    </a:moveTo>
                    <a:lnTo>
                      <a:pt x="24" y="5"/>
                    </a:lnTo>
                    <a:lnTo>
                      <a:pt x="36" y="17"/>
                    </a:lnTo>
                    <a:lnTo>
                      <a:pt x="43" y="34"/>
                    </a:lnTo>
                    <a:lnTo>
                      <a:pt x="53" y="46"/>
                    </a:lnTo>
                    <a:lnTo>
                      <a:pt x="65" y="51"/>
                    </a:lnTo>
                    <a:lnTo>
                      <a:pt x="81" y="54"/>
                    </a:lnTo>
                    <a:lnTo>
                      <a:pt x="81" y="64"/>
                    </a:lnTo>
                    <a:lnTo>
                      <a:pt x="57" y="57"/>
                    </a:lnTo>
                    <a:lnTo>
                      <a:pt x="40" y="46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4" name="Freeform 1027"/>
              <p:cNvSpPr>
                <a:spLocks/>
              </p:cNvSpPr>
              <p:nvPr/>
            </p:nvSpPr>
            <p:spPr bwMode="auto">
              <a:xfrm>
                <a:off x="266" y="1266"/>
                <a:ext cx="7" cy="5"/>
              </a:xfrm>
              <a:custGeom>
                <a:avLst/>
                <a:gdLst>
                  <a:gd name="T0" fmla="*/ 2 w 75"/>
                  <a:gd name="T1" fmla="*/ 6 h 60"/>
                  <a:gd name="T2" fmla="*/ 18 w 75"/>
                  <a:gd name="T3" fmla="*/ 14 h 60"/>
                  <a:gd name="T4" fmla="*/ 30 w 75"/>
                  <a:gd name="T5" fmla="*/ 30 h 60"/>
                  <a:gd name="T6" fmla="*/ 34 w 75"/>
                  <a:gd name="T7" fmla="*/ 50 h 60"/>
                  <a:gd name="T8" fmla="*/ 44 w 75"/>
                  <a:gd name="T9" fmla="*/ 58 h 60"/>
                  <a:gd name="T10" fmla="*/ 55 w 75"/>
                  <a:gd name="T11" fmla="*/ 60 h 60"/>
                  <a:gd name="T12" fmla="*/ 70 w 75"/>
                  <a:gd name="T13" fmla="*/ 58 h 60"/>
                  <a:gd name="T14" fmla="*/ 75 w 75"/>
                  <a:gd name="T15" fmla="*/ 57 h 60"/>
                  <a:gd name="T16" fmla="*/ 75 w 75"/>
                  <a:gd name="T17" fmla="*/ 50 h 60"/>
                  <a:gd name="T18" fmla="*/ 55 w 75"/>
                  <a:gd name="T19" fmla="*/ 55 h 60"/>
                  <a:gd name="T20" fmla="*/ 44 w 75"/>
                  <a:gd name="T21" fmla="*/ 50 h 60"/>
                  <a:gd name="T22" fmla="*/ 41 w 75"/>
                  <a:gd name="T23" fmla="*/ 40 h 60"/>
                  <a:gd name="T24" fmla="*/ 38 w 75"/>
                  <a:gd name="T25" fmla="*/ 28 h 60"/>
                  <a:gd name="T26" fmla="*/ 34 w 75"/>
                  <a:gd name="T27" fmla="*/ 16 h 60"/>
                  <a:gd name="T28" fmla="*/ 20 w 75"/>
                  <a:gd name="T29" fmla="*/ 6 h 60"/>
                  <a:gd name="T30" fmla="*/ 7 w 75"/>
                  <a:gd name="T31" fmla="*/ 0 h 60"/>
                  <a:gd name="T32" fmla="*/ 0 w 75"/>
                  <a:gd name="T33" fmla="*/ 2 h 60"/>
                  <a:gd name="T34" fmla="*/ 2 w 75"/>
                  <a:gd name="T35" fmla="*/ 6 h 60"/>
                  <a:gd name="T36" fmla="*/ 2 w 75"/>
                  <a:gd name="T37" fmla="*/ 6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60"/>
                  <a:gd name="T59" fmla="*/ 75 w 7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60">
                    <a:moveTo>
                      <a:pt x="2" y="6"/>
                    </a:moveTo>
                    <a:lnTo>
                      <a:pt x="18" y="14"/>
                    </a:lnTo>
                    <a:lnTo>
                      <a:pt x="30" y="30"/>
                    </a:lnTo>
                    <a:lnTo>
                      <a:pt x="34" y="50"/>
                    </a:lnTo>
                    <a:lnTo>
                      <a:pt x="44" y="58"/>
                    </a:lnTo>
                    <a:lnTo>
                      <a:pt x="55" y="60"/>
                    </a:lnTo>
                    <a:lnTo>
                      <a:pt x="70" y="58"/>
                    </a:lnTo>
                    <a:lnTo>
                      <a:pt x="75" y="57"/>
                    </a:lnTo>
                    <a:lnTo>
                      <a:pt x="75" y="50"/>
                    </a:lnTo>
                    <a:lnTo>
                      <a:pt x="55" y="55"/>
                    </a:lnTo>
                    <a:lnTo>
                      <a:pt x="44" y="50"/>
                    </a:lnTo>
                    <a:lnTo>
                      <a:pt x="41" y="40"/>
                    </a:lnTo>
                    <a:lnTo>
                      <a:pt x="38" y="28"/>
                    </a:lnTo>
                    <a:lnTo>
                      <a:pt x="34" y="16"/>
                    </a:lnTo>
                    <a:lnTo>
                      <a:pt x="20" y="6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5" name="Freeform 1028"/>
              <p:cNvSpPr>
                <a:spLocks/>
              </p:cNvSpPr>
              <p:nvPr/>
            </p:nvSpPr>
            <p:spPr bwMode="auto">
              <a:xfrm>
                <a:off x="261" y="1272"/>
                <a:ext cx="13" cy="7"/>
              </a:xfrm>
              <a:custGeom>
                <a:avLst/>
                <a:gdLst>
                  <a:gd name="T0" fmla="*/ 9 w 135"/>
                  <a:gd name="T1" fmla="*/ 32 h 71"/>
                  <a:gd name="T2" fmla="*/ 0 w 135"/>
                  <a:gd name="T3" fmla="*/ 14 h 71"/>
                  <a:gd name="T4" fmla="*/ 9 w 135"/>
                  <a:gd name="T5" fmla="*/ 9 h 71"/>
                  <a:gd name="T6" fmla="*/ 31 w 135"/>
                  <a:gd name="T7" fmla="*/ 25 h 71"/>
                  <a:gd name="T8" fmla="*/ 23 w 135"/>
                  <a:gd name="T9" fmla="*/ 3 h 71"/>
                  <a:gd name="T10" fmla="*/ 38 w 135"/>
                  <a:gd name="T11" fmla="*/ 0 h 71"/>
                  <a:gd name="T12" fmla="*/ 53 w 135"/>
                  <a:gd name="T13" fmla="*/ 29 h 71"/>
                  <a:gd name="T14" fmla="*/ 55 w 135"/>
                  <a:gd name="T15" fmla="*/ 3 h 71"/>
                  <a:gd name="T16" fmla="*/ 69 w 135"/>
                  <a:gd name="T17" fmla="*/ 5 h 71"/>
                  <a:gd name="T18" fmla="*/ 73 w 135"/>
                  <a:gd name="T19" fmla="*/ 41 h 71"/>
                  <a:gd name="T20" fmla="*/ 85 w 135"/>
                  <a:gd name="T21" fmla="*/ 13 h 71"/>
                  <a:gd name="T22" fmla="*/ 95 w 135"/>
                  <a:gd name="T23" fmla="*/ 23 h 71"/>
                  <a:gd name="T24" fmla="*/ 89 w 135"/>
                  <a:gd name="T25" fmla="*/ 55 h 71"/>
                  <a:gd name="T26" fmla="*/ 106 w 135"/>
                  <a:gd name="T27" fmla="*/ 34 h 71"/>
                  <a:gd name="T28" fmla="*/ 116 w 135"/>
                  <a:gd name="T29" fmla="*/ 38 h 71"/>
                  <a:gd name="T30" fmla="*/ 114 w 135"/>
                  <a:gd name="T31" fmla="*/ 61 h 71"/>
                  <a:gd name="T32" fmla="*/ 126 w 135"/>
                  <a:gd name="T33" fmla="*/ 45 h 71"/>
                  <a:gd name="T34" fmla="*/ 135 w 135"/>
                  <a:gd name="T35" fmla="*/ 45 h 71"/>
                  <a:gd name="T36" fmla="*/ 119 w 135"/>
                  <a:gd name="T37" fmla="*/ 67 h 71"/>
                  <a:gd name="T38" fmla="*/ 95 w 135"/>
                  <a:gd name="T39" fmla="*/ 71 h 71"/>
                  <a:gd name="T40" fmla="*/ 106 w 135"/>
                  <a:gd name="T41" fmla="*/ 48 h 71"/>
                  <a:gd name="T42" fmla="*/ 85 w 135"/>
                  <a:gd name="T43" fmla="*/ 67 h 71"/>
                  <a:gd name="T44" fmla="*/ 77 w 135"/>
                  <a:gd name="T45" fmla="*/ 65 h 71"/>
                  <a:gd name="T46" fmla="*/ 85 w 135"/>
                  <a:gd name="T47" fmla="*/ 34 h 71"/>
                  <a:gd name="T48" fmla="*/ 71 w 135"/>
                  <a:gd name="T49" fmla="*/ 53 h 71"/>
                  <a:gd name="T50" fmla="*/ 64 w 135"/>
                  <a:gd name="T51" fmla="*/ 53 h 71"/>
                  <a:gd name="T52" fmla="*/ 60 w 135"/>
                  <a:gd name="T53" fmla="*/ 21 h 71"/>
                  <a:gd name="T54" fmla="*/ 55 w 135"/>
                  <a:gd name="T55" fmla="*/ 53 h 71"/>
                  <a:gd name="T56" fmla="*/ 38 w 135"/>
                  <a:gd name="T57" fmla="*/ 25 h 71"/>
                  <a:gd name="T58" fmla="*/ 38 w 135"/>
                  <a:gd name="T59" fmla="*/ 38 h 71"/>
                  <a:gd name="T60" fmla="*/ 19 w 135"/>
                  <a:gd name="T61" fmla="*/ 38 h 71"/>
                  <a:gd name="T62" fmla="*/ 9 w 135"/>
                  <a:gd name="T63" fmla="*/ 32 h 71"/>
                  <a:gd name="T64" fmla="*/ 9 w 135"/>
                  <a:gd name="T65" fmla="*/ 32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71"/>
                  <a:gd name="T101" fmla="*/ 135 w 135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71">
                    <a:moveTo>
                      <a:pt x="9" y="32"/>
                    </a:moveTo>
                    <a:lnTo>
                      <a:pt x="0" y="14"/>
                    </a:lnTo>
                    <a:lnTo>
                      <a:pt x="9" y="9"/>
                    </a:lnTo>
                    <a:lnTo>
                      <a:pt x="31" y="25"/>
                    </a:lnTo>
                    <a:lnTo>
                      <a:pt x="23" y="3"/>
                    </a:lnTo>
                    <a:lnTo>
                      <a:pt x="38" y="0"/>
                    </a:lnTo>
                    <a:lnTo>
                      <a:pt x="53" y="29"/>
                    </a:lnTo>
                    <a:lnTo>
                      <a:pt x="55" y="3"/>
                    </a:lnTo>
                    <a:lnTo>
                      <a:pt x="69" y="5"/>
                    </a:lnTo>
                    <a:lnTo>
                      <a:pt x="73" y="41"/>
                    </a:lnTo>
                    <a:lnTo>
                      <a:pt x="85" y="13"/>
                    </a:lnTo>
                    <a:lnTo>
                      <a:pt x="95" y="23"/>
                    </a:lnTo>
                    <a:lnTo>
                      <a:pt x="89" y="55"/>
                    </a:lnTo>
                    <a:lnTo>
                      <a:pt x="106" y="34"/>
                    </a:lnTo>
                    <a:lnTo>
                      <a:pt x="116" y="38"/>
                    </a:lnTo>
                    <a:lnTo>
                      <a:pt x="114" y="61"/>
                    </a:lnTo>
                    <a:lnTo>
                      <a:pt x="126" y="45"/>
                    </a:lnTo>
                    <a:lnTo>
                      <a:pt x="135" y="45"/>
                    </a:lnTo>
                    <a:lnTo>
                      <a:pt x="119" y="67"/>
                    </a:lnTo>
                    <a:lnTo>
                      <a:pt x="95" y="71"/>
                    </a:lnTo>
                    <a:lnTo>
                      <a:pt x="106" y="48"/>
                    </a:lnTo>
                    <a:lnTo>
                      <a:pt x="85" y="67"/>
                    </a:lnTo>
                    <a:lnTo>
                      <a:pt x="77" y="65"/>
                    </a:lnTo>
                    <a:lnTo>
                      <a:pt x="85" y="34"/>
                    </a:lnTo>
                    <a:lnTo>
                      <a:pt x="71" y="53"/>
                    </a:lnTo>
                    <a:lnTo>
                      <a:pt x="64" y="53"/>
                    </a:lnTo>
                    <a:lnTo>
                      <a:pt x="60" y="21"/>
                    </a:lnTo>
                    <a:lnTo>
                      <a:pt x="55" y="53"/>
                    </a:lnTo>
                    <a:lnTo>
                      <a:pt x="38" y="25"/>
                    </a:lnTo>
                    <a:lnTo>
                      <a:pt x="38" y="38"/>
                    </a:lnTo>
                    <a:lnTo>
                      <a:pt x="19" y="3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6" name="Freeform 1029"/>
              <p:cNvSpPr>
                <a:spLocks/>
              </p:cNvSpPr>
              <p:nvPr/>
            </p:nvSpPr>
            <p:spPr bwMode="auto">
              <a:xfrm>
                <a:off x="204" y="1285"/>
                <a:ext cx="7" cy="18"/>
              </a:xfrm>
              <a:custGeom>
                <a:avLst/>
                <a:gdLst>
                  <a:gd name="T0" fmla="*/ 23 w 70"/>
                  <a:gd name="T1" fmla="*/ 8 h 191"/>
                  <a:gd name="T2" fmla="*/ 0 w 70"/>
                  <a:gd name="T3" fmla="*/ 176 h 191"/>
                  <a:gd name="T4" fmla="*/ 62 w 70"/>
                  <a:gd name="T5" fmla="*/ 191 h 191"/>
                  <a:gd name="T6" fmla="*/ 70 w 70"/>
                  <a:gd name="T7" fmla="*/ 176 h 191"/>
                  <a:gd name="T8" fmla="*/ 54 w 70"/>
                  <a:gd name="T9" fmla="*/ 137 h 191"/>
                  <a:gd name="T10" fmla="*/ 46 w 70"/>
                  <a:gd name="T11" fmla="*/ 83 h 191"/>
                  <a:gd name="T12" fmla="*/ 62 w 70"/>
                  <a:gd name="T13" fmla="*/ 0 h 191"/>
                  <a:gd name="T14" fmla="*/ 23 w 70"/>
                  <a:gd name="T15" fmla="*/ 8 h 191"/>
                  <a:gd name="T16" fmla="*/ 23 w 70"/>
                  <a:gd name="T17" fmla="*/ 8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91"/>
                  <a:gd name="T29" fmla="*/ 70 w 70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91">
                    <a:moveTo>
                      <a:pt x="23" y="8"/>
                    </a:moveTo>
                    <a:lnTo>
                      <a:pt x="0" y="176"/>
                    </a:lnTo>
                    <a:lnTo>
                      <a:pt x="62" y="191"/>
                    </a:lnTo>
                    <a:lnTo>
                      <a:pt x="70" y="176"/>
                    </a:lnTo>
                    <a:lnTo>
                      <a:pt x="54" y="137"/>
                    </a:lnTo>
                    <a:lnTo>
                      <a:pt x="46" y="83"/>
                    </a:lnTo>
                    <a:lnTo>
                      <a:pt x="62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cxnSp>
          <p:nvCxnSpPr>
            <p:cNvPr id="61" name="AutoShape 1030"/>
            <p:cNvCxnSpPr>
              <a:cxnSpLocks noChangeShapeType="1"/>
              <a:stCxn id="20" idx="7"/>
              <a:endCxn id="29" idx="4"/>
            </p:cNvCxnSpPr>
            <p:nvPr/>
          </p:nvCxnSpPr>
          <p:spPr bwMode="auto">
            <a:xfrm flipV="1">
              <a:off x="2565" y="2211"/>
              <a:ext cx="374" cy="28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031"/>
            <p:cNvCxnSpPr>
              <a:cxnSpLocks noChangeShapeType="1"/>
              <a:stCxn id="21" idx="1"/>
              <a:endCxn id="29" idx="5"/>
            </p:cNvCxnSpPr>
            <p:nvPr/>
          </p:nvCxnSpPr>
          <p:spPr bwMode="auto">
            <a:xfrm flipH="1" flipV="1">
              <a:off x="2972" y="2204"/>
              <a:ext cx="25" cy="16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032"/>
            <p:cNvCxnSpPr>
              <a:cxnSpLocks noChangeShapeType="1"/>
              <a:stCxn id="20" idx="6"/>
              <a:endCxn id="21" idx="3"/>
            </p:cNvCxnSpPr>
            <p:nvPr/>
          </p:nvCxnSpPr>
          <p:spPr bwMode="auto">
            <a:xfrm flipV="1">
              <a:off x="2587" y="2417"/>
              <a:ext cx="410" cy="10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033"/>
            <p:cNvCxnSpPr>
              <a:cxnSpLocks noChangeShapeType="1"/>
              <a:stCxn id="28" idx="1"/>
              <a:endCxn id="20" idx="5"/>
            </p:cNvCxnSpPr>
            <p:nvPr/>
          </p:nvCxnSpPr>
          <p:spPr bwMode="auto">
            <a:xfrm flipH="1" flipV="1">
              <a:off x="2565" y="2547"/>
              <a:ext cx="297" cy="20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1034"/>
            <p:cNvCxnSpPr>
              <a:cxnSpLocks noChangeShapeType="1"/>
              <a:stCxn id="28" idx="0"/>
              <a:endCxn id="21" idx="4"/>
            </p:cNvCxnSpPr>
            <p:nvPr/>
          </p:nvCxnSpPr>
          <p:spPr bwMode="auto">
            <a:xfrm flipV="1">
              <a:off x="2894" y="2425"/>
              <a:ext cx="135" cy="321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035"/>
            <p:cNvCxnSpPr>
              <a:cxnSpLocks noChangeShapeType="1"/>
              <a:stCxn id="28" idx="7"/>
              <a:endCxn id="24" idx="3"/>
            </p:cNvCxnSpPr>
            <p:nvPr/>
          </p:nvCxnSpPr>
          <p:spPr bwMode="auto">
            <a:xfrm flipV="1">
              <a:off x="2926" y="2633"/>
              <a:ext cx="71" cy="121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036"/>
            <p:cNvCxnSpPr>
              <a:cxnSpLocks noChangeShapeType="1"/>
              <a:stCxn id="20" idx="6"/>
              <a:endCxn id="24" idx="2"/>
            </p:cNvCxnSpPr>
            <p:nvPr/>
          </p:nvCxnSpPr>
          <p:spPr bwMode="auto">
            <a:xfrm>
              <a:off x="2587" y="2522"/>
              <a:ext cx="391" cy="8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Oval 1037"/>
            <p:cNvSpPr>
              <a:spLocks noChangeArrowheads="1"/>
            </p:cNvSpPr>
            <p:nvPr/>
          </p:nvSpPr>
          <p:spPr bwMode="auto">
            <a:xfrm>
              <a:off x="3887" y="2292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69" name="Oval 1038"/>
            <p:cNvSpPr>
              <a:spLocks noChangeArrowheads="1"/>
            </p:cNvSpPr>
            <p:nvPr/>
          </p:nvSpPr>
          <p:spPr bwMode="auto">
            <a:xfrm>
              <a:off x="3887" y="2493"/>
              <a:ext cx="89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70" name="Oval 1039"/>
            <p:cNvSpPr>
              <a:spLocks noChangeArrowheads="1"/>
            </p:cNvSpPr>
            <p:nvPr/>
          </p:nvSpPr>
          <p:spPr bwMode="auto">
            <a:xfrm>
              <a:off x="3887" y="2693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cxnSp>
          <p:nvCxnSpPr>
            <p:cNvPr id="71" name="AutoShape 1040"/>
            <p:cNvCxnSpPr>
              <a:cxnSpLocks noChangeShapeType="1"/>
              <a:stCxn id="30" idx="5"/>
              <a:endCxn id="68" idx="1"/>
            </p:cNvCxnSpPr>
            <p:nvPr/>
          </p:nvCxnSpPr>
          <p:spPr bwMode="auto">
            <a:xfrm>
              <a:off x="3557" y="2204"/>
              <a:ext cx="34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1041"/>
            <p:cNvCxnSpPr>
              <a:cxnSpLocks noChangeShapeType="1"/>
              <a:stCxn id="25" idx="5"/>
              <a:endCxn id="70" idx="1"/>
            </p:cNvCxnSpPr>
            <p:nvPr/>
          </p:nvCxnSpPr>
          <p:spPr bwMode="auto">
            <a:xfrm>
              <a:off x="3512" y="2403"/>
              <a:ext cx="387" cy="29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1042"/>
            <p:cNvCxnSpPr>
              <a:cxnSpLocks noChangeShapeType="1"/>
              <a:stCxn id="25" idx="5"/>
              <a:endCxn id="69" idx="1"/>
            </p:cNvCxnSpPr>
            <p:nvPr/>
          </p:nvCxnSpPr>
          <p:spPr bwMode="auto">
            <a:xfrm>
              <a:off x="3512" y="2403"/>
              <a:ext cx="387" cy="9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43"/>
            <p:cNvCxnSpPr>
              <a:cxnSpLocks noChangeShapeType="1"/>
              <a:stCxn id="25" idx="6"/>
              <a:endCxn id="68" idx="2"/>
            </p:cNvCxnSpPr>
            <p:nvPr/>
          </p:nvCxnSpPr>
          <p:spPr bwMode="auto">
            <a:xfrm flipV="1">
              <a:off x="3534" y="2322"/>
              <a:ext cx="344" cy="5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44"/>
            <p:cNvCxnSpPr>
              <a:cxnSpLocks noChangeShapeType="1"/>
              <a:stCxn id="25" idx="7"/>
              <a:endCxn id="30" idx="3"/>
            </p:cNvCxnSpPr>
            <p:nvPr/>
          </p:nvCxnSpPr>
          <p:spPr bwMode="auto">
            <a:xfrm flipH="1" flipV="1">
              <a:off x="3493" y="2204"/>
              <a:ext cx="19" cy="149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45"/>
            <p:cNvCxnSpPr>
              <a:cxnSpLocks noChangeShapeType="1"/>
              <a:stCxn id="30" idx="4"/>
              <a:endCxn id="69" idx="0"/>
            </p:cNvCxnSpPr>
            <p:nvPr/>
          </p:nvCxnSpPr>
          <p:spPr bwMode="auto">
            <a:xfrm>
              <a:off x="3526" y="2211"/>
              <a:ext cx="405" cy="27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046"/>
            <p:cNvCxnSpPr>
              <a:cxnSpLocks noChangeShapeType="1"/>
              <a:stCxn id="23" idx="5"/>
              <a:endCxn id="70" idx="2"/>
            </p:cNvCxnSpPr>
            <p:nvPr/>
          </p:nvCxnSpPr>
          <p:spPr bwMode="auto">
            <a:xfrm>
              <a:off x="3512" y="2633"/>
              <a:ext cx="366" cy="9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047"/>
            <p:cNvCxnSpPr>
              <a:cxnSpLocks noChangeShapeType="1"/>
              <a:stCxn id="23" idx="6"/>
              <a:endCxn id="69" idx="2"/>
            </p:cNvCxnSpPr>
            <p:nvPr/>
          </p:nvCxnSpPr>
          <p:spPr bwMode="auto">
            <a:xfrm flipV="1">
              <a:off x="3534" y="2522"/>
              <a:ext cx="344" cy="8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048"/>
            <p:cNvCxnSpPr>
              <a:cxnSpLocks noChangeShapeType="1"/>
              <a:stCxn id="23" idx="7"/>
              <a:endCxn id="68" idx="3"/>
            </p:cNvCxnSpPr>
            <p:nvPr/>
          </p:nvCxnSpPr>
          <p:spPr bwMode="auto">
            <a:xfrm flipV="1">
              <a:off x="3512" y="2346"/>
              <a:ext cx="387" cy="23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049"/>
            <p:cNvCxnSpPr>
              <a:cxnSpLocks noChangeShapeType="1"/>
              <a:stCxn id="23" idx="0"/>
              <a:endCxn id="25" idx="4"/>
            </p:cNvCxnSpPr>
            <p:nvPr/>
          </p:nvCxnSpPr>
          <p:spPr bwMode="auto">
            <a:xfrm flipV="1">
              <a:off x="3480" y="2412"/>
              <a:ext cx="0" cy="162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050"/>
            <p:cNvCxnSpPr>
              <a:cxnSpLocks noChangeShapeType="1"/>
              <a:stCxn id="68" idx="4"/>
              <a:endCxn id="69" idx="0"/>
            </p:cNvCxnSpPr>
            <p:nvPr/>
          </p:nvCxnSpPr>
          <p:spPr bwMode="auto">
            <a:xfrm>
              <a:off x="3931" y="2355"/>
              <a:ext cx="0" cy="13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051"/>
            <p:cNvCxnSpPr>
              <a:cxnSpLocks noChangeShapeType="1"/>
              <a:endCxn id="70" idx="0"/>
            </p:cNvCxnSpPr>
            <p:nvPr/>
          </p:nvCxnSpPr>
          <p:spPr bwMode="auto">
            <a:xfrm>
              <a:off x="3932" y="2547"/>
              <a:ext cx="0" cy="13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052"/>
            <p:cNvCxnSpPr>
              <a:cxnSpLocks noChangeShapeType="1"/>
              <a:stCxn id="19" idx="6"/>
              <a:endCxn id="21" idx="2"/>
            </p:cNvCxnSpPr>
            <p:nvPr/>
          </p:nvCxnSpPr>
          <p:spPr bwMode="auto">
            <a:xfrm>
              <a:off x="2587" y="2322"/>
              <a:ext cx="391" cy="7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053"/>
            <p:cNvCxnSpPr>
              <a:cxnSpLocks noChangeShapeType="1"/>
              <a:stCxn id="19" idx="5"/>
              <a:endCxn id="24" idx="1"/>
            </p:cNvCxnSpPr>
            <p:nvPr/>
          </p:nvCxnSpPr>
          <p:spPr bwMode="auto">
            <a:xfrm>
              <a:off x="2565" y="2346"/>
              <a:ext cx="432" cy="23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Rectangle 1054"/>
            <p:cNvSpPr>
              <a:spLocks noChangeArrowheads="1"/>
            </p:cNvSpPr>
            <p:nvPr/>
          </p:nvSpPr>
          <p:spPr bwMode="auto">
            <a:xfrm>
              <a:off x="1407" y="1865"/>
              <a:ext cx="3651" cy="117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86" name="Text Box 1055"/>
            <p:cNvSpPr txBox="1">
              <a:spLocks noChangeArrowheads="1"/>
            </p:cNvSpPr>
            <p:nvPr/>
          </p:nvSpPr>
          <p:spPr bwMode="auto">
            <a:xfrm>
              <a:off x="1497" y="2870"/>
              <a:ext cx="321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dirty="0">
                  <a:latin typeface="Arial" pitchFamily="34" charset="0"/>
                </a:rPr>
                <a:t>Supply Side			</a:t>
              </a:r>
              <a:r>
                <a:rPr lang="id-ID" dirty="0" smtClean="0">
                  <a:latin typeface="Arial" pitchFamily="34" charset="0"/>
                </a:rPr>
                <a:t>      Internal</a:t>
              </a:r>
              <a:r>
                <a:rPr lang="en-US" dirty="0">
                  <a:latin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</a:rPr>
                <a:t>Demand </a:t>
              </a:r>
              <a:r>
                <a:rPr lang="en-US" dirty="0">
                  <a:latin typeface="Arial" pitchFamily="34" charset="0"/>
                </a:rPr>
                <a:t>Side</a:t>
              </a:r>
            </a:p>
          </p:txBody>
        </p:sp>
        <p:sp>
          <p:nvSpPr>
            <p:cNvPr id="87" name="Line 1056"/>
            <p:cNvSpPr>
              <a:spLocks noChangeShapeType="1"/>
            </p:cNvSpPr>
            <p:nvPr/>
          </p:nvSpPr>
          <p:spPr bwMode="auto">
            <a:xfrm>
              <a:off x="1407" y="2064"/>
              <a:ext cx="3651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sp>
          <p:nvSpPr>
            <p:cNvPr id="88" name="Text Box 1057"/>
            <p:cNvSpPr txBox="1">
              <a:spLocks noChangeArrowheads="1"/>
            </p:cNvSpPr>
            <p:nvPr/>
          </p:nvSpPr>
          <p:spPr bwMode="auto">
            <a:xfrm>
              <a:off x="1407" y="1884"/>
              <a:ext cx="370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id-ID" dirty="0" smtClean="0">
                  <a:latin typeface="Arial" pitchFamily="34" charset="0"/>
                </a:rPr>
                <a:t>N-</a:t>
              </a:r>
              <a:r>
                <a:rPr lang="en-US" dirty="0" smtClean="0">
                  <a:latin typeface="Arial" pitchFamily="34" charset="0"/>
                </a:rPr>
                <a:t>Tier </a:t>
              </a:r>
              <a:r>
                <a:rPr lang="en-US" dirty="0">
                  <a:latin typeface="Arial" pitchFamily="34" charset="0"/>
                </a:rPr>
                <a:t>Suppliers   </a:t>
              </a:r>
              <a:r>
                <a:rPr lang="en-US" dirty="0" err="1">
                  <a:latin typeface="Arial" pitchFamily="34" charset="0"/>
                </a:rPr>
                <a:t>Suppliers</a:t>
              </a:r>
              <a:r>
                <a:rPr lang="en-US" dirty="0">
                  <a:latin typeface="Arial" pitchFamily="34" charset="0"/>
                </a:rPr>
                <a:t>               </a:t>
              </a:r>
              <a:r>
                <a:rPr lang="id-ID" dirty="0" smtClean="0">
                  <a:latin typeface="Arial" pitchFamily="34" charset="0"/>
                </a:rPr>
                <a:t>Manufacturers</a:t>
              </a:r>
              <a:r>
                <a:rPr lang="id-ID" dirty="0">
                  <a:latin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</a:rPr>
                <a:t>         </a:t>
              </a:r>
              <a:r>
                <a:rPr lang="en-US" dirty="0">
                  <a:latin typeface="Arial" pitchFamily="34" charset="0"/>
                </a:rPr>
                <a:t>Distributors            Retailers</a:t>
              </a:r>
            </a:p>
          </p:txBody>
        </p:sp>
        <p:sp>
          <p:nvSpPr>
            <p:cNvPr id="89" name="Line 1058"/>
            <p:cNvSpPr>
              <a:spLocks noChangeShapeType="1"/>
            </p:cNvSpPr>
            <p:nvPr/>
          </p:nvSpPr>
          <p:spPr bwMode="auto">
            <a:xfrm>
              <a:off x="2624" y="2064"/>
              <a:ext cx="0" cy="9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sp>
          <p:nvSpPr>
            <p:cNvPr id="90" name="Line 1059"/>
            <p:cNvSpPr>
              <a:spLocks noChangeShapeType="1"/>
            </p:cNvSpPr>
            <p:nvPr/>
          </p:nvSpPr>
          <p:spPr bwMode="auto">
            <a:xfrm>
              <a:off x="3841" y="2064"/>
              <a:ext cx="0" cy="9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grpSp>
          <p:nvGrpSpPr>
            <p:cNvPr id="91" name="Group 1060"/>
            <p:cNvGrpSpPr>
              <a:grpSpLocks/>
            </p:cNvGrpSpPr>
            <p:nvPr/>
          </p:nvGrpSpPr>
          <p:grpSpPr bwMode="auto">
            <a:xfrm>
              <a:off x="2262" y="2408"/>
              <a:ext cx="272" cy="257"/>
              <a:chOff x="1166" y="1703"/>
              <a:chExt cx="401" cy="542"/>
            </a:xfrm>
          </p:grpSpPr>
          <p:sp>
            <p:nvSpPr>
              <p:cNvPr id="139" name="Freeform 1061"/>
              <p:cNvSpPr>
                <a:spLocks/>
              </p:cNvSpPr>
              <p:nvPr/>
            </p:nvSpPr>
            <p:spPr bwMode="auto">
              <a:xfrm>
                <a:off x="1385" y="1703"/>
                <a:ext cx="63" cy="277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0" name="Freeform 1062"/>
              <p:cNvSpPr>
                <a:spLocks/>
              </p:cNvSpPr>
              <p:nvPr/>
            </p:nvSpPr>
            <p:spPr bwMode="auto">
              <a:xfrm>
                <a:off x="1444" y="1737"/>
                <a:ext cx="62" cy="276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1" name="Freeform 1063"/>
              <p:cNvSpPr>
                <a:spLocks/>
              </p:cNvSpPr>
              <p:nvPr/>
            </p:nvSpPr>
            <p:spPr bwMode="auto">
              <a:xfrm>
                <a:off x="1413" y="1703"/>
                <a:ext cx="34" cy="277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2" name="Freeform 1064"/>
              <p:cNvSpPr>
                <a:spLocks/>
              </p:cNvSpPr>
              <p:nvPr/>
            </p:nvSpPr>
            <p:spPr bwMode="auto">
              <a:xfrm>
                <a:off x="1385" y="1998"/>
                <a:ext cx="182" cy="195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3" name="Freeform 1065"/>
              <p:cNvSpPr>
                <a:spLocks/>
              </p:cNvSpPr>
              <p:nvPr/>
            </p:nvSpPr>
            <p:spPr bwMode="auto">
              <a:xfrm>
                <a:off x="1166" y="1976"/>
                <a:ext cx="220" cy="21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4" name="Freeform 1066"/>
              <p:cNvSpPr>
                <a:spLocks/>
              </p:cNvSpPr>
              <p:nvPr/>
            </p:nvSpPr>
            <p:spPr bwMode="auto">
              <a:xfrm>
                <a:off x="1166" y="1871"/>
                <a:ext cx="401" cy="231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5" name="Freeform 1067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6" name="Freeform 1068"/>
              <p:cNvSpPr>
                <a:spLocks/>
              </p:cNvSpPr>
              <p:nvPr/>
            </p:nvSpPr>
            <p:spPr bwMode="auto">
              <a:xfrm>
                <a:off x="1398" y="2103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7" name="Freeform 1069"/>
              <p:cNvSpPr>
                <a:spLocks/>
              </p:cNvSpPr>
              <p:nvPr/>
            </p:nvSpPr>
            <p:spPr bwMode="auto">
              <a:xfrm>
                <a:off x="1185" y="2080"/>
                <a:ext cx="107" cy="104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8" name="Freeform 1070"/>
              <p:cNvSpPr>
                <a:spLocks/>
              </p:cNvSpPr>
              <p:nvPr/>
            </p:nvSpPr>
            <p:spPr bwMode="auto">
              <a:xfrm>
                <a:off x="1290" y="2117"/>
                <a:ext cx="41" cy="67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9" name="Freeform 1071"/>
              <p:cNvSpPr>
                <a:spLocks/>
              </p:cNvSpPr>
              <p:nvPr/>
            </p:nvSpPr>
            <p:spPr bwMode="auto">
              <a:xfrm>
                <a:off x="1184" y="2058"/>
                <a:ext cx="146" cy="84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0" name="Freeform 1072"/>
              <p:cNvSpPr>
                <a:spLocks/>
              </p:cNvSpPr>
              <p:nvPr/>
            </p:nvSpPr>
            <p:spPr bwMode="auto">
              <a:xfrm>
                <a:off x="1456" y="2070"/>
                <a:ext cx="32" cy="64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1" name="Freeform 1073"/>
              <p:cNvSpPr>
                <a:spLocks/>
              </p:cNvSpPr>
              <p:nvPr/>
            </p:nvSpPr>
            <p:spPr bwMode="auto">
              <a:xfrm>
                <a:off x="1166" y="1939"/>
                <a:ext cx="59" cy="71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2" name="Freeform 1074"/>
              <p:cNvSpPr>
                <a:spLocks/>
              </p:cNvSpPr>
              <p:nvPr/>
            </p:nvSpPr>
            <p:spPr bwMode="auto">
              <a:xfrm>
                <a:off x="1224" y="1834"/>
                <a:ext cx="181" cy="175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3" name="Freeform 1075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4" name="Freeform 1076"/>
              <p:cNvSpPr>
                <a:spLocks/>
              </p:cNvSpPr>
              <p:nvPr/>
            </p:nvSpPr>
            <p:spPr bwMode="auto">
              <a:xfrm>
                <a:off x="1304" y="1880"/>
                <a:ext cx="182" cy="176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5" name="Freeform 1077"/>
              <p:cNvSpPr>
                <a:spLocks/>
              </p:cNvSpPr>
              <p:nvPr/>
            </p:nvSpPr>
            <p:spPr bwMode="auto">
              <a:xfrm>
                <a:off x="1327" y="2033"/>
                <a:ext cx="58" cy="69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6" name="Freeform 1078"/>
              <p:cNvSpPr>
                <a:spLocks/>
              </p:cNvSpPr>
              <p:nvPr/>
            </p:nvSpPr>
            <p:spPr bwMode="auto">
              <a:xfrm>
                <a:off x="1385" y="1929"/>
                <a:ext cx="182" cy="173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7" name="Freeform 1079"/>
              <p:cNvSpPr>
                <a:spLocks/>
              </p:cNvSpPr>
              <p:nvPr/>
            </p:nvSpPr>
            <p:spPr bwMode="auto">
              <a:xfrm>
                <a:off x="1310" y="1893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8" name="Line 1080"/>
              <p:cNvSpPr>
                <a:spLocks noChangeShapeType="1"/>
              </p:cNvSpPr>
              <p:nvPr/>
            </p:nvSpPr>
            <p:spPr bwMode="auto">
              <a:xfrm flipV="1">
                <a:off x="1479" y="2206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159" name="Freeform 1081"/>
              <p:cNvSpPr>
                <a:spLocks/>
              </p:cNvSpPr>
              <p:nvPr/>
            </p:nvSpPr>
            <p:spPr bwMode="auto">
              <a:xfrm>
                <a:off x="1486" y="2209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4 h 17"/>
                  <a:gd name="T4" fmla="*/ 14 w 17"/>
                  <a:gd name="T5" fmla="*/ 13 h 17"/>
                  <a:gd name="T6" fmla="*/ 14 w 17"/>
                  <a:gd name="T7" fmla="*/ 12 h 17"/>
                  <a:gd name="T8" fmla="*/ 16 w 17"/>
                  <a:gd name="T9" fmla="*/ 10 h 17"/>
                  <a:gd name="T10" fmla="*/ 14 w 17"/>
                  <a:gd name="T11" fmla="*/ 7 h 17"/>
                  <a:gd name="T12" fmla="*/ 13 w 17"/>
                  <a:gd name="T13" fmla="*/ 5 h 17"/>
                  <a:gd name="T14" fmla="*/ 11 w 17"/>
                  <a:gd name="T15" fmla="*/ 2 h 17"/>
                  <a:gd name="T16" fmla="*/ 9 w 17"/>
                  <a:gd name="T17" fmla="*/ 1 h 17"/>
                  <a:gd name="T18" fmla="*/ 7 w 17"/>
                  <a:gd name="T19" fmla="*/ 0 h 17"/>
                  <a:gd name="T20" fmla="*/ 6 w 17"/>
                  <a:gd name="T21" fmla="*/ 0 h 17"/>
                  <a:gd name="T22" fmla="*/ 5 w 17"/>
                  <a:gd name="T23" fmla="*/ 1 h 17"/>
                  <a:gd name="T24" fmla="*/ 1 w 17"/>
                  <a:gd name="T25" fmla="*/ 2 h 17"/>
                  <a:gd name="T26" fmla="*/ 1 w 17"/>
                  <a:gd name="T27" fmla="*/ 3 h 17"/>
                  <a:gd name="T28" fmla="*/ 1 w 17"/>
                  <a:gd name="T29" fmla="*/ 4 h 17"/>
                  <a:gd name="T30" fmla="*/ 0 w 17"/>
                  <a:gd name="T31" fmla="*/ 6 h 17"/>
                  <a:gd name="T32" fmla="*/ 1 w 17"/>
                  <a:gd name="T33" fmla="*/ 8 h 17"/>
                  <a:gd name="T34" fmla="*/ 1 w 17"/>
                  <a:gd name="T35" fmla="*/ 11 h 17"/>
                  <a:gd name="T36" fmla="*/ 4 w 17"/>
                  <a:gd name="T37" fmla="*/ 14 h 17"/>
                  <a:gd name="T38" fmla="*/ 5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0" name="Freeform 1082"/>
              <p:cNvSpPr>
                <a:spLocks/>
              </p:cNvSpPr>
              <p:nvPr/>
            </p:nvSpPr>
            <p:spPr bwMode="auto">
              <a:xfrm>
                <a:off x="1486" y="2211"/>
                <a:ext cx="17" cy="17"/>
              </a:xfrm>
              <a:custGeom>
                <a:avLst/>
                <a:gdLst>
                  <a:gd name="T0" fmla="*/ 1 w 17"/>
                  <a:gd name="T1" fmla="*/ 10 h 17"/>
                  <a:gd name="T2" fmla="*/ 1 w 17"/>
                  <a:gd name="T3" fmla="*/ 6 h 17"/>
                  <a:gd name="T4" fmla="*/ 0 w 17"/>
                  <a:gd name="T5" fmla="*/ 4 h 17"/>
                  <a:gd name="T6" fmla="*/ 1 w 17"/>
                  <a:gd name="T7" fmla="*/ 2 h 17"/>
                  <a:gd name="T8" fmla="*/ 1 w 17"/>
                  <a:gd name="T9" fmla="*/ 1 h 17"/>
                  <a:gd name="T10" fmla="*/ 1 w 17"/>
                  <a:gd name="T11" fmla="*/ 0 h 17"/>
                  <a:gd name="T12" fmla="*/ 5 w 17"/>
                  <a:gd name="T13" fmla="*/ 0 h 17"/>
                  <a:gd name="T14" fmla="*/ 7 w 17"/>
                  <a:gd name="T15" fmla="*/ 1 h 17"/>
                  <a:gd name="T16" fmla="*/ 11 w 17"/>
                  <a:gd name="T17" fmla="*/ 3 h 17"/>
                  <a:gd name="T18" fmla="*/ 14 w 17"/>
                  <a:gd name="T19" fmla="*/ 4 h 17"/>
                  <a:gd name="T20" fmla="*/ 14 w 17"/>
                  <a:gd name="T21" fmla="*/ 9 h 17"/>
                  <a:gd name="T22" fmla="*/ 16 w 17"/>
                  <a:gd name="T23" fmla="*/ 11 h 17"/>
                  <a:gd name="T24" fmla="*/ 14 w 17"/>
                  <a:gd name="T25" fmla="*/ 14 h 17"/>
                  <a:gd name="T26" fmla="*/ 11 w 17"/>
                  <a:gd name="T27" fmla="*/ 16 h 17"/>
                  <a:gd name="T28" fmla="*/ 7 w 17"/>
                  <a:gd name="T29" fmla="*/ 14 h 17"/>
                  <a:gd name="T30" fmla="*/ 5 w 17"/>
                  <a:gd name="T31" fmla="*/ 13 h 17"/>
                  <a:gd name="T32" fmla="*/ 1 w 17"/>
                  <a:gd name="T33" fmla="*/ 1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" y="10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1" name="Freeform 1083"/>
              <p:cNvSpPr>
                <a:spLocks/>
              </p:cNvSpPr>
              <p:nvPr/>
            </p:nvSpPr>
            <p:spPr bwMode="auto">
              <a:xfrm>
                <a:off x="1486" y="2213"/>
                <a:ext cx="17" cy="17"/>
              </a:xfrm>
              <a:custGeom>
                <a:avLst/>
                <a:gdLst>
                  <a:gd name="T0" fmla="*/ 3 w 17"/>
                  <a:gd name="T1" fmla="*/ 9 h 17"/>
                  <a:gd name="T2" fmla="*/ 0 w 17"/>
                  <a:gd name="T3" fmla="*/ 6 h 17"/>
                  <a:gd name="T4" fmla="*/ 0 w 17"/>
                  <a:gd name="T5" fmla="*/ 2 h 17"/>
                  <a:gd name="T6" fmla="*/ 0 w 17"/>
                  <a:gd name="T7" fmla="*/ 0 h 17"/>
                  <a:gd name="T8" fmla="*/ 3 w 17"/>
                  <a:gd name="T9" fmla="*/ 0 h 17"/>
                  <a:gd name="T10" fmla="*/ 6 w 17"/>
                  <a:gd name="T11" fmla="*/ 0 h 17"/>
                  <a:gd name="T12" fmla="*/ 12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2 w 17"/>
                  <a:gd name="T19" fmla="*/ 13 h 17"/>
                  <a:gd name="T20" fmla="*/ 9 w 17"/>
                  <a:gd name="T21" fmla="*/ 16 h 17"/>
                  <a:gd name="T22" fmla="*/ 6 w 17"/>
                  <a:gd name="T23" fmla="*/ 13 h 17"/>
                  <a:gd name="T24" fmla="*/ 3 w 17"/>
                  <a:gd name="T25" fmla="*/ 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3" y="9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2" name="Freeform 1084"/>
              <p:cNvSpPr>
                <a:spLocks/>
              </p:cNvSpPr>
              <p:nvPr/>
            </p:nvSpPr>
            <p:spPr bwMode="auto">
              <a:xfrm>
                <a:off x="1494" y="2213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6 w 17"/>
                  <a:gd name="T7" fmla="*/ 12 h 17"/>
                  <a:gd name="T8" fmla="*/ 16 w 17"/>
                  <a:gd name="T9" fmla="*/ 9 h 17"/>
                  <a:gd name="T10" fmla="*/ 16 w 17"/>
                  <a:gd name="T11" fmla="*/ 7 h 17"/>
                  <a:gd name="T12" fmla="*/ 13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2 h 17"/>
                  <a:gd name="T28" fmla="*/ 0 w 17"/>
                  <a:gd name="T29" fmla="*/ 3 h 17"/>
                  <a:gd name="T30" fmla="*/ 0 w 17"/>
                  <a:gd name="T31" fmla="*/ 5 h 17"/>
                  <a:gd name="T32" fmla="*/ 0 w 17"/>
                  <a:gd name="T33" fmla="*/ 7 h 17"/>
                  <a:gd name="T34" fmla="*/ 2 w 17"/>
                  <a:gd name="T35" fmla="*/ 11 h 17"/>
                  <a:gd name="T36" fmla="*/ 3 w 17"/>
                  <a:gd name="T37" fmla="*/ 13 h 17"/>
                  <a:gd name="T38" fmla="*/ 6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3" name="Freeform 1085"/>
              <p:cNvSpPr>
                <a:spLocks/>
              </p:cNvSpPr>
              <p:nvPr/>
            </p:nvSpPr>
            <p:spPr bwMode="auto">
              <a:xfrm>
                <a:off x="1494" y="2216"/>
                <a:ext cx="17" cy="17"/>
              </a:xfrm>
              <a:custGeom>
                <a:avLst/>
                <a:gdLst>
                  <a:gd name="T0" fmla="*/ 2 w 17"/>
                  <a:gd name="T1" fmla="*/ 10 h 17"/>
                  <a:gd name="T2" fmla="*/ 0 w 17"/>
                  <a:gd name="T3" fmla="*/ 5 h 17"/>
                  <a:gd name="T4" fmla="*/ 0 w 17"/>
                  <a:gd name="T5" fmla="*/ 3 h 17"/>
                  <a:gd name="T6" fmla="*/ 0 w 17"/>
                  <a:gd name="T7" fmla="*/ 1 h 17"/>
                  <a:gd name="T8" fmla="*/ 1 w 17"/>
                  <a:gd name="T9" fmla="*/ 0 h 17"/>
                  <a:gd name="T10" fmla="*/ 2 w 17"/>
                  <a:gd name="T11" fmla="*/ 0 h 17"/>
                  <a:gd name="T12" fmla="*/ 4 w 17"/>
                  <a:gd name="T13" fmla="*/ 0 h 17"/>
                  <a:gd name="T14" fmla="*/ 7 w 17"/>
                  <a:gd name="T15" fmla="*/ 0 h 17"/>
                  <a:gd name="T16" fmla="*/ 10 w 17"/>
                  <a:gd name="T17" fmla="*/ 1 h 17"/>
                  <a:gd name="T18" fmla="*/ 13 w 17"/>
                  <a:gd name="T19" fmla="*/ 4 h 17"/>
                  <a:gd name="T20" fmla="*/ 16 w 17"/>
                  <a:gd name="T21" fmla="*/ 8 h 17"/>
                  <a:gd name="T22" fmla="*/ 16 w 17"/>
                  <a:gd name="T23" fmla="*/ 11 h 17"/>
                  <a:gd name="T24" fmla="*/ 16 w 17"/>
                  <a:gd name="T25" fmla="*/ 12 h 17"/>
                  <a:gd name="T26" fmla="*/ 14 w 17"/>
                  <a:gd name="T27" fmla="*/ 13 h 17"/>
                  <a:gd name="T28" fmla="*/ 13 w 17"/>
                  <a:gd name="T29" fmla="*/ 14 h 17"/>
                  <a:gd name="T30" fmla="*/ 10 w 17"/>
                  <a:gd name="T31" fmla="*/ 16 h 17"/>
                  <a:gd name="T32" fmla="*/ 8 w 17"/>
                  <a:gd name="T33" fmla="*/ 14 h 17"/>
                  <a:gd name="T34" fmla="*/ 4 w 17"/>
                  <a:gd name="T35" fmla="*/ 12 h 17"/>
                  <a:gd name="T36" fmla="*/ 2 w 17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2" y="10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4" name="Freeform 1086"/>
              <p:cNvSpPr>
                <a:spLocks/>
              </p:cNvSpPr>
              <p:nvPr/>
            </p:nvSpPr>
            <p:spPr bwMode="auto">
              <a:xfrm>
                <a:off x="1495" y="2218"/>
                <a:ext cx="17" cy="17"/>
              </a:xfrm>
              <a:custGeom>
                <a:avLst/>
                <a:gdLst>
                  <a:gd name="T0" fmla="*/ 2 w 17"/>
                  <a:gd name="T1" fmla="*/ 11 h 17"/>
                  <a:gd name="T2" fmla="*/ 0 w 17"/>
                  <a:gd name="T3" fmla="*/ 6 h 17"/>
                  <a:gd name="T4" fmla="*/ 0 w 17"/>
                  <a:gd name="T5" fmla="*/ 4 h 17"/>
                  <a:gd name="T6" fmla="*/ 0 w 17"/>
                  <a:gd name="T7" fmla="*/ 2 h 17"/>
                  <a:gd name="T8" fmla="*/ 2 w 17"/>
                  <a:gd name="T9" fmla="*/ 0 h 17"/>
                  <a:gd name="T10" fmla="*/ 5 w 17"/>
                  <a:gd name="T11" fmla="*/ 0 h 17"/>
                  <a:gd name="T12" fmla="*/ 8 w 17"/>
                  <a:gd name="T13" fmla="*/ 0 h 17"/>
                  <a:gd name="T14" fmla="*/ 13 w 17"/>
                  <a:gd name="T15" fmla="*/ 4 h 17"/>
                  <a:gd name="T16" fmla="*/ 16 w 17"/>
                  <a:gd name="T17" fmla="*/ 9 h 17"/>
                  <a:gd name="T18" fmla="*/ 16 w 17"/>
                  <a:gd name="T19" fmla="*/ 11 h 17"/>
                  <a:gd name="T20" fmla="*/ 16 w 17"/>
                  <a:gd name="T21" fmla="*/ 13 h 17"/>
                  <a:gd name="T22" fmla="*/ 13 w 17"/>
                  <a:gd name="T23" fmla="*/ 16 h 17"/>
                  <a:gd name="T24" fmla="*/ 8 w 17"/>
                  <a:gd name="T25" fmla="*/ 16 h 17"/>
                  <a:gd name="T26" fmla="*/ 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2" y="1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5" name="Freeform 1087"/>
              <p:cNvSpPr>
                <a:spLocks/>
              </p:cNvSpPr>
              <p:nvPr/>
            </p:nvSpPr>
            <p:spPr bwMode="auto">
              <a:xfrm>
                <a:off x="1481" y="2212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4 w 17"/>
                  <a:gd name="T7" fmla="*/ 11 h 17"/>
                  <a:gd name="T8" fmla="*/ 16 w 17"/>
                  <a:gd name="T9" fmla="*/ 10 h 17"/>
                  <a:gd name="T10" fmla="*/ 14 w 17"/>
                  <a:gd name="T11" fmla="*/ 6 h 17"/>
                  <a:gd name="T12" fmla="*/ 13 w 17"/>
                  <a:gd name="T13" fmla="*/ 4 h 17"/>
                  <a:gd name="T14" fmla="*/ 11 w 17"/>
                  <a:gd name="T15" fmla="*/ 2 h 17"/>
                  <a:gd name="T16" fmla="*/ 9 w 17"/>
                  <a:gd name="T17" fmla="*/ 0 h 17"/>
                  <a:gd name="T18" fmla="*/ 7 w 17"/>
                  <a:gd name="T19" fmla="*/ 0 h 17"/>
                  <a:gd name="T20" fmla="*/ 6 w 17"/>
                  <a:gd name="T21" fmla="*/ 0 h 17"/>
                  <a:gd name="T22" fmla="*/ 2 w 17"/>
                  <a:gd name="T23" fmla="*/ 2 h 17"/>
                  <a:gd name="T24" fmla="*/ 1 w 17"/>
                  <a:gd name="T25" fmla="*/ 3 h 17"/>
                  <a:gd name="T26" fmla="*/ 0 w 17"/>
                  <a:gd name="T27" fmla="*/ 5 h 17"/>
                  <a:gd name="T28" fmla="*/ 1 w 17"/>
                  <a:gd name="T29" fmla="*/ 8 h 17"/>
                  <a:gd name="T30" fmla="*/ 2 w 17"/>
                  <a:gd name="T31" fmla="*/ 11 h 17"/>
                  <a:gd name="T32" fmla="*/ 4 w 17"/>
                  <a:gd name="T33" fmla="*/ 13 h 17"/>
                  <a:gd name="T34" fmla="*/ 6 w 17"/>
                  <a:gd name="T35" fmla="*/ 15 h 17"/>
                  <a:gd name="T36" fmla="*/ 7 w 17"/>
                  <a:gd name="T37" fmla="*/ 16 h 17"/>
                  <a:gd name="T38" fmla="*/ 9 w 17"/>
                  <a:gd name="T39" fmla="*/ 16 h 17"/>
                  <a:gd name="T40" fmla="*/ 10 w 17"/>
                  <a:gd name="T41" fmla="*/ 15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6" name="Freeform 1088"/>
              <p:cNvSpPr>
                <a:spLocks/>
              </p:cNvSpPr>
              <p:nvPr/>
            </p:nvSpPr>
            <p:spPr bwMode="auto">
              <a:xfrm>
                <a:off x="1491" y="2216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4 w 17"/>
                  <a:gd name="T3" fmla="*/ 14 h 17"/>
                  <a:gd name="T4" fmla="*/ 14 w 17"/>
                  <a:gd name="T5" fmla="*/ 13 h 17"/>
                  <a:gd name="T6" fmla="*/ 16 w 17"/>
                  <a:gd name="T7" fmla="*/ 12 h 17"/>
                  <a:gd name="T8" fmla="*/ 16 w 17"/>
                  <a:gd name="T9" fmla="*/ 10 h 17"/>
                  <a:gd name="T10" fmla="*/ 16 w 17"/>
                  <a:gd name="T11" fmla="*/ 7 h 17"/>
                  <a:gd name="T12" fmla="*/ 14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4 h 17"/>
                  <a:gd name="T30" fmla="*/ 0 w 17"/>
                  <a:gd name="T31" fmla="*/ 5 h 17"/>
                  <a:gd name="T32" fmla="*/ 0 w 17"/>
                  <a:gd name="T33" fmla="*/ 8 h 17"/>
                  <a:gd name="T34" fmla="*/ 2 w 17"/>
                  <a:gd name="T35" fmla="*/ 11 h 17"/>
                  <a:gd name="T36" fmla="*/ 3 w 17"/>
                  <a:gd name="T37" fmla="*/ 14 h 17"/>
                  <a:gd name="T38" fmla="*/ 5 w 17"/>
                  <a:gd name="T39" fmla="*/ 15 h 17"/>
                  <a:gd name="T40" fmla="*/ 9 w 17"/>
                  <a:gd name="T41" fmla="*/ 16 h 17"/>
                  <a:gd name="T42" fmla="*/ 10 w 17"/>
                  <a:gd name="T43" fmla="*/ 1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10" y="15"/>
                    </a:moveTo>
                    <a:lnTo>
                      <a:pt x="14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7" name="Freeform 1089"/>
              <p:cNvSpPr>
                <a:spLocks/>
              </p:cNvSpPr>
              <p:nvPr/>
            </p:nvSpPr>
            <p:spPr bwMode="auto">
              <a:xfrm>
                <a:off x="1492" y="2177"/>
                <a:ext cx="23" cy="39"/>
              </a:xfrm>
              <a:custGeom>
                <a:avLst/>
                <a:gdLst>
                  <a:gd name="T0" fmla="*/ 0 w 23"/>
                  <a:gd name="T1" fmla="*/ 12 h 39"/>
                  <a:gd name="T2" fmla="*/ 22 w 23"/>
                  <a:gd name="T3" fmla="*/ 0 h 39"/>
                  <a:gd name="T4" fmla="*/ 22 w 23"/>
                  <a:gd name="T5" fmla="*/ 25 h 39"/>
                  <a:gd name="T6" fmla="*/ 0 w 23"/>
                  <a:gd name="T7" fmla="*/ 38 h 39"/>
                  <a:gd name="T8" fmla="*/ 0 w 23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9"/>
                  <a:gd name="T17" fmla="*/ 23 w 2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9">
                    <a:moveTo>
                      <a:pt x="0" y="12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8" name="Freeform 1090"/>
              <p:cNvSpPr>
                <a:spLocks/>
              </p:cNvSpPr>
              <p:nvPr/>
            </p:nvSpPr>
            <p:spPr bwMode="auto">
              <a:xfrm>
                <a:off x="1404" y="2126"/>
                <a:ext cx="111" cy="64"/>
              </a:xfrm>
              <a:custGeom>
                <a:avLst/>
                <a:gdLst>
                  <a:gd name="T0" fmla="*/ 0 w 111"/>
                  <a:gd name="T1" fmla="*/ 13 h 64"/>
                  <a:gd name="T2" fmla="*/ 22 w 111"/>
                  <a:gd name="T3" fmla="*/ 0 h 64"/>
                  <a:gd name="T4" fmla="*/ 110 w 111"/>
                  <a:gd name="T5" fmla="*/ 49 h 64"/>
                  <a:gd name="T6" fmla="*/ 87 w 111"/>
                  <a:gd name="T7" fmla="*/ 63 h 64"/>
                  <a:gd name="T8" fmla="*/ 0 w 111"/>
                  <a:gd name="T9" fmla="*/ 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4"/>
                  <a:gd name="T17" fmla="*/ 111 w 1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4">
                    <a:moveTo>
                      <a:pt x="0" y="13"/>
                    </a:moveTo>
                    <a:lnTo>
                      <a:pt x="22" y="0"/>
                    </a:lnTo>
                    <a:lnTo>
                      <a:pt x="110" y="49"/>
                    </a:lnTo>
                    <a:lnTo>
                      <a:pt x="87" y="6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9" name="Freeform 1091"/>
              <p:cNvSpPr>
                <a:spLocks/>
              </p:cNvSpPr>
              <p:nvPr/>
            </p:nvSpPr>
            <p:spPr bwMode="auto">
              <a:xfrm>
                <a:off x="1404" y="2139"/>
                <a:ext cx="89" cy="77"/>
              </a:xfrm>
              <a:custGeom>
                <a:avLst/>
                <a:gdLst>
                  <a:gd name="T0" fmla="*/ 0 w 89"/>
                  <a:gd name="T1" fmla="*/ 0 h 77"/>
                  <a:gd name="T2" fmla="*/ 88 w 89"/>
                  <a:gd name="T3" fmla="*/ 49 h 77"/>
                  <a:gd name="T4" fmla="*/ 88 w 89"/>
                  <a:gd name="T5" fmla="*/ 76 h 77"/>
                  <a:gd name="T6" fmla="*/ 0 w 89"/>
                  <a:gd name="T7" fmla="*/ 25 h 77"/>
                  <a:gd name="T8" fmla="*/ 0 w 89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7"/>
                  <a:gd name="T17" fmla="*/ 89 w 8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7">
                    <a:moveTo>
                      <a:pt x="0" y="0"/>
                    </a:moveTo>
                    <a:lnTo>
                      <a:pt x="88" y="49"/>
                    </a:lnTo>
                    <a:lnTo>
                      <a:pt x="88" y="76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0" name="Freeform 1092"/>
              <p:cNvSpPr>
                <a:spLocks/>
              </p:cNvSpPr>
              <p:nvPr/>
            </p:nvSpPr>
            <p:spPr bwMode="auto">
              <a:xfrm>
                <a:off x="1499" y="2190"/>
                <a:ext cx="32" cy="20"/>
              </a:xfrm>
              <a:custGeom>
                <a:avLst/>
                <a:gdLst>
                  <a:gd name="T0" fmla="*/ 20 w 32"/>
                  <a:gd name="T1" fmla="*/ 0 h 20"/>
                  <a:gd name="T2" fmla="*/ 31 w 32"/>
                  <a:gd name="T3" fmla="*/ 6 h 20"/>
                  <a:gd name="T4" fmla="*/ 10 w 32"/>
                  <a:gd name="T5" fmla="*/ 19 h 20"/>
                  <a:gd name="T6" fmla="*/ 0 w 32"/>
                  <a:gd name="T7" fmla="*/ 12 h 20"/>
                  <a:gd name="T8" fmla="*/ 2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20" y="0"/>
                    </a:moveTo>
                    <a:lnTo>
                      <a:pt x="31" y="6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1" name="Freeform 1093"/>
              <p:cNvSpPr>
                <a:spLocks/>
              </p:cNvSpPr>
              <p:nvPr/>
            </p:nvSpPr>
            <p:spPr bwMode="auto">
              <a:xfrm>
                <a:off x="1500" y="2202"/>
                <a:ext cx="17" cy="31"/>
              </a:xfrm>
              <a:custGeom>
                <a:avLst/>
                <a:gdLst>
                  <a:gd name="T0" fmla="*/ 0 w 17"/>
                  <a:gd name="T1" fmla="*/ 23 h 31"/>
                  <a:gd name="T2" fmla="*/ 16 w 17"/>
                  <a:gd name="T3" fmla="*/ 30 h 31"/>
                  <a:gd name="T4" fmla="*/ 16 w 17"/>
                  <a:gd name="T5" fmla="*/ 6 h 31"/>
                  <a:gd name="T6" fmla="*/ 0 w 17"/>
                  <a:gd name="T7" fmla="*/ 0 h 31"/>
                  <a:gd name="T8" fmla="*/ 0 w 17"/>
                  <a:gd name="T9" fmla="*/ 2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1"/>
                  <a:gd name="T17" fmla="*/ 17 w 1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1">
                    <a:moveTo>
                      <a:pt x="0" y="23"/>
                    </a:moveTo>
                    <a:lnTo>
                      <a:pt x="16" y="30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2" name="Freeform 1094"/>
              <p:cNvSpPr>
                <a:spLocks/>
              </p:cNvSpPr>
              <p:nvPr/>
            </p:nvSpPr>
            <p:spPr bwMode="auto">
              <a:xfrm>
                <a:off x="1510" y="2197"/>
                <a:ext cx="22" cy="36"/>
              </a:xfrm>
              <a:custGeom>
                <a:avLst/>
                <a:gdLst>
                  <a:gd name="T0" fmla="*/ 21 w 22"/>
                  <a:gd name="T1" fmla="*/ 24 h 36"/>
                  <a:gd name="T2" fmla="*/ 0 w 22"/>
                  <a:gd name="T3" fmla="*/ 35 h 36"/>
                  <a:gd name="T4" fmla="*/ 0 w 22"/>
                  <a:gd name="T5" fmla="*/ 11 h 36"/>
                  <a:gd name="T6" fmla="*/ 20 w 22"/>
                  <a:gd name="T7" fmla="*/ 0 h 36"/>
                  <a:gd name="T8" fmla="*/ 21 w 22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24"/>
                    </a:moveTo>
                    <a:lnTo>
                      <a:pt x="0" y="35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1" y="24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3" name="Freeform 1095"/>
              <p:cNvSpPr>
                <a:spLocks/>
              </p:cNvSpPr>
              <p:nvPr/>
            </p:nvSpPr>
            <p:spPr bwMode="auto">
              <a:xfrm>
                <a:off x="1512" y="2203"/>
                <a:ext cx="25" cy="17"/>
              </a:xfrm>
              <a:custGeom>
                <a:avLst/>
                <a:gdLst>
                  <a:gd name="T0" fmla="*/ 16 w 25"/>
                  <a:gd name="T1" fmla="*/ 0 h 17"/>
                  <a:gd name="T2" fmla="*/ 24 w 25"/>
                  <a:gd name="T3" fmla="*/ 4 h 17"/>
                  <a:gd name="T4" fmla="*/ 19 w 25"/>
                  <a:gd name="T5" fmla="*/ 12 h 17"/>
                  <a:gd name="T6" fmla="*/ 8 w 25"/>
                  <a:gd name="T7" fmla="*/ 16 h 17"/>
                  <a:gd name="T8" fmla="*/ 0 w 25"/>
                  <a:gd name="T9" fmla="*/ 11 h 17"/>
                  <a:gd name="T10" fmla="*/ 16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16" y="0"/>
                    </a:moveTo>
                    <a:lnTo>
                      <a:pt x="24" y="4"/>
                    </a:lnTo>
                    <a:lnTo>
                      <a:pt x="19" y="12"/>
                    </a:lnTo>
                    <a:lnTo>
                      <a:pt x="8" y="16"/>
                    </a:lnTo>
                    <a:lnTo>
                      <a:pt x="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4" name="Freeform 1096"/>
              <p:cNvSpPr>
                <a:spLocks/>
              </p:cNvSpPr>
              <p:nvPr/>
            </p:nvSpPr>
            <p:spPr bwMode="auto">
              <a:xfrm>
                <a:off x="1512" y="2213"/>
                <a:ext cx="17" cy="26"/>
              </a:xfrm>
              <a:custGeom>
                <a:avLst/>
                <a:gdLst>
                  <a:gd name="T0" fmla="*/ 0 w 17"/>
                  <a:gd name="T1" fmla="*/ 18 h 26"/>
                  <a:gd name="T2" fmla="*/ 16 w 17"/>
                  <a:gd name="T3" fmla="*/ 25 h 26"/>
                  <a:gd name="T4" fmla="*/ 16 w 17"/>
                  <a:gd name="T5" fmla="*/ 11 h 26"/>
                  <a:gd name="T6" fmla="*/ 12 w 17"/>
                  <a:gd name="T7" fmla="*/ 4 h 26"/>
                  <a:gd name="T8" fmla="*/ 0 w 17"/>
                  <a:gd name="T9" fmla="*/ 0 h 26"/>
                  <a:gd name="T10" fmla="*/ 0 w 17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0" y="18"/>
                    </a:moveTo>
                    <a:lnTo>
                      <a:pt x="16" y="25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5" name="Freeform 1097"/>
              <p:cNvSpPr>
                <a:spLocks/>
              </p:cNvSpPr>
              <p:nvPr/>
            </p:nvSpPr>
            <p:spPr bwMode="auto">
              <a:xfrm>
                <a:off x="1523" y="2224"/>
                <a:ext cx="17" cy="21"/>
              </a:xfrm>
              <a:custGeom>
                <a:avLst/>
                <a:gdLst>
                  <a:gd name="T0" fmla="*/ 0 w 17"/>
                  <a:gd name="T1" fmla="*/ 14 h 21"/>
                  <a:gd name="T2" fmla="*/ 1 w 17"/>
                  <a:gd name="T3" fmla="*/ 10 h 21"/>
                  <a:gd name="T4" fmla="*/ 9 w 17"/>
                  <a:gd name="T5" fmla="*/ 12 h 21"/>
                  <a:gd name="T6" fmla="*/ 14 w 17"/>
                  <a:gd name="T7" fmla="*/ 20 h 21"/>
                  <a:gd name="T8" fmla="*/ 16 w 17"/>
                  <a:gd name="T9" fmla="*/ 18 h 21"/>
                  <a:gd name="T10" fmla="*/ 13 w 17"/>
                  <a:gd name="T11" fmla="*/ 8 h 21"/>
                  <a:gd name="T12" fmla="*/ 0 w 17"/>
                  <a:gd name="T13" fmla="*/ 0 h 21"/>
                  <a:gd name="T14" fmla="*/ 0 w 1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1"/>
                  <a:gd name="T26" fmla="*/ 17 w 1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1">
                    <a:moveTo>
                      <a:pt x="0" y="14"/>
                    </a:moveTo>
                    <a:lnTo>
                      <a:pt x="1" y="10"/>
                    </a:lnTo>
                    <a:lnTo>
                      <a:pt x="9" y="1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6" name="Freeform 1098"/>
              <p:cNvSpPr>
                <a:spLocks/>
              </p:cNvSpPr>
              <p:nvPr/>
            </p:nvSpPr>
            <p:spPr bwMode="auto">
              <a:xfrm>
                <a:off x="1536" y="2226"/>
                <a:ext cx="17" cy="18"/>
              </a:xfrm>
              <a:custGeom>
                <a:avLst/>
                <a:gdLst>
                  <a:gd name="T0" fmla="*/ 16 w 17"/>
                  <a:gd name="T1" fmla="*/ 12 h 18"/>
                  <a:gd name="T2" fmla="*/ 3 w 17"/>
                  <a:gd name="T3" fmla="*/ 17 h 18"/>
                  <a:gd name="T4" fmla="*/ 0 w 17"/>
                  <a:gd name="T5" fmla="*/ 6 h 18"/>
                  <a:gd name="T6" fmla="*/ 10 w 17"/>
                  <a:gd name="T7" fmla="*/ 3 h 18"/>
                  <a:gd name="T8" fmla="*/ 14 w 17"/>
                  <a:gd name="T9" fmla="*/ 0 h 18"/>
                  <a:gd name="T10" fmla="*/ 16 w 17"/>
                  <a:gd name="T11" fmla="*/ 1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6" y="12"/>
                    </a:moveTo>
                    <a:lnTo>
                      <a:pt x="3" y="17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7" name="Freeform 1099"/>
              <p:cNvSpPr>
                <a:spLocks/>
              </p:cNvSpPr>
              <p:nvPr/>
            </p:nvSpPr>
            <p:spPr bwMode="auto">
              <a:xfrm>
                <a:off x="1514" y="2215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16 w 17"/>
                  <a:gd name="T3" fmla="*/ 16 h 17"/>
                  <a:gd name="T4" fmla="*/ 10 w 17"/>
                  <a:gd name="T5" fmla="*/ 4 h 17"/>
                  <a:gd name="T6" fmla="*/ 0 w 17"/>
                  <a:gd name="T7" fmla="*/ 0 h 17"/>
                  <a:gd name="T8" fmla="*/ 0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16" y="1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8" name="Freeform 1100"/>
              <p:cNvSpPr>
                <a:spLocks/>
              </p:cNvSpPr>
              <p:nvPr/>
            </p:nvSpPr>
            <p:spPr bwMode="auto">
              <a:xfrm>
                <a:off x="1518" y="2213"/>
                <a:ext cx="31" cy="23"/>
              </a:xfrm>
              <a:custGeom>
                <a:avLst/>
                <a:gdLst>
                  <a:gd name="T0" fmla="*/ 30 w 31"/>
                  <a:gd name="T1" fmla="*/ 16 h 23"/>
                  <a:gd name="T2" fmla="*/ 18 w 31"/>
                  <a:gd name="T3" fmla="*/ 22 h 23"/>
                  <a:gd name="T4" fmla="*/ 0 w 31"/>
                  <a:gd name="T5" fmla="*/ 4 h 23"/>
                  <a:gd name="T6" fmla="*/ 16 w 31"/>
                  <a:gd name="T7" fmla="*/ 0 h 23"/>
                  <a:gd name="T8" fmla="*/ 30 w 31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0" y="16"/>
                    </a:moveTo>
                    <a:lnTo>
                      <a:pt x="18" y="2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0" y="16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9" name="Freeform 1101"/>
              <p:cNvSpPr>
                <a:spLocks/>
              </p:cNvSpPr>
              <p:nvPr/>
            </p:nvSpPr>
            <p:spPr bwMode="auto">
              <a:xfrm>
                <a:off x="1521" y="2208"/>
                <a:ext cx="19" cy="19"/>
              </a:xfrm>
              <a:custGeom>
                <a:avLst/>
                <a:gdLst>
                  <a:gd name="T0" fmla="*/ 18 w 19"/>
                  <a:gd name="T1" fmla="*/ 14 h 19"/>
                  <a:gd name="T2" fmla="*/ 3 w 19"/>
                  <a:gd name="T3" fmla="*/ 18 h 19"/>
                  <a:gd name="T4" fmla="*/ 0 w 19"/>
                  <a:gd name="T5" fmla="*/ 5 h 19"/>
                  <a:gd name="T6" fmla="*/ 13 w 19"/>
                  <a:gd name="T7" fmla="*/ 0 h 19"/>
                  <a:gd name="T8" fmla="*/ 18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4"/>
                    </a:moveTo>
                    <a:lnTo>
                      <a:pt x="3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0" name="Freeform 1102"/>
              <p:cNvSpPr>
                <a:spLocks/>
              </p:cNvSpPr>
              <p:nvPr/>
            </p:nvSpPr>
            <p:spPr bwMode="auto">
              <a:xfrm>
                <a:off x="1515" y="2035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1" name="Freeform 1103"/>
              <p:cNvSpPr>
                <a:spLocks/>
              </p:cNvSpPr>
              <p:nvPr/>
            </p:nvSpPr>
            <p:spPr bwMode="auto">
              <a:xfrm>
                <a:off x="1390" y="1941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2" name="Freeform 1104"/>
              <p:cNvSpPr>
                <a:spLocks/>
              </p:cNvSpPr>
              <p:nvPr/>
            </p:nvSpPr>
            <p:spPr bwMode="auto">
              <a:xfrm>
                <a:off x="1226" y="1847"/>
                <a:ext cx="166" cy="153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92" name="Group 1105"/>
            <p:cNvGrpSpPr>
              <a:grpSpLocks/>
            </p:cNvGrpSpPr>
            <p:nvPr/>
          </p:nvGrpSpPr>
          <p:grpSpPr bwMode="auto">
            <a:xfrm>
              <a:off x="2262" y="2149"/>
              <a:ext cx="272" cy="259"/>
              <a:chOff x="1166" y="1703"/>
              <a:chExt cx="401" cy="542"/>
            </a:xfrm>
          </p:grpSpPr>
          <p:sp>
            <p:nvSpPr>
              <p:cNvPr id="95" name="Freeform 1106"/>
              <p:cNvSpPr>
                <a:spLocks/>
              </p:cNvSpPr>
              <p:nvPr/>
            </p:nvSpPr>
            <p:spPr bwMode="auto">
              <a:xfrm>
                <a:off x="1385" y="1703"/>
                <a:ext cx="63" cy="277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" name="Freeform 1107"/>
              <p:cNvSpPr>
                <a:spLocks/>
              </p:cNvSpPr>
              <p:nvPr/>
            </p:nvSpPr>
            <p:spPr bwMode="auto">
              <a:xfrm>
                <a:off x="1444" y="1737"/>
                <a:ext cx="62" cy="276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" name="Freeform 1108"/>
              <p:cNvSpPr>
                <a:spLocks/>
              </p:cNvSpPr>
              <p:nvPr/>
            </p:nvSpPr>
            <p:spPr bwMode="auto">
              <a:xfrm>
                <a:off x="1413" y="1703"/>
                <a:ext cx="34" cy="277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" name="Freeform 1109"/>
              <p:cNvSpPr>
                <a:spLocks/>
              </p:cNvSpPr>
              <p:nvPr/>
            </p:nvSpPr>
            <p:spPr bwMode="auto">
              <a:xfrm>
                <a:off x="1385" y="1998"/>
                <a:ext cx="182" cy="195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9" name="Freeform 1110"/>
              <p:cNvSpPr>
                <a:spLocks/>
              </p:cNvSpPr>
              <p:nvPr/>
            </p:nvSpPr>
            <p:spPr bwMode="auto">
              <a:xfrm>
                <a:off x="1166" y="1976"/>
                <a:ext cx="220" cy="21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0" name="Freeform 1111"/>
              <p:cNvSpPr>
                <a:spLocks/>
              </p:cNvSpPr>
              <p:nvPr/>
            </p:nvSpPr>
            <p:spPr bwMode="auto">
              <a:xfrm>
                <a:off x="1166" y="1871"/>
                <a:ext cx="401" cy="231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1" name="Freeform 1112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2" name="Freeform 1113"/>
              <p:cNvSpPr>
                <a:spLocks/>
              </p:cNvSpPr>
              <p:nvPr/>
            </p:nvSpPr>
            <p:spPr bwMode="auto">
              <a:xfrm>
                <a:off x="1398" y="2103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" name="Freeform 1114"/>
              <p:cNvSpPr>
                <a:spLocks/>
              </p:cNvSpPr>
              <p:nvPr/>
            </p:nvSpPr>
            <p:spPr bwMode="auto">
              <a:xfrm>
                <a:off x="1185" y="2080"/>
                <a:ext cx="107" cy="104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" name="Freeform 1115"/>
              <p:cNvSpPr>
                <a:spLocks/>
              </p:cNvSpPr>
              <p:nvPr/>
            </p:nvSpPr>
            <p:spPr bwMode="auto">
              <a:xfrm>
                <a:off x="1290" y="2117"/>
                <a:ext cx="41" cy="67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5" name="Freeform 1116"/>
              <p:cNvSpPr>
                <a:spLocks/>
              </p:cNvSpPr>
              <p:nvPr/>
            </p:nvSpPr>
            <p:spPr bwMode="auto">
              <a:xfrm>
                <a:off x="1184" y="2058"/>
                <a:ext cx="146" cy="84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6" name="Freeform 1117"/>
              <p:cNvSpPr>
                <a:spLocks/>
              </p:cNvSpPr>
              <p:nvPr/>
            </p:nvSpPr>
            <p:spPr bwMode="auto">
              <a:xfrm>
                <a:off x="1456" y="2070"/>
                <a:ext cx="32" cy="64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7" name="Freeform 1118"/>
              <p:cNvSpPr>
                <a:spLocks/>
              </p:cNvSpPr>
              <p:nvPr/>
            </p:nvSpPr>
            <p:spPr bwMode="auto">
              <a:xfrm>
                <a:off x="1166" y="1939"/>
                <a:ext cx="59" cy="71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8" name="Freeform 1119"/>
              <p:cNvSpPr>
                <a:spLocks/>
              </p:cNvSpPr>
              <p:nvPr/>
            </p:nvSpPr>
            <p:spPr bwMode="auto">
              <a:xfrm>
                <a:off x="1224" y="1834"/>
                <a:ext cx="181" cy="175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" name="Freeform 1120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" name="Freeform 1121"/>
              <p:cNvSpPr>
                <a:spLocks/>
              </p:cNvSpPr>
              <p:nvPr/>
            </p:nvSpPr>
            <p:spPr bwMode="auto">
              <a:xfrm>
                <a:off x="1304" y="1880"/>
                <a:ext cx="182" cy="176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" name="Freeform 1122"/>
              <p:cNvSpPr>
                <a:spLocks/>
              </p:cNvSpPr>
              <p:nvPr/>
            </p:nvSpPr>
            <p:spPr bwMode="auto">
              <a:xfrm>
                <a:off x="1327" y="2033"/>
                <a:ext cx="58" cy="69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2" name="Freeform 1123"/>
              <p:cNvSpPr>
                <a:spLocks/>
              </p:cNvSpPr>
              <p:nvPr/>
            </p:nvSpPr>
            <p:spPr bwMode="auto">
              <a:xfrm>
                <a:off x="1385" y="1929"/>
                <a:ext cx="182" cy="173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3" name="Freeform 1124"/>
              <p:cNvSpPr>
                <a:spLocks/>
              </p:cNvSpPr>
              <p:nvPr/>
            </p:nvSpPr>
            <p:spPr bwMode="auto">
              <a:xfrm>
                <a:off x="1310" y="1893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4" name="Line 1125"/>
              <p:cNvSpPr>
                <a:spLocks noChangeShapeType="1"/>
              </p:cNvSpPr>
              <p:nvPr/>
            </p:nvSpPr>
            <p:spPr bwMode="auto">
              <a:xfrm flipV="1">
                <a:off x="1479" y="2206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115" name="Freeform 1126"/>
              <p:cNvSpPr>
                <a:spLocks/>
              </p:cNvSpPr>
              <p:nvPr/>
            </p:nvSpPr>
            <p:spPr bwMode="auto">
              <a:xfrm>
                <a:off x="1486" y="2209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4 h 17"/>
                  <a:gd name="T4" fmla="*/ 14 w 17"/>
                  <a:gd name="T5" fmla="*/ 13 h 17"/>
                  <a:gd name="T6" fmla="*/ 14 w 17"/>
                  <a:gd name="T7" fmla="*/ 12 h 17"/>
                  <a:gd name="T8" fmla="*/ 16 w 17"/>
                  <a:gd name="T9" fmla="*/ 10 h 17"/>
                  <a:gd name="T10" fmla="*/ 14 w 17"/>
                  <a:gd name="T11" fmla="*/ 7 h 17"/>
                  <a:gd name="T12" fmla="*/ 13 w 17"/>
                  <a:gd name="T13" fmla="*/ 5 h 17"/>
                  <a:gd name="T14" fmla="*/ 11 w 17"/>
                  <a:gd name="T15" fmla="*/ 2 h 17"/>
                  <a:gd name="T16" fmla="*/ 9 w 17"/>
                  <a:gd name="T17" fmla="*/ 1 h 17"/>
                  <a:gd name="T18" fmla="*/ 7 w 17"/>
                  <a:gd name="T19" fmla="*/ 0 h 17"/>
                  <a:gd name="T20" fmla="*/ 6 w 17"/>
                  <a:gd name="T21" fmla="*/ 0 h 17"/>
                  <a:gd name="T22" fmla="*/ 5 w 17"/>
                  <a:gd name="T23" fmla="*/ 1 h 17"/>
                  <a:gd name="T24" fmla="*/ 1 w 17"/>
                  <a:gd name="T25" fmla="*/ 2 h 17"/>
                  <a:gd name="T26" fmla="*/ 1 w 17"/>
                  <a:gd name="T27" fmla="*/ 3 h 17"/>
                  <a:gd name="T28" fmla="*/ 1 w 17"/>
                  <a:gd name="T29" fmla="*/ 4 h 17"/>
                  <a:gd name="T30" fmla="*/ 0 w 17"/>
                  <a:gd name="T31" fmla="*/ 6 h 17"/>
                  <a:gd name="T32" fmla="*/ 1 w 17"/>
                  <a:gd name="T33" fmla="*/ 8 h 17"/>
                  <a:gd name="T34" fmla="*/ 1 w 17"/>
                  <a:gd name="T35" fmla="*/ 11 h 17"/>
                  <a:gd name="T36" fmla="*/ 4 w 17"/>
                  <a:gd name="T37" fmla="*/ 14 h 17"/>
                  <a:gd name="T38" fmla="*/ 5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6" name="Freeform 1127"/>
              <p:cNvSpPr>
                <a:spLocks/>
              </p:cNvSpPr>
              <p:nvPr/>
            </p:nvSpPr>
            <p:spPr bwMode="auto">
              <a:xfrm>
                <a:off x="1486" y="2211"/>
                <a:ext cx="17" cy="17"/>
              </a:xfrm>
              <a:custGeom>
                <a:avLst/>
                <a:gdLst>
                  <a:gd name="T0" fmla="*/ 1 w 17"/>
                  <a:gd name="T1" fmla="*/ 10 h 17"/>
                  <a:gd name="T2" fmla="*/ 1 w 17"/>
                  <a:gd name="T3" fmla="*/ 6 h 17"/>
                  <a:gd name="T4" fmla="*/ 0 w 17"/>
                  <a:gd name="T5" fmla="*/ 4 h 17"/>
                  <a:gd name="T6" fmla="*/ 1 w 17"/>
                  <a:gd name="T7" fmla="*/ 2 h 17"/>
                  <a:gd name="T8" fmla="*/ 1 w 17"/>
                  <a:gd name="T9" fmla="*/ 1 h 17"/>
                  <a:gd name="T10" fmla="*/ 1 w 17"/>
                  <a:gd name="T11" fmla="*/ 0 h 17"/>
                  <a:gd name="T12" fmla="*/ 5 w 17"/>
                  <a:gd name="T13" fmla="*/ 0 h 17"/>
                  <a:gd name="T14" fmla="*/ 7 w 17"/>
                  <a:gd name="T15" fmla="*/ 1 h 17"/>
                  <a:gd name="T16" fmla="*/ 11 w 17"/>
                  <a:gd name="T17" fmla="*/ 3 h 17"/>
                  <a:gd name="T18" fmla="*/ 14 w 17"/>
                  <a:gd name="T19" fmla="*/ 4 h 17"/>
                  <a:gd name="T20" fmla="*/ 14 w 17"/>
                  <a:gd name="T21" fmla="*/ 9 h 17"/>
                  <a:gd name="T22" fmla="*/ 16 w 17"/>
                  <a:gd name="T23" fmla="*/ 11 h 17"/>
                  <a:gd name="T24" fmla="*/ 14 w 17"/>
                  <a:gd name="T25" fmla="*/ 14 h 17"/>
                  <a:gd name="T26" fmla="*/ 11 w 17"/>
                  <a:gd name="T27" fmla="*/ 16 h 17"/>
                  <a:gd name="T28" fmla="*/ 7 w 17"/>
                  <a:gd name="T29" fmla="*/ 14 h 17"/>
                  <a:gd name="T30" fmla="*/ 5 w 17"/>
                  <a:gd name="T31" fmla="*/ 13 h 17"/>
                  <a:gd name="T32" fmla="*/ 1 w 17"/>
                  <a:gd name="T33" fmla="*/ 1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" y="10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7" name="Freeform 1128"/>
              <p:cNvSpPr>
                <a:spLocks/>
              </p:cNvSpPr>
              <p:nvPr/>
            </p:nvSpPr>
            <p:spPr bwMode="auto">
              <a:xfrm>
                <a:off x="1486" y="2213"/>
                <a:ext cx="17" cy="17"/>
              </a:xfrm>
              <a:custGeom>
                <a:avLst/>
                <a:gdLst>
                  <a:gd name="T0" fmla="*/ 3 w 17"/>
                  <a:gd name="T1" fmla="*/ 9 h 17"/>
                  <a:gd name="T2" fmla="*/ 0 w 17"/>
                  <a:gd name="T3" fmla="*/ 6 h 17"/>
                  <a:gd name="T4" fmla="*/ 0 w 17"/>
                  <a:gd name="T5" fmla="*/ 2 h 17"/>
                  <a:gd name="T6" fmla="*/ 0 w 17"/>
                  <a:gd name="T7" fmla="*/ 0 h 17"/>
                  <a:gd name="T8" fmla="*/ 3 w 17"/>
                  <a:gd name="T9" fmla="*/ 0 h 17"/>
                  <a:gd name="T10" fmla="*/ 6 w 17"/>
                  <a:gd name="T11" fmla="*/ 0 h 17"/>
                  <a:gd name="T12" fmla="*/ 12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2 w 17"/>
                  <a:gd name="T19" fmla="*/ 13 h 17"/>
                  <a:gd name="T20" fmla="*/ 9 w 17"/>
                  <a:gd name="T21" fmla="*/ 16 h 17"/>
                  <a:gd name="T22" fmla="*/ 6 w 17"/>
                  <a:gd name="T23" fmla="*/ 13 h 17"/>
                  <a:gd name="T24" fmla="*/ 3 w 17"/>
                  <a:gd name="T25" fmla="*/ 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3" y="9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8" name="Freeform 1129"/>
              <p:cNvSpPr>
                <a:spLocks/>
              </p:cNvSpPr>
              <p:nvPr/>
            </p:nvSpPr>
            <p:spPr bwMode="auto">
              <a:xfrm>
                <a:off x="1494" y="2213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6 w 17"/>
                  <a:gd name="T7" fmla="*/ 12 h 17"/>
                  <a:gd name="T8" fmla="*/ 16 w 17"/>
                  <a:gd name="T9" fmla="*/ 9 h 17"/>
                  <a:gd name="T10" fmla="*/ 16 w 17"/>
                  <a:gd name="T11" fmla="*/ 7 h 17"/>
                  <a:gd name="T12" fmla="*/ 13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2 h 17"/>
                  <a:gd name="T28" fmla="*/ 0 w 17"/>
                  <a:gd name="T29" fmla="*/ 3 h 17"/>
                  <a:gd name="T30" fmla="*/ 0 w 17"/>
                  <a:gd name="T31" fmla="*/ 5 h 17"/>
                  <a:gd name="T32" fmla="*/ 0 w 17"/>
                  <a:gd name="T33" fmla="*/ 7 h 17"/>
                  <a:gd name="T34" fmla="*/ 2 w 17"/>
                  <a:gd name="T35" fmla="*/ 11 h 17"/>
                  <a:gd name="T36" fmla="*/ 3 w 17"/>
                  <a:gd name="T37" fmla="*/ 13 h 17"/>
                  <a:gd name="T38" fmla="*/ 6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9" name="Freeform 1130"/>
              <p:cNvSpPr>
                <a:spLocks/>
              </p:cNvSpPr>
              <p:nvPr/>
            </p:nvSpPr>
            <p:spPr bwMode="auto">
              <a:xfrm>
                <a:off x="1494" y="2216"/>
                <a:ext cx="17" cy="17"/>
              </a:xfrm>
              <a:custGeom>
                <a:avLst/>
                <a:gdLst>
                  <a:gd name="T0" fmla="*/ 2 w 17"/>
                  <a:gd name="T1" fmla="*/ 10 h 17"/>
                  <a:gd name="T2" fmla="*/ 0 w 17"/>
                  <a:gd name="T3" fmla="*/ 5 h 17"/>
                  <a:gd name="T4" fmla="*/ 0 w 17"/>
                  <a:gd name="T5" fmla="*/ 3 h 17"/>
                  <a:gd name="T6" fmla="*/ 0 w 17"/>
                  <a:gd name="T7" fmla="*/ 1 h 17"/>
                  <a:gd name="T8" fmla="*/ 1 w 17"/>
                  <a:gd name="T9" fmla="*/ 0 h 17"/>
                  <a:gd name="T10" fmla="*/ 2 w 17"/>
                  <a:gd name="T11" fmla="*/ 0 h 17"/>
                  <a:gd name="T12" fmla="*/ 4 w 17"/>
                  <a:gd name="T13" fmla="*/ 0 h 17"/>
                  <a:gd name="T14" fmla="*/ 7 w 17"/>
                  <a:gd name="T15" fmla="*/ 0 h 17"/>
                  <a:gd name="T16" fmla="*/ 10 w 17"/>
                  <a:gd name="T17" fmla="*/ 1 h 17"/>
                  <a:gd name="T18" fmla="*/ 13 w 17"/>
                  <a:gd name="T19" fmla="*/ 4 h 17"/>
                  <a:gd name="T20" fmla="*/ 16 w 17"/>
                  <a:gd name="T21" fmla="*/ 8 h 17"/>
                  <a:gd name="T22" fmla="*/ 16 w 17"/>
                  <a:gd name="T23" fmla="*/ 11 h 17"/>
                  <a:gd name="T24" fmla="*/ 16 w 17"/>
                  <a:gd name="T25" fmla="*/ 12 h 17"/>
                  <a:gd name="T26" fmla="*/ 14 w 17"/>
                  <a:gd name="T27" fmla="*/ 13 h 17"/>
                  <a:gd name="T28" fmla="*/ 13 w 17"/>
                  <a:gd name="T29" fmla="*/ 14 h 17"/>
                  <a:gd name="T30" fmla="*/ 10 w 17"/>
                  <a:gd name="T31" fmla="*/ 16 h 17"/>
                  <a:gd name="T32" fmla="*/ 8 w 17"/>
                  <a:gd name="T33" fmla="*/ 14 h 17"/>
                  <a:gd name="T34" fmla="*/ 4 w 17"/>
                  <a:gd name="T35" fmla="*/ 12 h 17"/>
                  <a:gd name="T36" fmla="*/ 2 w 17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2" y="10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0" name="Freeform 1131"/>
              <p:cNvSpPr>
                <a:spLocks/>
              </p:cNvSpPr>
              <p:nvPr/>
            </p:nvSpPr>
            <p:spPr bwMode="auto">
              <a:xfrm>
                <a:off x="1495" y="2218"/>
                <a:ext cx="17" cy="17"/>
              </a:xfrm>
              <a:custGeom>
                <a:avLst/>
                <a:gdLst>
                  <a:gd name="T0" fmla="*/ 2 w 17"/>
                  <a:gd name="T1" fmla="*/ 11 h 17"/>
                  <a:gd name="T2" fmla="*/ 0 w 17"/>
                  <a:gd name="T3" fmla="*/ 6 h 17"/>
                  <a:gd name="T4" fmla="*/ 0 w 17"/>
                  <a:gd name="T5" fmla="*/ 4 h 17"/>
                  <a:gd name="T6" fmla="*/ 0 w 17"/>
                  <a:gd name="T7" fmla="*/ 2 h 17"/>
                  <a:gd name="T8" fmla="*/ 2 w 17"/>
                  <a:gd name="T9" fmla="*/ 0 h 17"/>
                  <a:gd name="T10" fmla="*/ 5 w 17"/>
                  <a:gd name="T11" fmla="*/ 0 h 17"/>
                  <a:gd name="T12" fmla="*/ 8 w 17"/>
                  <a:gd name="T13" fmla="*/ 0 h 17"/>
                  <a:gd name="T14" fmla="*/ 13 w 17"/>
                  <a:gd name="T15" fmla="*/ 4 h 17"/>
                  <a:gd name="T16" fmla="*/ 16 w 17"/>
                  <a:gd name="T17" fmla="*/ 9 h 17"/>
                  <a:gd name="T18" fmla="*/ 16 w 17"/>
                  <a:gd name="T19" fmla="*/ 11 h 17"/>
                  <a:gd name="T20" fmla="*/ 16 w 17"/>
                  <a:gd name="T21" fmla="*/ 13 h 17"/>
                  <a:gd name="T22" fmla="*/ 13 w 17"/>
                  <a:gd name="T23" fmla="*/ 16 h 17"/>
                  <a:gd name="T24" fmla="*/ 8 w 17"/>
                  <a:gd name="T25" fmla="*/ 16 h 17"/>
                  <a:gd name="T26" fmla="*/ 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2" y="1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1" name="Freeform 1132"/>
              <p:cNvSpPr>
                <a:spLocks/>
              </p:cNvSpPr>
              <p:nvPr/>
            </p:nvSpPr>
            <p:spPr bwMode="auto">
              <a:xfrm>
                <a:off x="1481" y="2212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4 w 17"/>
                  <a:gd name="T7" fmla="*/ 11 h 17"/>
                  <a:gd name="T8" fmla="*/ 16 w 17"/>
                  <a:gd name="T9" fmla="*/ 10 h 17"/>
                  <a:gd name="T10" fmla="*/ 14 w 17"/>
                  <a:gd name="T11" fmla="*/ 6 h 17"/>
                  <a:gd name="T12" fmla="*/ 13 w 17"/>
                  <a:gd name="T13" fmla="*/ 4 h 17"/>
                  <a:gd name="T14" fmla="*/ 11 w 17"/>
                  <a:gd name="T15" fmla="*/ 2 h 17"/>
                  <a:gd name="T16" fmla="*/ 9 w 17"/>
                  <a:gd name="T17" fmla="*/ 0 h 17"/>
                  <a:gd name="T18" fmla="*/ 7 w 17"/>
                  <a:gd name="T19" fmla="*/ 0 h 17"/>
                  <a:gd name="T20" fmla="*/ 6 w 17"/>
                  <a:gd name="T21" fmla="*/ 0 h 17"/>
                  <a:gd name="T22" fmla="*/ 2 w 17"/>
                  <a:gd name="T23" fmla="*/ 2 h 17"/>
                  <a:gd name="T24" fmla="*/ 1 w 17"/>
                  <a:gd name="T25" fmla="*/ 3 h 17"/>
                  <a:gd name="T26" fmla="*/ 0 w 17"/>
                  <a:gd name="T27" fmla="*/ 5 h 17"/>
                  <a:gd name="T28" fmla="*/ 1 w 17"/>
                  <a:gd name="T29" fmla="*/ 8 h 17"/>
                  <a:gd name="T30" fmla="*/ 2 w 17"/>
                  <a:gd name="T31" fmla="*/ 11 h 17"/>
                  <a:gd name="T32" fmla="*/ 4 w 17"/>
                  <a:gd name="T33" fmla="*/ 13 h 17"/>
                  <a:gd name="T34" fmla="*/ 6 w 17"/>
                  <a:gd name="T35" fmla="*/ 15 h 17"/>
                  <a:gd name="T36" fmla="*/ 7 w 17"/>
                  <a:gd name="T37" fmla="*/ 16 h 17"/>
                  <a:gd name="T38" fmla="*/ 9 w 17"/>
                  <a:gd name="T39" fmla="*/ 16 h 17"/>
                  <a:gd name="T40" fmla="*/ 10 w 17"/>
                  <a:gd name="T41" fmla="*/ 15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2" name="Freeform 1133"/>
              <p:cNvSpPr>
                <a:spLocks/>
              </p:cNvSpPr>
              <p:nvPr/>
            </p:nvSpPr>
            <p:spPr bwMode="auto">
              <a:xfrm>
                <a:off x="1491" y="2216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4 w 17"/>
                  <a:gd name="T3" fmla="*/ 14 h 17"/>
                  <a:gd name="T4" fmla="*/ 14 w 17"/>
                  <a:gd name="T5" fmla="*/ 13 h 17"/>
                  <a:gd name="T6" fmla="*/ 16 w 17"/>
                  <a:gd name="T7" fmla="*/ 12 h 17"/>
                  <a:gd name="T8" fmla="*/ 16 w 17"/>
                  <a:gd name="T9" fmla="*/ 10 h 17"/>
                  <a:gd name="T10" fmla="*/ 16 w 17"/>
                  <a:gd name="T11" fmla="*/ 7 h 17"/>
                  <a:gd name="T12" fmla="*/ 14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4 h 17"/>
                  <a:gd name="T30" fmla="*/ 0 w 17"/>
                  <a:gd name="T31" fmla="*/ 5 h 17"/>
                  <a:gd name="T32" fmla="*/ 0 w 17"/>
                  <a:gd name="T33" fmla="*/ 8 h 17"/>
                  <a:gd name="T34" fmla="*/ 2 w 17"/>
                  <a:gd name="T35" fmla="*/ 11 h 17"/>
                  <a:gd name="T36" fmla="*/ 3 w 17"/>
                  <a:gd name="T37" fmla="*/ 14 h 17"/>
                  <a:gd name="T38" fmla="*/ 5 w 17"/>
                  <a:gd name="T39" fmla="*/ 15 h 17"/>
                  <a:gd name="T40" fmla="*/ 9 w 17"/>
                  <a:gd name="T41" fmla="*/ 16 h 17"/>
                  <a:gd name="T42" fmla="*/ 10 w 17"/>
                  <a:gd name="T43" fmla="*/ 1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10" y="15"/>
                    </a:moveTo>
                    <a:lnTo>
                      <a:pt x="14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3" name="Freeform 1134"/>
              <p:cNvSpPr>
                <a:spLocks/>
              </p:cNvSpPr>
              <p:nvPr/>
            </p:nvSpPr>
            <p:spPr bwMode="auto">
              <a:xfrm>
                <a:off x="1492" y="2177"/>
                <a:ext cx="23" cy="39"/>
              </a:xfrm>
              <a:custGeom>
                <a:avLst/>
                <a:gdLst>
                  <a:gd name="T0" fmla="*/ 0 w 23"/>
                  <a:gd name="T1" fmla="*/ 12 h 39"/>
                  <a:gd name="T2" fmla="*/ 22 w 23"/>
                  <a:gd name="T3" fmla="*/ 0 h 39"/>
                  <a:gd name="T4" fmla="*/ 22 w 23"/>
                  <a:gd name="T5" fmla="*/ 25 h 39"/>
                  <a:gd name="T6" fmla="*/ 0 w 23"/>
                  <a:gd name="T7" fmla="*/ 38 h 39"/>
                  <a:gd name="T8" fmla="*/ 0 w 23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9"/>
                  <a:gd name="T17" fmla="*/ 23 w 2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9">
                    <a:moveTo>
                      <a:pt x="0" y="12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4" name="Freeform 1135"/>
              <p:cNvSpPr>
                <a:spLocks/>
              </p:cNvSpPr>
              <p:nvPr/>
            </p:nvSpPr>
            <p:spPr bwMode="auto">
              <a:xfrm>
                <a:off x="1404" y="2126"/>
                <a:ext cx="111" cy="64"/>
              </a:xfrm>
              <a:custGeom>
                <a:avLst/>
                <a:gdLst>
                  <a:gd name="T0" fmla="*/ 0 w 111"/>
                  <a:gd name="T1" fmla="*/ 13 h 64"/>
                  <a:gd name="T2" fmla="*/ 22 w 111"/>
                  <a:gd name="T3" fmla="*/ 0 h 64"/>
                  <a:gd name="T4" fmla="*/ 110 w 111"/>
                  <a:gd name="T5" fmla="*/ 49 h 64"/>
                  <a:gd name="T6" fmla="*/ 87 w 111"/>
                  <a:gd name="T7" fmla="*/ 63 h 64"/>
                  <a:gd name="T8" fmla="*/ 0 w 111"/>
                  <a:gd name="T9" fmla="*/ 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4"/>
                  <a:gd name="T17" fmla="*/ 111 w 1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4">
                    <a:moveTo>
                      <a:pt x="0" y="13"/>
                    </a:moveTo>
                    <a:lnTo>
                      <a:pt x="22" y="0"/>
                    </a:lnTo>
                    <a:lnTo>
                      <a:pt x="110" y="49"/>
                    </a:lnTo>
                    <a:lnTo>
                      <a:pt x="87" y="6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5" name="Freeform 1136"/>
              <p:cNvSpPr>
                <a:spLocks/>
              </p:cNvSpPr>
              <p:nvPr/>
            </p:nvSpPr>
            <p:spPr bwMode="auto">
              <a:xfrm>
                <a:off x="1404" y="2139"/>
                <a:ext cx="89" cy="77"/>
              </a:xfrm>
              <a:custGeom>
                <a:avLst/>
                <a:gdLst>
                  <a:gd name="T0" fmla="*/ 0 w 89"/>
                  <a:gd name="T1" fmla="*/ 0 h 77"/>
                  <a:gd name="T2" fmla="*/ 88 w 89"/>
                  <a:gd name="T3" fmla="*/ 49 h 77"/>
                  <a:gd name="T4" fmla="*/ 88 w 89"/>
                  <a:gd name="T5" fmla="*/ 76 h 77"/>
                  <a:gd name="T6" fmla="*/ 0 w 89"/>
                  <a:gd name="T7" fmla="*/ 25 h 77"/>
                  <a:gd name="T8" fmla="*/ 0 w 89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7"/>
                  <a:gd name="T17" fmla="*/ 89 w 8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7">
                    <a:moveTo>
                      <a:pt x="0" y="0"/>
                    </a:moveTo>
                    <a:lnTo>
                      <a:pt x="88" y="49"/>
                    </a:lnTo>
                    <a:lnTo>
                      <a:pt x="88" y="76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6" name="Freeform 1137"/>
              <p:cNvSpPr>
                <a:spLocks/>
              </p:cNvSpPr>
              <p:nvPr/>
            </p:nvSpPr>
            <p:spPr bwMode="auto">
              <a:xfrm>
                <a:off x="1499" y="2190"/>
                <a:ext cx="32" cy="20"/>
              </a:xfrm>
              <a:custGeom>
                <a:avLst/>
                <a:gdLst>
                  <a:gd name="T0" fmla="*/ 20 w 32"/>
                  <a:gd name="T1" fmla="*/ 0 h 20"/>
                  <a:gd name="T2" fmla="*/ 31 w 32"/>
                  <a:gd name="T3" fmla="*/ 6 h 20"/>
                  <a:gd name="T4" fmla="*/ 10 w 32"/>
                  <a:gd name="T5" fmla="*/ 19 h 20"/>
                  <a:gd name="T6" fmla="*/ 0 w 32"/>
                  <a:gd name="T7" fmla="*/ 12 h 20"/>
                  <a:gd name="T8" fmla="*/ 2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20" y="0"/>
                    </a:moveTo>
                    <a:lnTo>
                      <a:pt x="31" y="6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7" name="Freeform 1138"/>
              <p:cNvSpPr>
                <a:spLocks/>
              </p:cNvSpPr>
              <p:nvPr/>
            </p:nvSpPr>
            <p:spPr bwMode="auto">
              <a:xfrm>
                <a:off x="1500" y="2202"/>
                <a:ext cx="17" cy="31"/>
              </a:xfrm>
              <a:custGeom>
                <a:avLst/>
                <a:gdLst>
                  <a:gd name="T0" fmla="*/ 0 w 17"/>
                  <a:gd name="T1" fmla="*/ 23 h 31"/>
                  <a:gd name="T2" fmla="*/ 16 w 17"/>
                  <a:gd name="T3" fmla="*/ 30 h 31"/>
                  <a:gd name="T4" fmla="*/ 16 w 17"/>
                  <a:gd name="T5" fmla="*/ 6 h 31"/>
                  <a:gd name="T6" fmla="*/ 0 w 17"/>
                  <a:gd name="T7" fmla="*/ 0 h 31"/>
                  <a:gd name="T8" fmla="*/ 0 w 17"/>
                  <a:gd name="T9" fmla="*/ 2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1"/>
                  <a:gd name="T17" fmla="*/ 17 w 1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1">
                    <a:moveTo>
                      <a:pt x="0" y="23"/>
                    </a:moveTo>
                    <a:lnTo>
                      <a:pt x="16" y="30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8" name="Freeform 1139"/>
              <p:cNvSpPr>
                <a:spLocks/>
              </p:cNvSpPr>
              <p:nvPr/>
            </p:nvSpPr>
            <p:spPr bwMode="auto">
              <a:xfrm>
                <a:off x="1510" y="2197"/>
                <a:ext cx="22" cy="36"/>
              </a:xfrm>
              <a:custGeom>
                <a:avLst/>
                <a:gdLst>
                  <a:gd name="T0" fmla="*/ 21 w 22"/>
                  <a:gd name="T1" fmla="*/ 24 h 36"/>
                  <a:gd name="T2" fmla="*/ 0 w 22"/>
                  <a:gd name="T3" fmla="*/ 35 h 36"/>
                  <a:gd name="T4" fmla="*/ 0 w 22"/>
                  <a:gd name="T5" fmla="*/ 11 h 36"/>
                  <a:gd name="T6" fmla="*/ 20 w 22"/>
                  <a:gd name="T7" fmla="*/ 0 h 36"/>
                  <a:gd name="T8" fmla="*/ 21 w 22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24"/>
                    </a:moveTo>
                    <a:lnTo>
                      <a:pt x="0" y="35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1" y="24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9" name="Freeform 1140"/>
              <p:cNvSpPr>
                <a:spLocks/>
              </p:cNvSpPr>
              <p:nvPr/>
            </p:nvSpPr>
            <p:spPr bwMode="auto">
              <a:xfrm>
                <a:off x="1512" y="2203"/>
                <a:ext cx="25" cy="17"/>
              </a:xfrm>
              <a:custGeom>
                <a:avLst/>
                <a:gdLst>
                  <a:gd name="T0" fmla="*/ 16 w 25"/>
                  <a:gd name="T1" fmla="*/ 0 h 17"/>
                  <a:gd name="T2" fmla="*/ 24 w 25"/>
                  <a:gd name="T3" fmla="*/ 4 h 17"/>
                  <a:gd name="T4" fmla="*/ 19 w 25"/>
                  <a:gd name="T5" fmla="*/ 12 h 17"/>
                  <a:gd name="T6" fmla="*/ 8 w 25"/>
                  <a:gd name="T7" fmla="*/ 16 h 17"/>
                  <a:gd name="T8" fmla="*/ 0 w 25"/>
                  <a:gd name="T9" fmla="*/ 11 h 17"/>
                  <a:gd name="T10" fmla="*/ 16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16" y="0"/>
                    </a:moveTo>
                    <a:lnTo>
                      <a:pt x="24" y="4"/>
                    </a:lnTo>
                    <a:lnTo>
                      <a:pt x="19" y="12"/>
                    </a:lnTo>
                    <a:lnTo>
                      <a:pt x="8" y="16"/>
                    </a:lnTo>
                    <a:lnTo>
                      <a:pt x="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0" name="Freeform 1141"/>
              <p:cNvSpPr>
                <a:spLocks/>
              </p:cNvSpPr>
              <p:nvPr/>
            </p:nvSpPr>
            <p:spPr bwMode="auto">
              <a:xfrm>
                <a:off x="1512" y="2213"/>
                <a:ext cx="17" cy="26"/>
              </a:xfrm>
              <a:custGeom>
                <a:avLst/>
                <a:gdLst>
                  <a:gd name="T0" fmla="*/ 0 w 17"/>
                  <a:gd name="T1" fmla="*/ 18 h 26"/>
                  <a:gd name="T2" fmla="*/ 16 w 17"/>
                  <a:gd name="T3" fmla="*/ 25 h 26"/>
                  <a:gd name="T4" fmla="*/ 16 w 17"/>
                  <a:gd name="T5" fmla="*/ 11 h 26"/>
                  <a:gd name="T6" fmla="*/ 12 w 17"/>
                  <a:gd name="T7" fmla="*/ 4 h 26"/>
                  <a:gd name="T8" fmla="*/ 0 w 17"/>
                  <a:gd name="T9" fmla="*/ 0 h 26"/>
                  <a:gd name="T10" fmla="*/ 0 w 17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0" y="18"/>
                    </a:moveTo>
                    <a:lnTo>
                      <a:pt x="16" y="25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1" name="Freeform 1142"/>
              <p:cNvSpPr>
                <a:spLocks/>
              </p:cNvSpPr>
              <p:nvPr/>
            </p:nvSpPr>
            <p:spPr bwMode="auto">
              <a:xfrm>
                <a:off x="1523" y="2224"/>
                <a:ext cx="17" cy="21"/>
              </a:xfrm>
              <a:custGeom>
                <a:avLst/>
                <a:gdLst>
                  <a:gd name="T0" fmla="*/ 0 w 17"/>
                  <a:gd name="T1" fmla="*/ 14 h 21"/>
                  <a:gd name="T2" fmla="*/ 1 w 17"/>
                  <a:gd name="T3" fmla="*/ 10 h 21"/>
                  <a:gd name="T4" fmla="*/ 9 w 17"/>
                  <a:gd name="T5" fmla="*/ 12 h 21"/>
                  <a:gd name="T6" fmla="*/ 14 w 17"/>
                  <a:gd name="T7" fmla="*/ 20 h 21"/>
                  <a:gd name="T8" fmla="*/ 16 w 17"/>
                  <a:gd name="T9" fmla="*/ 18 h 21"/>
                  <a:gd name="T10" fmla="*/ 13 w 17"/>
                  <a:gd name="T11" fmla="*/ 8 h 21"/>
                  <a:gd name="T12" fmla="*/ 0 w 17"/>
                  <a:gd name="T13" fmla="*/ 0 h 21"/>
                  <a:gd name="T14" fmla="*/ 0 w 1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1"/>
                  <a:gd name="T26" fmla="*/ 17 w 1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1">
                    <a:moveTo>
                      <a:pt x="0" y="14"/>
                    </a:moveTo>
                    <a:lnTo>
                      <a:pt x="1" y="10"/>
                    </a:lnTo>
                    <a:lnTo>
                      <a:pt x="9" y="1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2" name="Freeform 1143"/>
              <p:cNvSpPr>
                <a:spLocks/>
              </p:cNvSpPr>
              <p:nvPr/>
            </p:nvSpPr>
            <p:spPr bwMode="auto">
              <a:xfrm>
                <a:off x="1536" y="2226"/>
                <a:ext cx="17" cy="18"/>
              </a:xfrm>
              <a:custGeom>
                <a:avLst/>
                <a:gdLst>
                  <a:gd name="T0" fmla="*/ 16 w 17"/>
                  <a:gd name="T1" fmla="*/ 12 h 18"/>
                  <a:gd name="T2" fmla="*/ 3 w 17"/>
                  <a:gd name="T3" fmla="*/ 17 h 18"/>
                  <a:gd name="T4" fmla="*/ 0 w 17"/>
                  <a:gd name="T5" fmla="*/ 6 h 18"/>
                  <a:gd name="T6" fmla="*/ 10 w 17"/>
                  <a:gd name="T7" fmla="*/ 3 h 18"/>
                  <a:gd name="T8" fmla="*/ 14 w 17"/>
                  <a:gd name="T9" fmla="*/ 0 h 18"/>
                  <a:gd name="T10" fmla="*/ 16 w 17"/>
                  <a:gd name="T11" fmla="*/ 1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6" y="12"/>
                    </a:moveTo>
                    <a:lnTo>
                      <a:pt x="3" y="17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3" name="Freeform 1144"/>
              <p:cNvSpPr>
                <a:spLocks/>
              </p:cNvSpPr>
              <p:nvPr/>
            </p:nvSpPr>
            <p:spPr bwMode="auto">
              <a:xfrm>
                <a:off x="1514" y="2215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16 w 17"/>
                  <a:gd name="T3" fmla="*/ 16 h 17"/>
                  <a:gd name="T4" fmla="*/ 10 w 17"/>
                  <a:gd name="T5" fmla="*/ 4 h 17"/>
                  <a:gd name="T6" fmla="*/ 0 w 17"/>
                  <a:gd name="T7" fmla="*/ 0 h 17"/>
                  <a:gd name="T8" fmla="*/ 0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16" y="1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4" name="Freeform 1145"/>
              <p:cNvSpPr>
                <a:spLocks/>
              </p:cNvSpPr>
              <p:nvPr/>
            </p:nvSpPr>
            <p:spPr bwMode="auto">
              <a:xfrm>
                <a:off x="1518" y="2213"/>
                <a:ext cx="31" cy="23"/>
              </a:xfrm>
              <a:custGeom>
                <a:avLst/>
                <a:gdLst>
                  <a:gd name="T0" fmla="*/ 30 w 31"/>
                  <a:gd name="T1" fmla="*/ 16 h 23"/>
                  <a:gd name="T2" fmla="*/ 18 w 31"/>
                  <a:gd name="T3" fmla="*/ 22 h 23"/>
                  <a:gd name="T4" fmla="*/ 0 w 31"/>
                  <a:gd name="T5" fmla="*/ 4 h 23"/>
                  <a:gd name="T6" fmla="*/ 16 w 31"/>
                  <a:gd name="T7" fmla="*/ 0 h 23"/>
                  <a:gd name="T8" fmla="*/ 30 w 31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0" y="16"/>
                    </a:moveTo>
                    <a:lnTo>
                      <a:pt x="18" y="2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0" y="16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5" name="Freeform 1146"/>
              <p:cNvSpPr>
                <a:spLocks/>
              </p:cNvSpPr>
              <p:nvPr/>
            </p:nvSpPr>
            <p:spPr bwMode="auto">
              <a:xfrm>
                <a:off x="1521" y="2208"/>
                <a:ext cx="19" cy="19"/>
              </a:xfrm>
              <a:custGeom>
                <a:avLst/>
                <a:gdLst>
                  <a:gd name="T0" fmla="*/ 18 w 19"/>
                  <a:gd name="T1" fmla="*/ 14 h 19"/>
                  <a:gd name="T2" fmla="*/ 3 w 19"/>
                  <a:gd name="T3" fmla="*/ 18 h 19"/>
                  <a:gd name="T4" fmla="*/ 0 w 19"/>
                  <a:gd name="T5" fmla="*/ 5 h 19"/>
                  <a:gd name="T6" fmla="*/ 13 w 19"/>
                  <a:gd name="T7" fmla="*/ 0 h 19"/>
                  <a:gd name="T8" fmla="*/ 18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4"/>
                    </a:moveTo>
                    <a:lnTo>
                      <a:pt x="3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6" name="Freeform 1147"/>
              <p:cNvSpPr>
                <a:spLocks/>
              </p:cNvSpPr>
              <p:nvPr/>
            </p:nvSpPr>
            <p:spPr bwMode="auto">
              <a:xfrm>
                <a:off x="1515" y="2035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7" name="Freeform 1148"/>
              <p:cNvSpPr>
                <a:spLocks/>
              </p:cNvSpPr>
              <p:nvPr/>
            </p:nvSpPr>
            <p:spPr bwMode="auto">
              <a:xfrm>
                <a:off x="1390" y="1941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8" name="Freeform 1149"/>
              <p:cNvSpPr>
                <a:spLocks/>
              </p:cNvSpPr>
              <p:nvPr/>
            </p:nvSpPr>
            <p:spPr bwMode="auto">
              <a:xfrm>
                <a:off x="1226" y="1847"/>
                <a:ext cx="166" cy="153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sp>
          <p:nvSpPr>
            <p:cNvPr id="93" name="Line 1150"/>
            <p:cNvSpPr>
              <a:spLocks noChangeShapeType="1"/>
            </p:cNvSpPr>
            <p:nvPr/>
          </p:nvSpPr>
          <p:spPr bwMode="auto">
            <a:xfrm flipV="1">
              <a:off x="1570" y="1690"/>
              <a:ext cx="3295" cy="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4" name="Text Box 1151"/>
            <p:cNvSpPr txBox="1">
              <a:spLocks noChangeArrowheads="1"/>
            </p:cNvSpPr>
            <p:nvPr/>
          </p:nvSpPr>
          <p:spPr bwMode="auto">
            <a:xfrm>
              <a:off x="2414" y="1721"/>
              <a:ext cx="160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87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SUPPLY CHAIN MANAGEMENT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503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Supply Chain Management (SCM)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d-ID" dirty="0" smtClean="0"/>
              <a:t>Pertama kali diperkenalkan oleh Oliver &amp; Weber tahun 1982</a:t>
            </a:r>
          </a:p>
          <a:p>
            <a:pPr algn="just"/>
            <a:r>
              <a:rPr lang="id-ID" dirty="0" smtClean="0"/>
              <a:t>Supply Chain </a:t>
            </a:r>
            <a:r>
              <a:rPr lang="id-ID" dirty="0" smtClean="0">
                <a:sym typeface="Wingdings" pitchFamily="2" charset="2"/>
              </a:rPr>
              <a:t> Jaringan Fisik (perusahaan yang terlibat dalam memasok bahan baku, memproduksi barang maupun mengirimkannya ke pemakai akhir)</a:t>
            </a:r>
          </a:p>
          <a:p>
            <a:pPr algn="just"/>
            <a:r>
              <a:rPr lang="id-ID" dirty="0" smtClean="0">
                <a:sym typeface="Wingdings" pitchFamily="2" charset="2"/>
              </a:rPr>
              <a:t>Supply Chain Management  Metode, alat atau pendekatan pengelolaannya</a:t>
            </a:r>
          </a:p>
          <a:p>
            <a:pPr algn="just"/>
            <a:r>
              <a:rPr lang="id-ID" dirty="0" smtClean="0">
                <a:sym typeface="Wingdings" pitchFamily="2" charset="2"/>
              </a:rPr>
              <a:t>SCM tidak hanya berorientasi pada urusan internal perusahaan tapi juga urusan eksternal yang menyangkut hubungan dengan perusahaan partner. </a:t>
            </a:r>
            <a:endParaRPr lang="id-ID" dirty="0" smtClean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432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Tujuan perusahaan yang terlibat dalam SCM yaitu :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id-ID" dirty="0" smtClean="0"/>
              <a:t>“ </a:t>
            </a:r>
            <a:r>
              <a:rPr lang="en-US" sz="2800" dirty="0" err="1" smtClean="0">
                <a:solidFill>
                  <a:schemeClr val="tx2"/>
                </a:solidFill>
              </a:rPr>
              <a:t>Memuaskan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konsumen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dengan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bekerja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sama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membuat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produk</a:t>
            </a:r>
            <a:r>
              <a:rPr lang="en-US" sz="2800" dirty="0">
                <a:solidFill>
                  <a:schemeClr val="tx2"/>
                </a:solidFill>
              </a:rPr>
              <a:t> yang </a:t>
            </a:r>
            <a:r>
              <a:rPr lang="en-US" sz="2800" dirty="0" err="1">
                <a:solidFill>
                  <a:schemeClr val="tx2"/>
                </a:solidFill>
              </a:rPr>
              <a:t>murah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mengirimkan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tepat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waktu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dengan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kualitas</a:t>
            </a:r>
            <a:r>
              <a:rPr lang="en-US" sz="2800" dirty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bagus</a:t>
            </a:r>
            <a:r>
              <a:rPr lang="id-ID" sz="2800" dirty="0" smtClean="0">
                <a:solidFill>
                  <a:schemeClr val="tx2"/>
                </a:solidFill>
              </a:rPr>
              <a:t> “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415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Area Cakupan SCM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Product Development : Kegiatan perancangan produk baru</a:t>
            </a:r>
          </a:p>
          <a:p>
            <a:r>
              <a:rPr lang="id-ID" dirty="0" smtClean="0"/>
              <a:t>Procurement/ Purchasing/ Supply : Kegiatan mendapatkan bahan baku</a:t>
            </a:r>
          </a:p>
          <a:p>
            <a:r>
              <a:rPr lang="id-ID" dirty="0" smtClean="0"/>
              <a:t>Planning &amp; Control : Kegiatan merancang produksi &amp; persediaan</a:t>
            </a:r>
          </a:p>
          <a:p>
            <a:r>
              <a:rPr lang="id-ID" dirty="0" smtClean="0"/>
              <a:t>Production : Kegiatan produksi</a:t>
            </a:r>
          </a:p>
          <a:p>
            <a:r>
              <a:rPr lang="id-ID" dirty="0" smtClean="0"/>
              <a:t>Distribution : Kegiatan Distribusi </a:t>
            </a:r>
          </a:p>
          <a:p>
            <a:r>
              <a:rPr lang="id-ID" dirty="0" smtClean="0"/>
              <a:t>Return : Kegiatan pengelolaan pengembalian produk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855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2.bp.blogspot.com/--zRk5ckvryI/T4Zxvw_6RRI/AAAAAAAAAHM/flS4VcvcMqM/s1600/screenshot.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5" y="1556792"/>
            <a:ext cx="1207045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0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4306" y="1600200"/>
            <a:ext cx="11236404" cy="4853136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Pelaku Industri mulai sadar bahwa untuk menyediakan produk yang </a:t>
            </a:r>
            <a:r>
              <a:rPr lang="id-ID" u="sng" dirty="0" smtClean="0">
                <a:solidFill>
                  <a:srgbClr val="FFC000"/>
                </a:solidFill>
              </a:rPr>
              <a:t>murah</a:t>
            </a:r>
            <a:r>
              <a:rPr lang="id-ID" dirty="0" smtClean="0"/>
              <a:t>, </a:t>
            </a:r>
            <a:r>
              <a:rPr lang="id-ID" u="sng" dirty="0" smtClean="0">
                <a:solidFill>
                  <a:srgbClr val="FFC000"/>
                </a:solidFill>
              </a:rPr>
              <a:t>berkualitas</a:t>
            </a:r>
            <a:r>
              <a:rPr lang="id-ID" dirty="0" smtClean="0"/>
              <a:t> dan </a:t>
            </a:r>
            <a:r>
              <a:rPr lang="id-ID" u="sng" dirty="0" smtClean="0">
                <a:solidFill>
                  <a:srgbClr val="FFC000"/>
                </a:solidFill>
              </a:rPr>
              <a:t>cepat</a:t>
            </a:r>
            <a:r>
              <a:rPr lang="id-ID" dirty="0" smtClean="0"/>
              <a:t>. Perbaikan internal perusahaan manufaktur tidaklah cukup.</a:t>
            </a:r>
          </a:p>
          <a:p>
            <a:pPr algn="just"/>
            <a:r>
              <a:rPr lang="id-ID" dirty="0" smtClean="0"/>
              <a:t>Ketiga aspek tersebut membutuhkan peran serta berbagai pihak :</a:t>
            </a:r>
          </a:p>
          <a:p>
            <a:pPr lvl="1" algn="just"/>
            <a:r>
              <a:rPr lang="id-ID" dirty="0" smtClean="0"/>
              <a:t>Supplier </a:t>
            </a:r>
            <a:r>
              <a:rPr lang="id-ID" dirty="0" smtClean="0">
                <a:sym typeface="Wingdings" pitchFamily="2" charset="2"/>
              </a:rPr>
              <a:t> mengolah bahan baku dari alam menjadi komponen bahan baku</a:t>
            </a:r>
          </a:p>
          <a:p>
            <a:pPr lvl="1" algn="just"/>
            <a:r>
              <a:rPr lang="id-ID" dirty="0" smtClean="0">
                <a:sym typeface="Wingdings" pitchFamily="2" charset="2"/>
              </a:rPr>
              <a:t>Pabrik  mengubah komponen &amp; bahan baku menjadi produk jadi</a:t>
            </a:r>
          </a:p>
          <a:p>
            <a:pPr lvl="1" algn="just"/>
            <a:r>
              <a:rPr lang="id-ID" dirty="0" smtClean="0">
                <a:sym typeface="Wingdings" pitchFamily="2" charset="2"/>
              </a:rPr>
              <a:t>Perusahaan Transportasi  mengirimkan bahan baku dari supplier ke pabrik</a:t>
            </a:r>
          </a:p>
          <a:p>
            <a:pPr lvl="1" algn="just"/>
            <a:r>
              <a:rPr lang="id-ID" dirty="0" smtClean="0">
                <a:sym typeface="Wingdings" pitchFamily="2" charset="2"/>
              </a:rPr>
              <a:t>Jaringan Distribusi  menyampaikan produk ke tangan pelanggan</a:t>
            </a:r>
          </a:p>
          <a:p>
            <a:pPr algn="just"/>
            <a:r>
              <a:rPr lang="id-ID" dirty="0" smtClean="0">
                <a:sym typeface="Wingdings" pitchFamily="2" charset="2"/>
              </a:rPr>
              <a:t>Kesadaran inilah yang melahirkan konsep baru Supply Chain Management (SCM) tahun 1990-an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40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Goal of SCM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id-ID" altLang="ko-KR" sz="2400" dirty="0" smtClean="0">
                <a:ea typeface="굴림" pitchFamily="50" charset="-127"/>
              </a:rPr>
              <a:t>SCM fokus pada efesiensi integrasi dari Supplier, perusahaan, gudang dan pasar yang menjual dan mendistribusikan barang dengan : </a:t>
            </a:r>
            <a:endParaRPr lang="id-ID" altLang="ko-KR" sz="2400" dirty="0">
              <a:ea typeface="굴림" pitchFamily="50" charset="-127"/>
            </a:endParaRP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ko-KR" sz="2400" dirty="0" smtClean="0">
                <a:ea typeface="굴림" pitchFamily="50" charset="-127"/>
              </a:rPr>
              <a:t>Jumlah yang tepat</a:t>
            </a:r>
            <a:endParaRPr lang="en-US" altLang="ko-KR" sz="2400" dirty="0">
              <a:ea typeface="굴림" pitchFamily="50" charset="-127"/>
            </a:endParaRP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ko-KR" sz="2400" dirty="0" smtClean="0">
                <a:ea typeface="굴림" pitchFamily="50" charset="-127"/>
              </a:rPr>
              <a:t>Lokasi yang tepat</a:t>
            </a:r>
            <a:endParaRPr lang="en-US" altLang="ko-KR" sz="2400" dirty="0">
              <a:ea typeface="굴림" pitchFamily="50" charset="-127"/>
            </a:endParaRP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ko-KR" sz="2400" dirty="0" smtClean="0">
                <a:ea typeface="굴림" pitchFamily="50" charset="-127"/>
              </a:rPr>
              <a:t>Waktu yang tepat</a:t>
            </a:r>
            <a:endParaRPr lang="en-US" altLang="ko-KR" sz="2400" dirty="0" smtClean="0">
              <a:ea typeface="굴림" pitchFamily="50" charset="-127"/>
            </a:endParaRP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ko-KR" sz="2400" smtClean="0">
                <a:ea typeface="굴림" pitchFamily="50" charset="-127"/>
              </a:rPr>
              <a:t>Untuk :</a:t>
            </a:r>
            <a:endParaRPr lang="en-US" altLang="ko-KR" sz="2400" dirty="0" smtClean="0">
              <a:ea typeface="굴림" pitchFamily="50" charset="-127"/>
            </a:endParaRP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ko-KR" sz="2400" dirty="0" smtClean="0">
                <a:ea typeface="굴림" pitchFamily="50" charset="-127"/>
              </a:rPr>
              <a:t>Meminimalkan total biaya</a:t>
            </a:r>
            <a:endParaRPr lang="en-US" altLang="ko-KR" sz="2400" dirty="0">
              <a:ea typeface="굴림" pitchFamily="50" charset="-127"/>
            </a:endParaRP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ko-KR" sz="2400" dirty="0" smtClean="0">
                <a:ea typeface="굴림" pitchFamily="50" charset="-127"/>
              </a:rPr>
              <a:t>Memenuhi Kebutuhan Pelanggan</a:t>
            </a:r>
            <a:endParaRPr lang="en-US" sz="2400" dirty="0">
              <a:ea typeface="굴림" pitchFamily="50" charset="-127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302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SCM Approach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3200" b="1" dirty="0"/>
              <a:t>Upstream supply chain</a:t>
            </a:r>
            <a:r>
              <a:rPr lang="en-US" sz="3200" dirty="0"/>
              <a:t> </a:t>
            </a:r>
            <a:r>
              <a:rPr lang="id-ID" sz="3200" dirty="0"/>
              <a:t>; </a:t>
            </a:r>
            <a:r>
              <a:rPr lang="en-US" sz="3200" dirty="0"/>
              <a:t>Transactions between an organization and its suppliers and intermediaries, equivalent to buy-side e-commerce.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200" b="1" dirty="0"/>
              <a:t>Downstream supply chain</a:t>
            </a:r>
            <a:r>
              <a:rPr lang="en-US" sz="3200" dirty="0"/>
              <a:t> </a:t>
            </a:r>
            <a:r>
              <a:rPr lang="id-ID" sz="3200" dirty="0"/>
              <a:t>; </a:t>
            </a:r>
            <a:r>
              <a:rPr lang="en-US" sz="3200" dirty="0"/>
              <a:t>Transactions between an organization and its customers and intermediaries, equivalent to sell-side e-commerce. </a:t>
            </a:r>
            <a:endParaRPr lang="id-ID" sz="32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38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2"/>
            <a:ext cx="11341418" cy="1143000"/>
          </a:xfrm>
        </p:spPr>
        <p:txBody>
          <a:bodyPr/>
          <a:lstStyle/>
          <a:p>
            <a:r>
              <a:rPr lang="id-ID" sz="3600" dirty="0" smtClean="0"/>
              <a:t> A</a:t>
            </a:r>
            <a:r>
              <a:rPr lang="en-GB" sz="3600" dirty="0" err="1" smtClean="0"/>
              <a:t>pproaches</a:t>
            </a:r>
            <a:r>
              <a:rPr lang="en-GB" sz="3600" dirty="0" smtClean="0"/>
              <a:t> </a:t>
            </a:r>
            <a:r>
              <a:rPr lang="en-GB" sz="3600" dirty="0"/>
              <a:t>to </a:t>
            </a:r>
            <a:r>
              <a:rPr lang="id-ID" sz="3600" dirty="0" smtClean="0"/>
              <a:t>SCM</a:t>
            </a:r>
            <a:endParaRPr lang="id-ID" sz="3600" dirty="0"/>
          </a:p>
        </p:txBody>
      </p:sp>
      <p:pic>
        <p:nvPicPr>
          <p:cNvPr id="4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042" y="1196753"/>
            <a:ext cx="10837426" cy="239130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0053" y="3645024"/>
            <a:ext cx="11636425" cy="27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b="1" dirty="0" smtClean="0"/>
              <a:t>Push systems</a:t>
            </a:r>
            <a:r>
              <a:rPr lang="en-US" sz="2400" dirty="0" smtClean="0"/>
              <a:t>, work release is based on downstream demand forecasts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Keeps inventory to meet actual demand 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Acts proactively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b="1" dirty="0" smtClean="0"/>
              <a:t>Pull systems</a:t>
            </a:r>
            <a:r>
              <a:rPr lang="en-US" sz="2400" dirty="0" smtClean="0"/>
              <a:t>, work release is based on actual demand or the actual status of the downstream customers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May cause long delivery lead times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Acts reactively</a:t>
            </a:r>
          </a:p>
        </p:txBody>
      </p:sp>
    </p:spTree>
    <p:extLst>
      <p:ext uri="{BB962C8B-B14F-4D97-AF65-F5344CB8AC3E}">
        <p14:creationId xmlns:p14="http://schemas.microsoft.com/office/powerpoint/2010/main" val="21633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2"/>
            <a:ext cx="11341418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Push </a:t>
            </a:r>
            <a:r>
              <a:rPr lang="id-ID" sz="3600" dirty="0" smtClean="0">
                <a:latin typeface="Arial" charset="0"/>
                <a:cs typeface="Times New Roman" charset="0"/>
              </a:rPr>
              <a:t>A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pproach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to </a:t>
            </a:r>
            <a:r>
              <a:rPr lang="id-ID" sz="3600" dirty="0" smtClean="0">
                <a:latin typeface="Arial" charset="0"/>
                <a:cs typeface="Times New Roman" charset="0"/>
              </a:rPr>
              <a:t>SCM</a:t>
            </a:r>
            <a:endParaRPr lang="id-ID" sz="3600" dirty="0"/>
          </a:p>
        </p:txBody>
      </p:sp>
      <p:pic>
        <p:nvPicPr>
          <p:cNvPr id="19" name="Picture 6" descr="C:\WINDOWS\Desktop\WORK\Chaffey PPT (working)\gif\Fig 6.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5"/>
          <a:stretch>
            <a:fillRect/>
          </a:stretch>
        </p:blipFill>
        <p:spPr bwMode="auto">
          <a:xfrm>
            <a:off x="247391" y="1920875"/>
            <a:ext cx="1204150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51956" y="116632"/>
            <a:ext cx="11341418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Pu</a:t>
            </a:r>
            <a:r>
              <a:rPr lang="id-ID" sz="3600" dirty="0" smtClean="0">
                <a:latin typeface="Arial" charset="0"/>
                <a:cs typeface="Times New Roman" charset="0"/>
              </a:rPr>
              <a:t>ll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id-ID" sz="3600" dirty="0">
                <a:latin typeface="Arial" charset="0"/>
                <a:cs typeface="Times New Roman" charset="0"/>
              </a:rPr>
              <a:t>A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pproach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to </a:t>
            </a:r>
            <a:r>
              <a:rPr lang="id-ID" sz="3600" dirty="0">
                <a:latin typeface="Arial" charset="0"/>
                <a:cs typeface="Times New Roman" charset="0"/>
              </a:rPr>
              <a:t>SCM</a:t>
            </a:r>
            <a:endParaRPr lang="id-ID" sz="3600" dirty="0"/>
          </a:p>
        </p:txBody>
      </p:sp>
      <p:pic>
        <p:nvPicPr>
          <p:cNvPr id="4" name="Picture 4" descr="C:\WINDOWS\Desktop\WORK\Chaffey PPT (working)\gif\Fig 6.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/>
          <a:stretch>
            <a:fillRect/>
          </a:stretch>
        </p:blipFill>
        <p:spPr bwMode="auto">
          <a:xfrm>
            <a:off x="247391" y="1888419"/>
            <a:ext cx="12150894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Tantangan dalam SCM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Tantangan 1 : Kompleksitas Struktu</a:t>
            </a:r>
            <a:r>
              <a:rPr lang="en-US" dirty="0" smtClean="0"/>
              <a:t>r</a:t>
            </a:r>
            <a:r>
              <a:rPr lang="id-ID" dirty="0" smtClean="0"/>
              <a:t> SCM</a:t>
            </a:r>
          </a:p>
          <a:p>
            <a:pPr lvl="1"/>
            <a:r>
              <a:rPr lang="id-ID" dirty="0" smtClean="0"/>
              <a:t>Melibatkan internal dan ekternal perusahaan</a:t>
            </a:r>
          </a:p>
          <a:p>
            <a:pPr lvl="2"/>
            <a:r>
              <a:rPr lang="id-ID" dirty="0" smtClean="0"/>
              <a:t>Internal (antara bagian marketing dan produks</a:t>
            </a:r>
            <a:r>
              <a:rPr lang="en-US" dirty="0" smtClean="0"/>
              <a:t>i) </a:t>
            </a:r>
          </a:p>
          <a:p>
            <a:pPr lvl="2"/>
            <a:r>
              <a:rPr lang="en-US" dirty="0" err="1" smtClean="0"/>
              <a:t>Eksternal</a:t>
            </a:r>
            <a:r>
              <a:rPr lang="en-US" dirty="0" smtClean="0"/>
              <a:t> (</a:t>
            </a:r>
            <a:r>
              <a:rPr lang="en-US" dirty="0" err="1" smtClean="0"/>
              <a:t>dengan</a:t>
            </a:r>
            <a:r>
              <a:rPr lang="en-US" dirty="0" smtClean="0"/>
              <a:t> supplier)</a:t>
            </a:r>
          </a:p>
        </p:txBody>
      </p:sp>
    </p:spTree>
    <p:extLst>
      <p:ext uri="{BB962C8B-B14F-4D97-AF65-F5344CB8AC3E}">
        <p14:creationId xmlns:p14="http://schemas.microsoft.com/office/powerpoint/2010/main" val="1273751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SCM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/>
              <a:t>Tantangan</a:t>
            </a:r>
            <a:r>
              <a:rPr lang="en-US" sz="3200" dirty="0"/>
              <a:t> 2 : </a:t>
            </a:r>
            <a:r>
              <a:rPr lang="en-US" sz="3200" dirty="0" err="1"/>
              <a:t>Ketidakpastian</a:t>
            </a:r>
            <a:endParaRPr lang="id-ID" dirty="0"/>
          </a:p>
          <a:p>
            <a:pPr lvl="1"/>
            <a:r>
              <a:rPr lang="en-US" dirty="0" smtClean="0"/>
              <a:t>Perusahaan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pengaman</a:t>
            </a:r>
            <a:r>
              <a:rPr lang="en-US" dirty="0" smtClean="0"/>
              <a:t> (</a:t>
            </a:r>
            <a:r>
              <a:rPr lang="en-US" i="1" dirty="0" smtClean="0"/>
              <a:t>safety stock, safety time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Ketidakpastian</a:t>
            </a:r>
            <a:endParaRPr lang="en-US" dirty="0" smtClean="0"/>
          </a:p>
          <a:p>
            <a:pPr lvl="2"/>
            <a:r>
              <a:rPr lang="en-US" dirty="0" err="1" smtClean="0"/>
              <a:t>Ketidakpastian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endParaRPr lang="en-US" dirty="0" smtClean="0"/>
          </a:p>
          <a:p>
            <a:pPr lvl="2"/>
            <a:r>
              <a:rPr lang="en-US" dirty="0" err="1" smtClean="0"/>
              <a:t>Ketidakpastian</a:t>
            </a:r>
            <a:r>
              <a:rPr lang="en-US" dirty="0" smtClean="0"/>
              <a:t> Supplier (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, </a:t>
            </a:r>
            <a:r>
              <a:rPr lang="en-US" dirty="0" err="1" smtClean="0"/>
              <a:t>kuantitas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Ketidakpastian</a:t>
            </a:r>
            <a:r>
              <a:rPr lang="en-US" dirty="0" smtClean="0"/>
              <a:t> internal (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582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SCM!</a:t>
            </a:r>
          </a:p>
          <a:p>
            <a:r>
              <a:rPr lang="id-ID" dirty="0" smtClean="0"/>
              <a:t>Buatlah </a:t>
            </a:r>
            <a:r>
              <a:rPr lang="id-ID" i="1" dirty="0" smtClean="0"/>
              <a:t>supply chain</a:t>
            </a:r>
            <a:r>
              <a:rPr lang="id-ID" dirty="0" smtClean="0"/>
              <a:t> dari produk Roti! Sertai dengan gambar ilustrasi urutannya!</a:t>
            </a:r>
          </a:p>
          <a:p>
            <a:r>
              <a:rPr lang="id-ID" dirty="0" smtClean="0"/>
              <a:t>Jelaskan perbedaan antara </a:t>
            </a:r>
            <a:r>
              <a:rPr lang="id-ID" i="1" dirty="0" smtClean="0"/>
              <a:t>Make to Stock</a:t>
            </a:r>
            <a:r>
              <a:rPr lang="id-ID" dirty="0" smtClean="0"/>
              <a:t> dan </a:t>
            </a:r>
            <a:r>
              <a:rPr lang="id-ID" i="1" dirty="0" smtClean="0"/>
              <a:t>Make to Order</a:t>
            </a:r>
            <a:r>
              <a:rPr lang="id-ID" dirty="0" smtClean="0"/>
              <a:t> dan apa kaitannya dengan pendekatan SCM yang akan dibangun oleh perusahaan!</a:t>
            </a:r>
          </a:p>
          <a:p>
            <a:r>
              <a:rPr lang="id-ID" dirty="0" smtClean="0"/>
              <a:t>Sebutkan </a:t>
            </a:r>
            <a:r>
              <a:rPr lang="id-ID" i="1" dirty="0" smtClean="0"/>
              <a:t>tools</a:t>
            </a:r>
            <a:r>
              <a:rPr lang="id-ID" dirty="0" smtClean="0"/>
              <a:t> yang digunakan untuk membangun SCM! Uraikan salah satunya!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570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d-ID" dirty="0" smtClean="0"/>
              <a:t>Supply chain</a:t>
            </a:r>
            <a:br>
              <a:rPr lang="id-ID" dirty="0" smtClean="0"/>
            </a:br>
            <a:r>
              <a:rPr lang="id-ID" dirty="0" smtClean="0"/>
              <a:t>&amp; </a:t>
            </a:r>
            <a:br>
              <a:rPr lang="id-ID" dirty="0" smtClean="0"/>
            </a:br>
            <a:r>
              <a:rPr lang="id-ID" dirty="0" smtClean="0"/>
              <a:t>supply chain management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0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Supply Chain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 err="1">
                <a:solidFill>
                  <a:schemeClr val="tx2"/>
                </a:solidFill>
              </a:rPr>
              <a:t>J</a:t>
            </a:r>
            <a:r>
              <a:rPr lang="en-US" dirty="0" err="1" smtClean="0">
                <a:solidFill>
                  <a:schemeClr val="tx2"/>
                </a:solidFill>
              </a:rPr>
              <a:t>aringan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perusahaan-perusahaan</a:t>
            </a:r>
            <a:r>
              <a:rPr lang="en-US" dirty="0" smtClean="0">
                <a:solidFill>
                  <a:schemeClr val="tx2"/>
                </a:solidFill>
              </a:rPr>
              <a:t> yang </a:t>
            </a:r>
            <a:r>
              <a:rPr lang="en-US" dirty="0" err="1" smtClean="0">
                <a:solidFill>
                  <a:schemeClr val="tx2"/>
                </a:solidFill>
              </a:rPr>
              <a:t>secara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bersama-sama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bekerja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untuk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menciptakan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menghantarkan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suatu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produk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tangan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pemakai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akhir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id-ID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Perusahaan-</a:t>
            </a:r>
            <a:r>
              <a:rPr lang="en-US" dirty="0" err="1" smtClean="0">
                <a:solidFill>
                  <a:schemeClr val="tx2"/>
                </a:solidFill>
              </a:rPr>
              <a:t>perusahaan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tersebut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termasuk</a:t>
            </a:r>
            <a:r>
              <a:rPr lang="en-US" dirty="0" smtClean="0">
                <a:solidFill>
                  <a:schemeClr val="tx2"/>
                </a:solidFill>
              </a:rPr>
              <a:t> supplier, </a:t>
            </a:r>
            <a:r>
              <a:rPr lang="en-US" dirty="0" err="1" smtClean="0">
                <a:solidFill>
                  <a:schemeClr val="tx2"/>
                </a:solidFill>
              </a:rPr>
              <a:t>pabrik</a:t>
            </a:r>
            <a:r>
              <a:rPr lang="en-US" dirty="0" smtClean="0">
                <a:solidFill>
                  <a:schemeClr val="tx2"/>
                </a:solidFill>
              </a:rPr>
              <a:t>, distributor, </a:t>
            </a:r>
            <a:r>
              <a:rPr lang="en-US" dirty="0" err="1" smtClean="0">
                <a:solidFill>
                  <a:schemeClr val="tx2"/>
                </a:solidFill>
              </a:rPr>
              <a:t>toko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atau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ritel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sertu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perusahaan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pendukung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seperti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jasa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logistik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 Aliran dalam Supply Chain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Aliran Barang</a:t>
            </a:r>
          </a:p>
          <a:p>
            <a:r>
              <a:rPr lang="id-ID" dirty="0" smtClean="0"/>
              <a:t>Aliran Uang</a:t>
            </a:r>
          </a:p>
          <a:p>
            <a:r>
              <a:rPr lang="id-ID" dirty="0" smtClean="0"/>
              <a:t>Aliran Informasi</a:t>
            </a:r>
          </a:p>
        </p:txBody>
      </p:sp>
    </p:spTree>
    <p:extLst>
      <p:ext uri="{BB962C8B-B14F-4D97-AF65-F5344CB8AC3E}">
        <p14:creationId xmlns:p14="http://schemas.microsoft.com/office/powerpoint/2010/main" val="397714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Aliran Barang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2"/>
                </a:solidFill>
              </a:rPr>
              <a:t>Aliran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barang</a:t>
            </a:r>
            <a:r>
              <a:rPr lang="id-ID" dirty="0" smtClean="0">
                <a:solidFill>
                  <a:schemeClr val="tx2"/>
                </a:solidFill>
              </a:rPr>
              <a:t> yang mengalir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hulu</a:t>
            </a:r>
            <a:r>
              <a:rPr lang="id-ID" dirty="0" smtClean="0">
                <a:solidFill>
                  <a:schemeClr val="tx2"/>
                </a:solidFill>
              </a:rPr>
              <a:t> (</a:t>
            </a:r>
            <a:r>
              <a:rPr lang="id-ID" i="1" dirty="0" smtClean="0">
                <a:solidFill>
                  <a:schemeClr val="tx2"/>
                </a:solidFill>
              </a:rPr>
              <a:t>upstream</a:t>
            </a:r>
            <a:r>
              <a:rPr lang="id-ID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hilir</a:t>
            </a:r>
            <a:r>
              <a:rPr lang="id-ID" dirty="0" smtClean="0">
                <a:solidFill>
                  <a:schemeClr val="tx2"/>
                </a:solidFill>
              </a:rPr>
              <a:t> (</a:t>
            </a:r>
            <a:r>
              <a:rPr lang="id-ID" i="1" dirty="0" smtClean="0">
                <a:solidFill>
                  <a:schemeClr val="tx2"/>
                </a:solidFill>
              </a:rPr>
              <a:t>downstream</a:t>
            </a:r>
            <a:r>
              <a:rPr lang="id-ID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id-ID" dirty="0" smtClean="0">
              <a:solidFill>
                <a:schemeClr val="tx2"/>
              </a:solidFill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2"/>
                </a:solidFill>
              </a:rPr>
              <a:t>Contoh</a:t>
            </a:r>
            <a:r>
              <a:rPr lang="id-ID" dirty="0" smtClean="0">
                <a:solidFill>
                  <a:schemeClr val="tx2"/>
                </a:solidFill>
              </a:rPr>
              <a:t> :</a:t>
            </a:r>
          </a:p>
          <a:p>
            <a:pPr marL="9001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Bahan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baku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yang </a:t>
            </a:r>
            <a:r>
              <a:rPr lang="en-US" dirty="0" err="1" smtClean="0">
                <a:solidFill>
                  <a:schemeClr val="tx2"/>
                </a:solidFill>
              </a:rPr>
              <a:t>dikirim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dari</a:t>
            </a:r>
            <a:r>
              <a:rPr lang="en-US" dirty="0" smtClean="0">
                <a:solidFill>
                  <a:schemeClr val="tx2"/>
                </a:solidFill>
              </a:rPr>
              <a:t> supplier </a:t>
            </a:r>
            <a:r>
              <a:rPr lang="en-US" dirty="0" err="1" smtClean="0">
                <a:solidFill>
                  <a:schemeClr val="tx2"/>
                </a:solidFill>
              </a:rPr>
              <a:t>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pabrik</a:t>
            </a:r>
            <a:r>
              <a:rPr lang="id-ID" dirty="0" smtClean="0">
                <a:solidFill>
                  <a:schemeClr val="tx2"/>
                </a:solidFill>
              </a:rPr>
              <a:t>.</a:t>
            </a:r>
          </a:p>
          <a:p>
            <a:pPr marL="9001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Setelah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produksi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selesai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id-ID" dirty="0" smtClean="0">
                <a:solidFill>
                  <a:schemeClr val="tx2"/>
                </a:solidFill>
              </a:rPr>
              <a:t>lalu </a:t>
            </a:r>
            <a:r>
              <a:rPr lang="en-US" dirty="0" err="1" smtClean="0">
                <a:solidFill>
                  <a:schemeClr val="tx2"/>
                </a:solidFill>
              </a:rPr>
              <a:t>dikirim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</a:t>
            </a:r>
            <a:r>
              <a:rPr lang="en-US" dirty="0" smtClean="0">
                <a:solidFill>
                  <a:schemeClr val="tx2"/>
                </a:solidFill>
              </a:rPr>
              <a:t> distributor, </a:t>
            </a:r>
            <a:r>
              <a:rPr lang="en-US" dirty="0" err="1" smtClean="0">
                <a:solidFill>
                  <a:schemeClr val="tx2"/>
                </a:solidFill>
              </a:rPr>
              <a:t>pengecer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id-ID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kemudian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pemakai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akhir</a:t>
            </a:r>
            <a:endParaRPr lang="id-ID" dirty="0" smtClean="0">
              <a:solidFill>
                <a:schemeClr val="tx2"/>
              </a:solidFill>
            </a:endParaRPr>
          </a:p>
          <a:p>
            <a:pPr marL="365760" lvl="1" indent="0" algn="just">
              <a:lnSpc>
                <a:spcPct val="150000"/>
              </a:lnSpc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86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Aliran Uang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0"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2"/>
                </a:solidFill>
              </a:rPr>
              <a:t>Aliran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sejenisnya</a:t>
            </a:r>
            <a:r>
              <a:rPr lang="en-US" dirty="0">
                <a:solidFill>
                  <a:schemeClr val="tx2"/>
                </a:solidFill>
              </a:rPr>
              <a:t> yang </a:t>
            </a:r>
            <a:r>
              <a:rPr lang="en-US" dirty="0" err="1">
                <a:solidFill>
                  <a:schemeClr val="tx2"/>
                </a:solidFill>
              </a:rPr>
              <a:t>mengalir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hilir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hulu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id-ID" dirty="0" smtClean="0">
              <a:solidFill>
                <a:schemeClr val="tx2"/>
              </a:solidFill>
            </a:endParaRP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id-ID" dirty="0" smtClean="0">
                <a:solidFill>
                  <a:schemeClr val="tx2"/>
                </a:solidFill>
              </a:rPr>
              <a:t>Contoh 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id-ID" dirty="0" smtClean="0">
                <a:solidFill>
                  <a:schemeClr val="tx2"/>
                </a:solidFill>
              </a:rPr>
              <a:t>Pembayaran bahan baku/produk ke Supplier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id-ID" dirty="0" smtClean="0">
                <a:solidFill>
                  <a:schemeClr val="tx2"/>
                </a:solidFill>
              </a:rPr>
              <a:t>Pembayaran produk dari Konsumen ke perusahaan</a:t>
            </a:r>
            <a:endParaRPr lang="id-ID" dirty="0">
              <a:solidFill>
                <a:schemeClr val="tx2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24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Aliran Informasi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2"/>
                </a:solidFill>
              </a:rPr>
              <a:t>Aliran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informasi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yang </a:t>
            </a:r>
            <a:r>
              <a:rPr lang="en-US" dirty="0" err="1">
                <a:solidFill>
                  <a:schemeClr val="tx2"/>
                </a:solidFill>
              </a:rPr>
              <a:t>bisa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terjadi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hulu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hilir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atau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sebaliknya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id-ID" dirty="0">
                <a:solidFill>
                  <a:schemeClr val="tx2"/>
                </a:solidFill>
              </a:rPr>
              <a:t> </a:t>
            </a:r>
            <a:endParaRPr lang="id-ID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d-ID" dirty="0" smtClean="0">
                <a:solidFill>
                  <a:schemeClr val="tx2"/>
                </a:solidFill>
              </a:rPr>
              <a:t>Contoh </a:t>
            </a:r>
            <a:r>
              <a:rPr lang="id-ID" dirty="0">
                <a:solidFill>
                  <a:schemeClr val="tx2"/>
                </a:solidFill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id-ID" dirty="0">
                <a:solidFill>
                  <a:schemeClr val="tx2"/>
                </a:solidFill>
              </a:rPr>
              <a:t>Informasi tentang persediaan produk yang masih ada di supermarket sering dibutuhkan oleh distributor bahkan pabrik</a:t>
            </a:r>
          </a:p>
          <a:p>
            <a:pPr lvl="1" algn="just">
              <a:lnSpc>
                <a:spcPct val="150000"/>
              </a:lnSpc>
            </a:pPr>
            <a:r>
              <a:rPr lang="id-ID" dirty="0">
                <a:solidFill>
                  <a:schemeClr val="tx2"/>
                </a:solidFill>
              </a:rPr>
              <a:t>Informasi tentang ketersediaan kapasitas bahan baku/produk dari supplier dibutuhkan oleh pabrik</a:t>
            </a:r>
          </a:p>
          <a:p>
            <a:pPr lvl="1" algn="just">
              <a:lnSpc>
                <a:spcPct val="150000"/>
              </a:lnSpc>
            </a:pPr>
            <a:r>
              <a:rPr lang="id-ID" dirty="0">
                <a:solidFill>
                  <a:schemeClr val="tx2"/>
                </a:solidFill>
              </a:rPr>
              <a:t>Informasi status pengiriman </a:t>
            </a:r>
            <a:r>
              <a:rPr lang="id-ID" dirty="0" smtClean="0">
                <a:solidFill>
                  <a:schemeClr val="tx2"/>
                </a:solidFill>
              </a:rPr>
              <a:t>bahan baku sering dibutuhkan oleh perusahaan yang mengirimkan atau yang akan menerima.</a:t>
            </a:r>
            <a:endParaRPr lang="en-US" dirty="0">
              <a:solidFill>
                <a:schemeClr val="tx2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527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90" y="1268760"/>
            <a:ext cx="11774519" cy="396044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4647" y="5445224"/>
            <a:ext cx="11236404" cy="990600"/>
          </a:xfrm>
        </p:spPr>
        <p:txBody>
          <a:bodyPr>
            <a:norm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</a:rPr>
              <a:t>Simplikasi Model Supply Chain dan 3 macam aliran yang dikelola</a:t>
            </a:r>
            <a:endParaRPr lang="id-ID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413</TotalTime>
  <Words>777</Words>
  <Application>Microsoft Office PowerPoint</Application>
  <PresentationFormat>Custom</PresentationFormat>
  <Paragraphs>128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Theme1</vt:lpstr>
      <vt:lpstr>SUPPLY CHAIN MANAGEMENT</vt:lpstr>
      <vt:lpstr>Pendahuluan</vt:lpstr>
      <vt:lpstr>Supply chain &amp;  supply chain management</vt:lpstr>
      <vt:lpstr>Supply Chain ?</vt:lpstr>
      <vt:lpstr>3 Aliran dalam Supply Chain</vt:lpstr>
      <vt:lpstr>Aliran Barang </vt:lpstr>
      <vt:lpstr>Aliran Uang</vt:lpstr>
      <vt:lpstr>Aliran Informasi</vt:lpstr>
      <vt:lpstr>Simplikasi Model Supply Chain dan 3 macam aliran yang dikelola</vt:lpstr>
      <vt:lpstr>Contoh</vt:lpstr>
      <vt:lpstr>Pihak yang terlibat dalam supply chain :</vt:lpstr>
      <vt:lpstr>Skema yang bisa dibentuk</vt:lpstr>
      <vt:lpstr>PowerPoint Presentation</vt:lpstr>
      <vt:lpstr>PowerPoint Presentation</vt:lpstr>
      <vt:lpstr>PowerPoint Presentation</vt:lpstr>
      <vt:lpstr>Supply Chain Management (SCM)</vt:lpstr>
      <vt:lpstr>PowerPoint Presentation</vt:lpstr>
      <vt:lpstr>Area Cakupan SCM</vt:lpstr>
      <vt:lpstr>PowerPoint Presentation</vt:lpstr>
      <vt:lpstr>Goal of SCM</vt:lpstr>
      <vt:lpstr>SCM Approach</vt:lpstr>
      <vt:lpstr> Approaches to SCM</vt:lpstr>
      <vt:lpstr> Push Approach to SCM</vt:lpstr>
      <vt:lpstr> Pull Approach to SCM</vt:lpstr>
      <vt:lpstr>Tantangan dalam SCM</vt:lpstr>
      <vt:lpstr>Tantangan dalam SCM (2)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 Susanto</dc:creator>
  <cp:lastModifiedBy>Rani Susanto</cp:lastModifiedBy>
  <cp:revision>44</cp:revision>
  <dcterms:created xsi:type="dcterms:W3CDTF">2016-03-29T02:24:51Z</dcterms:created>
  <dcterms:modified xsi:type="dcterms:W3CDTF">2017-04-04T14:08:32Z</dcterms:modified>
</cp:coreProperties>
</file>