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33D139AE-6350-4917-9E8C-FA545EA8B18D}" type="datetimeFigureOut">
              <a:rPr lang="id-ID" smtClean="0"/>
              <a:t>03/04/2017</a:t>
            </a:fld>
            <a:endParaRPr lang="id-ID"/>
          </a:p>
        </p:txBody>
      </p:sp>
      <p:sp>
        <p:nvSpPr>
          <p:cNvPr id="5" name="Footer Placeholder 4"/>
          <p:cNvSpPr>
            <a:spLocks noGrp="1"/>
          </p:cNvSpPr>
          <p:nvPr>
            <p:ph type="ftr" sz="quarter" idx="11"/>
          </p:nvPr>
        </p:nvSpPr>
        <p:spPr>
          <a:xfrm>
            <a:off x="1174044" y="5357592"/>
            <a:ext cx="5034845" cy="365125"/>
          </a:xfrm>
        </p:spPr>
        <p:txBody>
          <a:bodyPr/>
          <a:lstStyle/>
          <a:p>
            <a:endParaRPr lang="id-ID"/>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003AD5F1-1BA4-4DFC-AE88-D0B5B7731EFC}"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D139AE-6350-4917-9E8C-FA545EA8B18D}" type="datetimeFigureOut">
              <a:rPr lang="id-ID" smtClean="0"/>
              <a:t>03/04/2017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03AD5F1-1BA4-4DFC-AE88-D0B5B7731EFC}"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D139AE-6350-4917-9E8C-FA545EA8B18D}" type="datetimeFigureOut">
              <a:rPr lang="id-ID" smtClean="0"/>
              <a:t>03/04/2017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03AD5F1-1BA4-4DFC-AE88-D0B5B7731EFC}"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D139AE-6350-4917-9E8C-FA545EA8B18D}" type="datetimeFigureOut">
              <a:rPr lang="id-ID" smtClean="0"/>
              <a:t>03/04/2017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03AD5F1-1BA4-4DFC-AE88-D0B5B7731EFC}"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D139AE-6350-4917-9E8C-FA545EA8B18D}" type="datetimeFigureOut">
              <a:rPr lang="id-ID" smtClean="0"/>
              <a:t>03/04/2017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03AD5F1-1BA4-4DFC-AE88-D0B5B7731EFC}"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3D139AE-6350-4917-9E8C-FA545EA8B18D}" type="datetimeFigureOut">
              <a:rPr lang="id-ID" smtClean="0"/>
              <a:t>03/04/2017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03AD5F1-1BA4-4DFC-AE88-D0B5B7731EFC}" type="slidenum">
              <a:rPr lang="id-ID" smtClean="0"/>
              <a:t>‹#›</a:t>
            </a:fld>
            <a:endParaRPr lang="id-ID"/>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3D139AE-6350-4917-9E8C-FA545EA8B18D}" type="datetimeFigureOut">
              <a:rPr lang="id-ID" smtClean="0"/>
              <a:t>03/04/2017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03AD5F1-1BA4-4DFC-AE88-D0B5B7731EFC}" type="slidenum">
              <a:rPr lang="id-ID" smtClean="0"/>
              <a:t>‹#›</a:t>
            </a:fld>
            <a:endParaRPr lang="id-ID"/>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D139AE-6350-4917-9E8C-FA545EA8B18D}" type="datetimeFigureOut">
              <a:rPr lang="id-ID" smtClean="0"/>
              <a:t>03/04/2017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03AD5F1-1BA4-4DFC-AE88-D0B5B7731EFC}"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D139AE-6350-4917-9E8C-FA545EA8B18D}" type="datetimeFigureOut">
              <a:rPr lang="id-ID" smtClean="0"/>
              <a:t>03/04/2017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03AD5F1-1BA4-4DFC-AE88-D0B5B7731EFC}"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33D139AE-6350-4917-9E8C-FA545EA8B18D}" type="datetimeFigureOut">
              <a:rPr lang="id-ID" smtClean="0"/>
              <a:t>03/04/2017</a:t>
            </a:fld>
            <a:endParaRPr lang="id-ID"/>
          </a:p>
        </p:txBody>
      </p:sp>
      <p:sp>
        <p:nvSpPr>
          <p:cNvPr id="6" name="Footer Placeholder 5"/>
          <p:cNvSpPr>
            <a:spLocks noGrp="1"/>
          </p:cNvSpPr>
          <p:nvPr>
            <p:ph type="ftr" sz="quarter" idx="11"/>
          </p:nvPr>
        </p:nvSpPr>
        <p:spPr>
          <a:xfrm rot="-60000">
            <a:off x="914554" y="5829261"/>
            <a:ext cx="3522607" cy="365125"/>
          </a:xfrm>
        </p:spPr>
        <p:txBody>
          <a:bodyPr/>
          <a:lstStyle/>
          <a:p>
            <a:endParaRPr lang="id-ID"/>
          </a:p>
        </p:txBody>
      </p:sp>
      <p:sp>
        <p:nvSpPr>
          <p:cNvPr id="7" name="Slide Number Placeholder 6"/>
          <p:cNvSpPr>
            <a:spLocks noGrp="1"/>
          </p:cNvSpPr>
          <p:nvPr>
            <p:ph type="sldNum" sz="quarter" idx="12"/>
          </p:nvPr>
        </p:nvSpPr>
        <p:spPr>
          <a:xfrm rot="60000">
            <a:off x="7557313" y="5896961"/>
            <a:ext cx="554023" cy="365125"/>
          </a:xfrm>
        </p:spPr>
        <p:txBody>
          <a:bodyPr/>
          <a:lstStyle/>
          <a:p>
            <a:fld id="{003AD5F1-1BA4-4DFC-AE88-D0B5B7731EFC}"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33D139AE-6350-4917-9E8C-FA545EA8B18D}" type="datetimeFigureOut">
              <a:rPr lang="id-ID" smtClean="0"/>
              <a:t>03/04/2017</a:t>
            </a:fld>
            <a:endParaRPr lang="id-ID"/>
          </a:p>
        </p:txBody>
      </p:sp>
      <p:sp>
        <p:nvSpPr>
          <p:cNvPr id="6" name="Footer Placeholder 5"/>
          <p:cNvSpPr>
            <a:spLocks noGrp="1"/>
          </p:cNvSpPr>
          <p:nvPr>
            <p:ph type="ftr" sz="quarter" idx="11"/>
          </p:nvPr>
        </p:nvSpPr>
        <p:spPr>
          <a:xfrm rot="-60000">
            <a:off x="914569" y="5831037"/>
            <a:ext cx="3319043" cy="365125"/>
          </a:xfrm>
        </p:spPr>
        <p:txBody>
          <a:bodyPr/>
          <a:lstStyle/>
          <a:p>
            <a:endParaRPr lang="id-ID"/>
          </a:p>
        </p:txBody>
      </p:sp>
      <p:sp>
        <p:nvSpPr>
          <p:cNvPr id="7" name="Slide Number Placeholder 6"/>
          <p:cNvSpPr>
            <a:spLocks noGrp="1"/>
          </p:cNvSpPr>
          <p:nvPr>
            <p:ph type="sldNum" sz="quarter" idx="12"/>
          </p:nvPr>
        </p:nvSpPr>
        <p:spPr>
          <a:xfrm rot="60000">
            <a:off x="7562089" y="5900026"/>
            <a:ext cx="554023" cy="365125"/>
          </a:xfrm>
        </p:spPr>
        <p:txBody>
          <a:bodyPr/>
          <a:lstStyle/>
          <a:p>
            <a:fld id="{003AD5F1-1BA4-4DFC-AE88-D0B5B7731EFC}"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33D139AE-6350-4917-9E8C-FA545EA8B18D}" type="datetimeFigureOut">
              <a:rPr lang="id-ID" smtClean="0"/>
              <a:t>03/04/2017</a:t>
            </a:fld>
            <a:endParaRPr lang="id-ID"/>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id-ID"/>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003AD5F1-1BA4-4DFC-AE88-D0B5B7731EFC}"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4000" dirty="0" smtClean="0">
                <a:latin typeface="Calibri" pitchFamily="34" charset="0"/>
              </a:rPr>
              <a:t>KOMUNIKASI ANTARPRIBADI 1</a:t>
            </a:r>
            <a:endParaRPr lang="id-ID" sz="4000" dirty="0">
              <a:latin typeface="Calibri" pitchFamily="34" charset="0"/>
            </a:endParaRPr>
          </a:p>
        </p:txBody>
      </p:sp>
      <p:sp>
        <p:nvSpPr>
          <p:cNvPr id="3" name="Subtitle 2"/>
          <p:cNvSpPr>
            <a:spLocks noGrp="1"/>
          </p:cNvSpPr>
          <p:nvPr>
            <p:ph type="subTitle" idx="1"/>
          </p:nvPr>
        </p:nvSpPr>
        <p:spPr/>
        <p:txBody>
          <a:bodyPr>
            <a:normAutofit/>
          </a:bodyPr>
          <a:lstStyle/>
          <a:p>
            <a:r>
              <a:rPr lang="id-ID" sz="2000" dirty="0" smtClean="0">
                <a:latin typeface="Calibri" pitchFamily="34" charset="0"/>
              </a:rPr>
              <a:t>Melly Maulin Purwaningwulan</a:t>
            </a:r>
            <a:endParaRPr lang="id-ID" sz="2000" dirty="0">
              <a:latin typeface="Calibri" pitchFamily="34" charset="0"/>
            </a:endParaRPr>
          </a:p>
        </p:txBody>
      </p:sp>
    </p:spTree>
    <p:extLst>
      <p:ext uri="{BB962C8B-B14F-4D97-AF65-F5344CB8AC3E}">
        <p14:creationId xmlns:p14="http://schemas.microsoft.com/office/powerpoint/2010/main" val="3207708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smtClean="0">
                <a:latin typeface="Calibri" pitchFamily="34" charset="0"/>
              </a:rPr>
              <a:t>Komunikasi Verbal</a:t>
            </a:r>
            <a:endParaRPr lang="id-ID" sz="2800" dirty="0">
              <a:latin typeface="Calibri" pitchFamily="34" charset="0"/>
            </a:endParaRPr>
          </a:p>
        </p:txBody>
      </p:sp>
      <p:sp>
        <p:nvSpPr>
          <p:cNvPr id="3" name="Content Placeholder 2"/>
          <p:cNvSpPr>
            <a:spLocks noGrp="1"/>
          </p:cNvSpPr>
          <p:nvPr>
            <p:ph idx="1"/>
          </p:nvPr>
        </p:nvSpPr>
        <p:spPr/>
        <p:txBody>
          <a:bodyPr>
            <a:normAutofit fontScale="85000" lnSpcReduction="10000"/>
          </a:bodyPr>
          <a:lstStyle/>
          <a:p>
            <a:pPr marL="0" indent="0" algn="just">
              <a:buNone/>
            </a:pPr>
            <a:r>
              <a:rPr lang="id-ID" b="1" dirty="0">
                <a:latin typeface="Calibri" pitchFamily="34" charset="0"/>
              </a:rPr>
              <a:t>PERAN BAHASA DLM KOMUNIKASI</a:t>
            </a:r>
            <a:endParaRPr lang="id-ID" dirty="0">
              <a:latin typeface="Calibri" pitchFamily="34" charset="0"/>
            </a:endParaRPr>
          </a:p>
          <a:p>
            <a:pPr marL="0" indent="0" algn="just">
              <a:buNone/>
            </a:pPr>
            <a:r>
              <a:rPr lang="id-ID" dirty="0">
                <a:latin typeface="Calibri" pitchFamily="34" charset="0"/>
              </a:rPr>
              <a:t>Bahasa menurut Collins Cobuild adalah suatu sistem komunikasi yg terdiri dari seperangkat bunyi &amp; lambang tertulis yg digunakan oleh orang-orang pada suatu negara atau wilayah tertentu untuk berbicara dan menulis</a:t>
            </a:r>
          </a:p>
          <a:p>
            <a:pPr marL="0" indent="0" algn="just">
              <a:buNone/>
            </a:pPr>
            <a:r>
              <a:rPr lang="id-ID" dirty="0" smtClean="0">
                <a:latin typeface="Calibri" pitchFamily="34" charset="0"/>
              </a:rPr>
              <a:t>Bahasa </a:t>
            </a:r>
            <a:r>
              <a:rPr lang="id-ID" dirty="0">
                <a:latin typeface="Calibri" pitchFamily="34" charset="0"/>
              </a:rPr>
              <a:t>adalah :</a:t>
            </a:r>
          </a:p>
          <a:p>
            <a:pPr algn="just"/>
            <a:r>
              <a:rPr lang="id-ID" dirty="0" smtClean="0">
                <a:latin typeface="Calibri" pitchFamily="34" charset="0"/>
              </a:rPr>
              <a:t>Sistem </a:t>
            </a:r>
            <a:r>
              <a:rPr lang="id-ID" dirty="0">
                <a:latin typeface="Calibri" pitchFamily="34" charset="0"/>
              </a:rPr>
              <a:t>lambang/tanda berupa macam-macam bunyi dipakai orang utk melahirkan pikiran/perasaan</a:t>
            </a:r>
          </a:p>
          <a:p>
            <a:pPr algn="just"/>
            <a:r>
              <a:rPr lang="id-ID" dirty="0" smtClean="0">
                <a:latin typeface="Calibri" pitchFamily="34" charset="0"/>
              </a:rPr>
              <a:t>Perkataan-perkataan </a:t>
            </a:r>
            <a:r>
              <a:rPr lang="id-ID" dirty="0">
                <a:latin typeface="Calibri" pitchFamily="34" charset="0"/>
              </a:rPr>
              <a:t>yg dipakai oleh suatu bangsa</a:t>
            </a:r>
          </a:p>
          <a:p>
            <a:pPr algn="just"/>
            <a:r>
              <a:rPr lang="id-ID" dirty="0" smtClean="0">
                <a:latin typeface="Calibri" pitchFamily="34" charset="0"/>
              </a:rPr>
              <a:t>Percakapan</a:t>
            </a:r>
            <a:r>
              <a:rPr lang="id-ID" dirty="0">
                <a:latin typeface="Calibri" pitchFamily="34" charset="0"/>
              </a:rPr>
              <a:t>, perkataan yg baik, sopan, tingkah laku yg baik </a:t>
            </a:r>
          </a:p>
          <a:p>
            <a:endParaRPr lang="id-ID" dirty="0"/>
          </a:p>
        </p:txBody>
      </p:sp>
    </p:spTree>
    <p:extLst>
      <p:ext uri="{BB962C8B-B14F-4D97-AF65-F5344CB8AC3E}">
        <p14:creationId xmlns:p14="http://schemas.microsoft.com/office/powerpoint/2010/main" val="25611867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412776"/>
            <a:ext cx="6196405" cy="4310293"/>
          </a:xfrm>
        </p:spPr>
        <p:txBody>
          <a:bodyPr/>
          <a:lstStyle/>
          <a:p>
            <a:pPr marL="0" indent="0" algn="just">
              <a:buNone/>
            </a:pPr>
            <a:r>
              <a:rPr lang="id-ID" b="1" dirty="0">
                <a:latin typeface="Calibri" pitchFamily="34" charset="0"/>
              </a:rPr>
              <a:t>Fungsi Bicara dalam Kehidupan</a:t>
            </a:r>
            <a:endParaRPr lang="id-ID" dirty="0">
              <a:latin typeface="Calibri" pitchFamily="34" charset="0"/>
            </a:endParaRPr>
          </a:p>
          <a:p>
            <a:pPr algn="just"/>
            <a:r>
              <a:rPr lang="id-ID" dirty="0" smtClean="0">
                <a:latin typeface="Calibri" pitchFamily="34" charset="0"/>
              </a:rPr>
              <a:t>Sebagai </a:t>
            </a:r>
            <a:r>
              <a:rPr lang="id-ID" dirty="0">
                <a:latin typeface="Calibri" pitchFamily="34" charset="0"/>
              </a:rPr>
              <a:t>alat melahirkan berbagai perasaan</a:t>
            </a:r>
          </a:p>
          <a:p>
            <a:pPr marL="0" indent="0" algn="just">
              <a:buNone/>
            </a:pPr>
            <a:r>
              <a:rPr lang="id-ID" dirty="0" smtClean="0">
                <a:latin typeface="Calibri" pitchFamily="34" charset="0"/>
              </a:rPr>
              <a:t>    Contoh </a:t>
            </a:r>
            <a:r>
              <a:rPr lang="id-ID" dirty="0">
                <a:latin typeface="Calibri" pitchFamily="34" charset="0"/>
              </a:rPr>
              <a:t>: Ungkapan kasih sayang,rasa </a:t>
            </a:r>
            <a:r>
              <a:rPr lang="id-ID" dirty="0" smtClean="0">
                <a:latin typeface="Calibri" pitchFamily="34" charset="0"/>
              </a:rPr>
              <a:t> </a:t>
            </a:r>
          </a:p>
          <a:p>
            <a:pPr marL="0" indent="0" algn="just">
              <a:buNone/>
            </a:pPr>
            <a:r>
              <a:rPr lang="id-ID" dirty="0">
                <a:latin typeface="Calibri" pitchFamily="34" charset="0"/>
              </a:rPr>
              <a:t> </a:t>
            </a:r>
            <a:r>
              <a:rPr lang="id-ID" dirty="0" smtClean="0">
                <a:latin typeface="Calibri" pitchFamily="34" charset="0"/>
              </a:rPr>
              <a:t>   kagum</a:t>
            </a:r>
            <a:r>
              <a:rPr lang="id-ID" dirty="0">
                <a:latin typeface="Calibri" pitchFamily="34" charset="0"/>
              </a:rPr>
              <a:t>, heran,senang dsb.</a:t>
            </a:r>
          </a:p>
          <a:p>
            <a:pPr algn="just"/>
            <a:r>
              <a:rPr lang="id-ID" dirty="0" smtClean="0">
                <a:latin typeface="Calibri" pitchFamily="34" charset="0"/>
              </a:rPr>
              <a:t>Sebagai </a:t>
            </a:r>
            <a:r>
              <a:rPr lang="id-ID" dirty="0">
                <a:latin typeface="Calibri" pitchFamily="34" charset="0"/>
              </a:rPr>
              <a:t>alat komunikasi; memperlancar pergaulan,melahirkan gagasan, ide, kreatifitas, menambah </a:t>
            </a:r>
            <a:r>
              <a:rPr lang="id-ID" dirty="0" smtClean="0">
                <a:latin typeface="Calibri" pitchFamily="34" charset="0"/>
              </a:rPr>
              <a:t>pengetahuan, dll.</a:t>
            </a:r>
            <a:endParaRPr lang="id-ID" dirty="0">
              <a:effectLst/>
              <a:latin typeface="Calibri" pitchFamily="34" charset="0"/>
            </a:endParaRPr>
          </a:p>
        </p:txBody>
      </p:sp>
    </p:spTree>
    <p:extLst>
      <p:ext uri="{BB962C8B-B14F-4D97-AF65-F5344CB8AC3E}">
        <p14:creationId xmlns:p14="http://schemas.microsoft.com/office/powerpoint/2010/main" val="11643668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196752"/>
            <a:ext cx="6196405" cy="4526317"/>
          </a:xfrm>
        </p:spPr>
        <p:txBody>
          <a:bodyPr>
            <a:normAutofit fontScale="85000" lnSpcReduction="20000"/>
          </a:bodyPr>
          <a:lstStyle/>
          <a:p>
            <a:pPr marL="0" indent="0" algn="just">
              <a:buNone/>
            </a:pPr>
            <a:r>
              <a:rPr lang="id-ID" b="1" dirty="0">
                <a:latin typeface="Calibri" pitchFamily="34" charset="0"/>
              </a:rPr>
              <a:t>MACAM-MACAM BERBICARA</a:t>
            </a:r>
            <a:endParaRPr lang="id-ID" dirty="0">
              <a:latin typeface="Calibri" pitchFamily="34" charset="0"/>
            </a:endParaRPr>
          </a:p>
          <a:p>
            <a:pPr algn="just"/>
            <a:r>
              <a:rPr lang="id-ID" dirty="0">
                <a:latin typeface="Calibri" pitchFamily="34" charset="0"/>
              </a:rPr>
              <a:t>Dari segi Jarak; bicara langsung (</a:t>
            </a:r>
            <a:r>
              <a:rPr lang="id-ID" i="1" dirty="0">
                <a:latin typeface="Calibri" pitchFamily="34" charset="0"/>
              </a:rPr>
              <a:t>face to face</a:t>
            </a:r>
            <a:r>
              <a:rPr lang="id-ID" dirty="0">
                <a:latin typeface="Calibri" pitchFamily="34" charset="0"/>
              </a:rPr>
              <a:t>) dan tidak langsung</a:t>
            </a:r>
          </a:p>
          <a:p>
            <a:pPr algn="just"/>
            <a:r>
              <a:rPr lang="id-ID" dirty="0">
                <a:latin typeface="Calibri" pitchFamily="34" charset="0"/>
              </a:rPr>
              <a:t>Dari segi sarana; Bicara melalui surat, tlp, radio, TV, E-Mail/Internet</a:t>
            </a:r>
          </a:p>
          <a:p>
            <a:pPr algn="just"/>
            <a:r>
              <a:rPr lang="id-ID" dirty="0">
                <a:latin typeface="Calibri" pitchFamily="34" charset="0"/>
              </a:rPr>
              <a:t>Dari segi Tujuan; Bicara dlm seminar, raker, kampanye</a:t>
            </a:r>
          </a:p>
          <a:p>
            <a:pPr algn="just"/>
            <a:r>
              <a:rPr lang="id-ID" dirty="0">
                <a:latin typeface="Calibri" pitchFamily="34" charset="0"/>
              </a:rPr>
              <a:t>Dari segi kedinasan; bicara soal </a:t>
            </a:r>
            <a:r>
              <a:rPr lang="id-ID" dirty="0" smtClean="0">
                <a:latin typeface="Calibri" pitchFamily="34" charset="0"/>
              </a:rPr>
              <a:t>kedinasan</a:t>
            </a:r>
            <a:endParaRPr lang="id-ID" dirty="0">
              <a:latin typeface="Calibri" pitchFamily="34" charset="0"/>
            </a:endParaRPr>
          </a:p>
          <a:p>
            <a:pPr algn="just"/>
            <a:r>
              <a:rPr lang="id-ID" dirty="0">
                <a:latin typeface="Calibri" pitchFamily="34" charset="0"/>
              </a:rPr>
              <a:t>Dari segi bahasa; Tinggi </a:t>
            </a:r>
            <a:r>
              <a:rPr lang="id-ID" dirty="0" smtClean="0">
                <a:latin typeface="Calibri" pitchFamily="34" charset="0"/>
              </a:rPr>
              <a:t>rendahnya, </a:t>
            </a:r>
            <a:r>
              <a:rPr lang="id-ID" dirty="0">
                <a:latin typeface="Calibri" pitchFamily="34" charset="0"/>
              </a:rPr>
              <a:t>nada suara</a:t>
            </a:r>
          </a:p>
          <a:p>
            <a:pPr algn="just"/>
            <a:r>
              <a:rPr lang="id-ID" dirty="0">
                <a:latin typeface="Calibri" pitchFamily="34" charset="0"/>
              </a:rPr>
              <a:t>Dari lawan bicara; satu lawan satu, satu lawan Kelompok</a:t>
            </a:r>
          </a:p>
          <a:p>
            <a:pPr algn="just"/>
            <a:r>
              <a:rPr lang="id-ID" dirty="0">
                <a:latin typeface="Calibri" pitchFamily="34" charset="0"/>
              </a:rPr>
              <a:t>Dari segi hirarchi; atasan dengan bawahan, bawahan dengan bawahan</a:t>
            </a:r>
          </a:p>
          <a:p>
            <a:pPr algn="just"/>
            <a:r>
              <a:rPr lang="id-ID" dirty="0">
                <a:latin typeface="Calibri" pitchFamily="34" charset="0"/>
              </a:rPr>
              <a:t>Dari segi pertumbuhan; sesuai perkembangan</a:t>
            </a:r>
          </a:p>
          <a:p>
            <a:pPr marL="0" indent="0" algn="just">
              <a:buNone/>
            </a:pPr>
            <a:r>
              <a:rPr lang="id-ID" dirty="0"/>
              <a:t/>
            </a:r>
            <a:br>
              <a:rPr lang="id-ID" dirty="0"/>
            </a:br>
            <a:endParaRPr lang="id-ID" dirty="0">
              <a:effectLst/>
            </a:endParaRPr>
          </a:p>
        </p:txBody>
      </p:sp>
    </p:spTree>
    <p:extLst>
      <p:ext uri="{BB962C8B-B14F-4D97-AF65-F5344CB8AC3E}">
        <p14:creationId xmlns:p14="http://schemas.microsoft.com/office/powerpoint/2010/main" val="3147589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smtClean="0">
                <a:latin typeface="Calibri" pitchFamily="34" charset="0"/>
              </a:rPr>
              <a:t>Komunikasi Nonverbal</a:t>
            </a:r>
            <a:endParaRPr lang="id-ID" sz="2800" dirty="0">
              <a:latin typeface="Calibri" pitchFamily="34" charset="0"/>
            </a:endParaRPr>
          </a:p>
        </p:txBody>
      </p:sp>
      <p:sp>
        <p:nvSpPr>
          <p:cNvPr id="3" name="Content Placeholder 2"/>
          <p:cNvSpPr>
            <a:spLocks noGrp="1"/>
          </p:cNvSpPr>
          <p:nvPr>
            <p:ph idx="1"/>
          </p:nvPr>
        </p:nvSpPr>
        <p:spPr/>
        <p:txBody>
          <a:bodyPr/>
          <a:lstStyle/>
          <a:p>
            <a:r>
              <a:rPr lang="id-ID" b="1" dirty="0">
                <a:latin typeface="Calibri" pitchFamily="34" charset="0"/>
              </a:rPr>
              <a:t>Komunikasi non verbal merupakan</a:t>
            </a:r>
            <a:r>
              <a:rPr lang="id-ID" dirty="0">
                <a:latin typeface="Calibri" pitchFamily="34" charset="0"/>
              </a:rPr>
              <a:t> salah satu bentuk komunikasi, yang </a:t>
            </a:r>
            <a:r>
              <a:rPr lang="id-ID" dirty="0" smtClean="0">
                <a:latin typeface="Calibri" pitchFamily="34" charset="0"/>
              </a:rPr>
              <a:t>digunakan </a:t>
            </a:r>
            <a:r>
              <a:rPr lang="id-ID" dirty="0">
                <a:latin typeface="Calibri" pitchFamily="34" charset="0"/>
              </a:rPr>
              <a:t>untuk memperkuat ata memperjelas pesan-pesan verbal.</a:t>
            </a:r>
          </a:p>
        </p:txBody>
      </p:sp>
    </p:spTree>
    <p:extLst>
      <p:ext uri="{BB962C8B-B14F-4D97-AF65-F5344CB8AC3E}">
        <p14:creationId xmlns:p14="http://schemas.microsoft.com/office/powerpoint/2010/main" val="26690403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124744"/>
            <a:ext cx="6196405" cy="4598325"/>
          </a:xfrm>
        </p:spPr>
        <p:txBody>
          <a:bodyPr>
            <a:normAutofit fontScale="70000" lnSpcReduction="20000"/>
          </a:bodyPr>
          <a:lstStyle/>
          <a:p>
            <a:pPr marL="0" indent="0" algn="just">
              <a:buNone/>
            </a:pPr>
            <a:r>
              <a:rPr lang="id-ID" dirty="0" smtClean="0">
                <a:latin typeface="Calibri" pitchFamily="34" charset="0"/>
              </a:rPr>
              <a:t>K</a:t>
            </a:r>
            <a:r>
              <a:rPr lang="id-ID" b="1" dirty="0" smtClean="0">
                <a:latin typeface="Calibri" pitchFamily="34" charset="0"/>
              </a:rPr>
              <a:t>omunikasi </a:t>
            </a:r>
            <a:r>
              <a:rPr lang="id-ID" b="1" dirty="0">
                <a:latin typeface="Calibri" pitchFamily="34" charset="0"/>
              </a:rPr>
              <a:t>non verbal memiliki ciri</a:t>
            </a:r>
            <a:r>
              <a:rPr lang="id-ID" b="1" dirty="0" smtClean="0">
                <a:latin typeface="Calibri" pitchFamily="34" charset="0"/>
              </a:rPr>
              <a:t>:</a:t>
            </a:r>
            <a:endParaRPr lang="id-ID" dirty="0">
              <a:latin typeface="Calibri" pitchFamily="34" charset="0"/>
            </a:endParaRPr>
          </a:p>
          <a:p>
            <a:pPr marL="0" indent="0" algn="just">
              <a:buNone/>
            </a:pPr>
            <a:r>
              <a:rPr lang="id-ID" dirty="0">
                <a:latin typeface="Calibri" pitchFamily="34" charset="0"/>
              </a:rPr>
              <a:t/>
            </a:r>
            <a:br>
              <a:rPr lang="id-ID" dirty="0">
                <a:latin typeface="Calibri" pitchFamily="34" charset="0"/>
              </a:rPr>
            </a:br>
            <a:endParaRPr lang="id-ID" dirty="0">
              <a:latin typeface="Calibri" pitchFamily="34" charset="0"/>
            </a:endParaRPr>
          </a:p>
          <a:p>
            <a:pPr algn="just"/>
            <a:r>
              <a:rPr lang="id-ID" dirty="0" smtClean="0">
                <a:latin typeface="Calibri" pitchFamily="34" charset="0"/>
              </a:rPr>
              <a:t>selalu </a:t>
            </a:r>
            <a:r>
              <a:rPr lang="id-ID" dirty="0">
                <a:latin typeface="Calibri" pitchFamily="34" charset="0"/>
              </a:rPr>
              <a:t>ada dalam kehidupan nyata sehari-hari. Artinya bahwa setiap gerak kehidupan kita selalu didiringi dengan kegiatan komunikasi non verbal. ekspresi wajah kita, gaya bicara kirta, gerakan tangan dan kaki kita semuanya menggambarkan kegiatan komunikasi non verbal.</a:t>
            </a:r>
          </a:p>
          <a:p>
            <a:pPr algn="just"/>
            <a:r>
              <a:rPr lang="id-ID" dirty="0" smtClean="0">
                <a:latin typeface="Calibri" pitchFamily="34" charset="0"/>
              </a:rPr>
              <a:t>tidak </a:t>
            </a:r>
            <a:r>
              <a:rPr lang="id-ID" dirty="0">
                <a:latin typeface="Calibri" pitchFamily="34" charset="0"/>
              </a:rPr>
              <a:t>mungkin tidak kita </a:t>
            </a:r>
            <a:r>
              <a:rPr lang="id-ID" dirty="0" smtClean="0">
                <a:latin typeface="Calibri" pitchFamily="34" charset="0"/>
              </a:rPr>
              <a:t>komunikasikan</a:t>
            </a:r>
            <a:r>
              <a:rPr lang="id-ID" dirty="0">
                <a:latin typeface="Calibri" pitchFamily="34" charset="0"/>
              </a:rPr>
              <a:t>. Hal tersebut menunjukkan bahwa direncanakan atau tidak, disengaja atau tidak komunikasi non verbal selalu kita komunikasikan.</a:t>
            </a:r>
          </a:p>
          <a:p>
            <a:pPr algn="just"/>
            <a:r>
              <a:rPr lang="id-ID" dirty="0" smtClean="0">
                <a:latin typeface="Calibri" pitchFamily="34" charset="0"/>
              </a:rPr>
              <a:t>terikat </a:t>
            </a:r>
            <a:r>
              <a:rPr lang="id-ID" dirty="0">
                <a:latin typeface="Calibri" pitchFamily="34" charset="0"/>
              </a:rPr>
              <a:t>oleh budaya. Artinya bahwa komunikasi non verbal dipengaruhi oleh budaya dari masing-masing orang yang melakukan kegiatan komunikasi. Hal tersebut menyebabkan terjadinya perbedaan makna antara satu orang dengan orang lain yang memiliki latar belakang berbeda terhadap suatu perilaku non verbal. sebagai contoh anggukan kepala bagi orang Indonesia diartikan sebagai tanda setuju, sedangkan </a:t>
            </a:r>
            <a:r>
              <a:rPr lang="id-ID" dirty="0" smtClean="0">
                <a:latin typeface="Calibri" pitchFamily="34" charset="0"/>
              </a:rPr>
              <a:t>anggukan </a:t>
            </a:r>
            <a:r>
              <a:rPr lang="id-ID" dirty="0">
                <a:latin typeface="Calibri" pitchFamily="34" charset="0"/>
              </a:rPr>
              <a:t>kepala pada orang </a:t>
            </a:r>
            <a:r>
              <a:rPr lang="id-ID" dirty="0" smtClean="0">
                <a:latin typeface="Calibri" pitchFamily="34" charset="0"/>
              </a:rPr>
              <a:t>Jepang </a:t>
            </a:r>
            <a:r>
              <a:rPr lang="id-ID" dirty="0">
                <a:latin typeface="Calibri" pitchFamily="34" charset="0"/>
              </a:rPr>
              <a:t>diartikan sebagai tanda penghormatan</a:t>
            </a:r>
            <a:r>
              <a:rPr lang="id-ID" dirty="0" smtClean="0">
                <a:latin typeface="Calibri" pitchFamily="34" charset="0"/>
              </a:rPr>
              <a:t>.</a:t>
            </a:r>
            <a:endParaRPr lang="id-ID" dirty="0">
              <a:latin typeface="Calibri" pitchFamily="34" charset="0"/>
            </a:endParaRPr>
          </a:p>
        </p:txBody>
      </p:sp>
    </p:spTree>
    <p:extLst>
      <p:ext uri="{BB962C8B-B14F-4D97-AF65-F5344CB8AC3E}">
        <p14:creationId xmlns:p14="http://schemas.microsoft.com/office/powerpoint/2010/main" val="4498466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484784"/>
            <a:ext cx="6196405" cy="4238285"/>
          </a:xfrm>
        </p:spPr>
        <p:txBody>
          <a:bodyPr>
            <a:normAutofit/>
          </a:bodyPr>
          <a:lstStyle/>
          <a:p>
            <a:pPr lvl="0" algn="just">
              <a:buClr>
                <a:srgbClr val="AA2B1E"/>
              </a:buClr>
            </a:pPr>
            <a:r>
              <a:rPr lang="id-ID" sz="1800" dirty="0" smtClean="0">
                <a:solidFill>
                  <a:prstClr val="black"/>
                </a:solidFill>
                <a:latin typeface="Calibri" pitchFamily="34" charset="0"/>
              </a:rPr>
              <a:t>dapat </a:t>
            </a:r>
            <a:r>
              <a:rPr lang="id-ID" sz="1800" dirty="0">
                <a:solidFill>
                  <a:prstClr val="black"/>
                </a:solidFill>
                <a:latin typeface="Calibri" pitchFamily="34" charset="0"/>
              </a:rPr>
              <a:t>mengungkapkan perasaan dan sikap seseorang. Hal ini menunjukkan bahwa komunikasi non verbal bisa mewakili seseorang dalam mengekspresikan apa yang ada dalam hatinya yang mungkin tidak terungkap melalui pesan verbal. misalnya kita sedang marah dengan teman kita, namun kita tidak berani mengatakannya hanya raut muka kita yang tampak cemberut.</a:t>
            </a:r>
          </a:p>
          <a:p>
            <a:pPr lvl="0" algn="just">
              <a:buClr>
                <a:srgbClr val="AA2B1E"/>
              </a:buClr>
            </a:pPr>
            <a:r>
              <a:rPr lang="id-ID" sz="1800" dirty="0" smtClean="0">
                <a:solidFill>
                  <a:prstClr val="black"/>
                </a:solidFill>
                <a:latin typeface="Calibri" pitchFamily="34" charset="0"/>
              </a:rPr>
              <a:t>memodifikasi </a:t>
            </a:r>
            <a:r>
              <a:rPr lang="id-ID" sz="1800" dirty="0">
                <a:solidFill>
                  <a:prstClr val="black"/>
                </a:solidFill>
                <a:latin typeface="Calibri" pitchFamily="34" charset="0"/>
              </a:rPr>
              <a:t>pesan verbal. dalam hal ini komunikasi </a:t>
            </a:r>
            <a:r>
              <a:rPr lang="id-ID" sz="1800" dirty="0" smtClean="0">
                <a:solidFill>
                  <a:prstClr val="black"/>
                </a:solidFill>
                <a:latin typeface="Calibri" pitchFamily="34" charset="0"/>
              </a:rPr>
              <a:t>n</a:t>
            </a:r>
            <a:r>
              <a:rPr lang="en-ID" sz="1800" dirty="0" smtClean="0">
                <a:solidFill>
                  <a:prstClr val="black"/>
                </a:solidFill>
                <a:latin typeface="Calibri" pitchFamily="34" charset="0"/>
              </a:rPr>
              <a:t>on</a:t>
            </a:r>
            <a:r>
              <a:rPr lang="id-ID" sz="1800" dirty="0" smtClean="0">
                <a:solidFill>
                  <a:prstClr val="black"/>
                </a:solidFill>
                <a:latin typeface="Calibri" pitchFamily="34" charset="0"/>
              </a:rPr>
              <a:t>verbal </a:t>
            </a:r>
            <a:r>
              <a:rPr lang="id-ID" sz="1800" dirty="0">
                <a:solidFill>
                  <a:prstClr val="black"/>
                </a:solidFill>
                <a:latin typeface="Calibri" pitchFamily="34" charset="0"/>
              </a:rPr>
              <a:t>diartikan sebagai penguat atau pelengkap komunikasi. Misalnya kita berkata pada anak kita “ Ibu marah sekali melhat perilakumu seperti itu” ketika kita mengatakan hal tersebut diiringi intonasi yang keras, sehingga anak kita tahu bahwa ibunya benar-benar sedang masrah</a:t>
            </a:r>
          </a:p>
          <a:p>
            <a:endParaRPr lang="id-ID" sz="1800" dirty="0">
              <a:latin typeface="Calibri" pitchFamily="34" charset="0"/>
            </a:endParaRPr>
          </a:p>
        </p:txBody>
      </p:sp>
    </p:spTree>
    <p:extLst>
      <p:ext uri="{BB962C8B-B14F-4D97-AF65-F5344CB8AC3E}">
        <p14:creationId xmlns:p14="http://schemas.microsoft.com/office/powerpoint/2010/main" val="2483784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latin typeface="Calibri" pitchFamily="34" charset="0"/>
              </a:rPr>
              <a:t>5 Kelompok gerakan nonverbal</a:t>
            </a:r>
            <a:endParaRPr lang="id-ID" sz="2400" dirty="0">
              <a:latin typeface="Calibri" pitchFamily="34" charset="0"/>
            </a:endParaRPr>
          </a:p>
        </p:txBody>
      </p:sp>
      <p:sp>
        <p:nvSpPr>
          <p:cNvPr id="3" name="Content Placeholder 2"/>
          <p:cNvSpPr>
            <a:spLocks noGrp="1"/>
          </p:cNvSpPr>
          <p:nvPr>
            <p:ph idx="1"/>
          </p:nvPr>
        </p:nvSpPr>
        <p:spPr/>
        <p:txBody>
          <a:bodyPr/>
          <a:lstStyle/>
          <a:p>
            <a:r>
              <a:rPr lang="id-ID" dirty="0" smtClean="0"/>
              <a:t>Komunikasi gestura</a:t>
            </a:r>
          </a:p>
          <a:p>
            <a:r>
              <a:rPr lang="id-ID" dirty="0" smtClean="0"/>
              <a:t>Komunikasi wajah</a:t>
            </a:r>
          </a:p>
          <a:p>
            <a:r>
              <a:rPr lang="id-ID" dirty="0" smtClean="0"/>
              <a:t>Komunikasi mata</a:t>
            </a:r>
          </a:p>
          <a:p>
            <a:r>
              <a:rPr lang="id-ID" dirty="0" smtClean="0"/>
              <a:t>Komunikasi ruang</a:t>
            </a:r>
          </a:p>
          <a:p>
            <a:r>
              <a:rPr lang="id-ID" i="1" dirty="0" smtClean="0"/>
              <a:t>Paralanguage</a:t>
            </a:r>
            <a:endParaRPr lang="id-ID" i="1" dirty="0"/>
          </a:p>
        </p:txBody>
      </p:sp>
    </p:spTree>
    <p:extLst>
      <p:ext uri="{BB962C8B-B14F-4D97-AF65-F5344CB8AC3E}">
        <p14:creationId xmlns:p14="http://schemas.microsoft.com/office/powerpoint/2010/main" val="33455016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id-ID" dirty="0" smtClean="0">
              <a:latin typeface="Calibri" pitchFamily="34" charset="0"/>
            </a:endParaRPr>
          </a:p>
          <a:p>
            <a:pPr marL="0" indent="0" algn="ctr">
              <a:buNone/>
            </a:pPr>
            <a:endParaRPr lang="id-ID" dirty="0">
              <a:latin typeface="Calibri" pitchFamily="34" charset="0"/>
            </a:endParaRPr>
          </a:p>
          <a:p>
            <a:pPr marL="0" indent="0" algn="ctr">
              <a:buNone/>
            </a:pPr>
            <a:r>
              <a:rPr lang="id-ID" dirty="0" smtClean="0">
                <a:latin typeface="Calibri" pitchFamily="34" charset="0"/>
              </a:rPr>
              <a:t>Hatur nuhun</a:t>
            </a:r>
            <a:endParaRPr lang="id-ID" dirty="0">
              <a:latin typeface="Calibri" pitchFamily="34" charset="0"/>
            </a:endParaRPr>
          </a:p>
        </p:txBody>
      </p:sp>
    </p:spTree>
    <p:extLst>
      <p:ext uri="{BB962C8B-B14F-4D97-AF65-F5344CB8AC3E}">
        <p14:creationId xmlns:p14="http://schemas.microsoft.com/office/powerpoint/2010/main" val="28644904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latin typeface="Calibri" pitchFamily="34" charset="0"/>
              </a:rPr>
              <a:t>Pengertian Komunikasi</a:t>
            </a:r>
            <a:endParaRPr lang="id-ID" sz="3200" dirty="0">
              <a:latin typeface="Calibri" pitchFamily="34" charset="0"/>
            </a:endParaRPr>
          </a:p>
        </p:txBody>
      </p:sp>
      <p:sp>
        <p:nvSpPr>
          <p:cNvPr id="3" name="Content Placeholder 2"/>
          <p:cNvSpPr>
            <a:spLocks noGrp="1"/>
          </p:cNvSpPr>
          <p:nvPr>
            <p:ph idx="1"/>
          </p:nvPr>
        </p:nvSpPr>
        <p:spPr/>
        <p:txBody>
          <a:bodyPr/>
          <a:lstStyle/>
          <a:p>
            <a:r>
              <a:rPr lang="id-ID" dirty="0"/>
              <a:t>”</a:t>
            </a:r>
            <a:r>
              <a:rPr lang="id-ID" dirty="0">
                <a:latin typeface="Calibri" pitchFamily="34" charset="0"/>
              </a:rPr>
              <a:t>sebaiknya hal itu dikomunikasikan terlebih dahulu</a:t>
            </a:r>
            <a:r>
              <a:rPr lang="id-ID" dirty="0" smtClean="0">
                <a:latin typeface="Calibri" pitchFamily="34" charset="0"/>
              </a:rPr>
              <a:t>”</a:t>
            </a:r>
          </a:p>
          <a:p>
            <a:endParaRPr lang="id-ID" dirty="0">
              <a:latin typeface="Calibri" pitchFamily="34" charset="0"/>
            </a:endParaRPr>
          </a:p>
          <a:p>
            <a:r>
              <a:rPr lang="id-ID" dirty="0" smtClean="0">
                <a:latin typeface="Calibri" pitchFamily="34" charset="0"/>
              </a:rPr>
              <a:t>”</a:t>
            </a:r>
            <a:r>
              <a:rPr lang="id-ID" dirty="0">
                <a:latin typeface="Calibri" pitchFamily="34" charset="0"/>
              </a:rPr>
              <a:t>itu diakibatkan karena adanya </a:t>
            </a:r>
            <a:r>
              <a:rPr lang="id-ID" i="1" dirty="0" smtClean="0">
                <a:latin typeface="Calibri" pitchFamily="34" charset="0"/>
              </a:rPr>
              <a:t>misscommunication</a:t>
            </a:r>
            <a:r>
              <a:rPr lang="id-ID" dirty="0">
                <a:latin typeface="Calibri" pitchFamily="34" charset="0"/>
              </a:rPr>
              <a:t>”</a:t>
            </a:r>
          </a:p>
        </p:txBody>
      </p:sp>
    </p:spTree>
    <p:extLst>
      <p:ext uri="{BB962C8B-B14F-4D97-AF65-F5344CB8AC3E}">
        <p14:creationId xmlns:p14="http://schemas.microsoft.com/office/powerpoint/2010/main" val="2275850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484784"/>
            <a:ext cx="6196405" cy="4238285"/>
          </a:xfrm>
        </p:spPr>
        <p:txBody>
          <a:bodyPr>
            <a:normAutofit/>
          </a:bodyPr>
          <a:lstStyle/>
          <a:p>
            <a:r>
              <a:rPr lang="id-ID" sz="2000" dirty="0">
                <a:latin typeface="Calibri" pitchFamily="34" charset="0"/>
              </a:rPr>
              <a:t>sumber/komunikator/pengirim </a:t>
            </a:r>
            <a:r>
              <a:rPr lang="id-ID" sz="2000" dirty="0" smtClean="0">
                <a:latin typeface="Calibri" pitchFamily="34" charset="0"/>
              </a:rPr>
              <a:t>pesan</a:t>
            </a:r>
          </a:p>
          <a:p>
            <a:r>
              <a:rPr lang="id-ID" sz="2000" dirty="0" smtClean="0">
                <a:latin typeface="Calibri" pitchFamily="34" charset="0"/>
              </a:rPr>
              <a:t>pesan </a:t>
            </a:r>
            <a:r>
              <a:rPr lang="id-ID" sz="2000" dirty="0">
                <a:latin typeface="Calibri" pitchFamily="34" charset="0"/>
              </a:rPr>
              <a:t>yang </a:t>
            </a:r>
            <a:r>
              <a:rPr lang="id-ID" sz="2000" dirty="0" smtClean="0">
                <a:latin typeface="Calibri" pitchFamily="34" charset="0"/>
              </a:rPr>
              <a:t>dipertukarkan</a:t>
            </a:r>
          </a:p>
          <a:p>
            <a:r>
              <a:rPr lang="id-ID" sz="2000" dirty="0" smtClean="0">
                <a:latin typeface="Calibri" pitchFamily="34" charset="0"/>
              </a:rPr>
              <a:t>saluran </a:t>
            </a:r>
            <a:r>
              <a:rPr lang="id-ID" sz="2000" dirty="0">
                <a:latin typeface="Calibri" pitchFamily="34" charset="0"/>
              </a:rPr>
              <a:t>yang digunakan untuk menyampaikan </a:t>
            </a:r>
            <a:r>
              <a:rPr lang="id-ID" sz="2000" dirty="0" smtClean="0">
                <a:latin typeface="Calibri" pitchFamily="34" charset="0"/>
              </a:rPr>
              <a:t>pesan</a:t>
            </a:r>
          </a:p>
          <a:p>
            <a:r>
              <a:rPr lang="id-ID" sz="2000" dirty="0" smtClean="0">
                <a:latin typeface="Calibri" pitchFamily="34" charset="0"/>
              </a:rPr>
              <a:t>penerima pesan/komunikan</a:t>
            </a:r>
          </a:p>
          <a:p>
            <a:r>
              <a:rPr lang="id-ID" sz="2000" dirty="0" smtClean="0">
                <a:latin typeface="Calibri" pitchFamily="34" charset="0"/>
              </a:rPr>
              <a:t>dampak/efek </a:t>
            </a:r>
            <a:r>
              <a:rPr lang="id-ID" sz="2000" dirty="0">
                <a:latin typeface="Calibri" pitchFamily="34" charset="0"/>
              </a:rPr>
              <a:t>yang diakibatkan karena adanya pertukaran </a:t>
            </a:r>
            <a:r>
              <a:rPr lang="id-ID" sz="2000" dirty="0" smtClean="0">
                <a:latin typeface="Calibri" pitchFamily="34" charset="0"/>
              </a:rPr>
              <a:t>pesan</a:t>
            </a:r>
          </a:p>
          <a:p>
            <a:r>
              <a:rPr lang="id-ID" sz="2000" dirty="0" smtClean="0">
                <a:latin typeface="Calibri" pitchFamily="34" charset="0"/>
              </a:rPr>
              <a:t>umpan </a:t>
            </a:r>
            <a:r>
              <a:rPr lang="id-ID" sz="2000" dirty="0">
                <a:latin typeface="Calibri" pitchFamily="34" charset="0"/>
              </a:rPr>
              <a:t>balik/respon yang diberikan terhadap pesan yang </a:t>
            </a:r>
            <a:r>
              <a:rPr lang="id-ID" sz="2000" dirty="0" smtClean="0">
                <a:latin typeface="Calibri" pitchFamily="34" charset="0"/>
              </a:rPr>
              <a:t>diterima</a:t>
            </a:r>
          </a:p>
          <a:p>
            <a:r>
              <a:rPr lang="id-ID" sz="2000" dirty="0" smtClean="0">
                <a:latin typeface="Calibri" pitchFamily="34" charset="0"/>
              </a:rPr>
              <a:t>gangguan</a:t>
            </a:r>
            <a:r>
              <a:rPr lang="id-ID" sz="2000" dirty="0">
                <a:latin typeface="Calibri" pitchFamily="34" charset="0"/>
              </a:rPr>
              <a:t>/ </a:t>
            </a:r>
            <a:r>
              <a:rPr lang="id-ID" sz="2000" i="1" dirty="0">
                <a:latin typeface="Calibri" pitchFamily="34" charset="0"/>
              </a:rPr>
              <a:t>noise</a:t>
            </a:r>
            <a:r>
              <a:rPr lang="id-ID" sz="2000" dirty="0">
                <a:latin typeface="Calibri" pitchFamily="34" charset="0"/>
              </a:rPr>
              <a:t> yang mungkin muncul ketika proses komunikasi berlangsung.</a:t>
            </a:r>
          </a:p>
        </p:txBody>
      </p:sp>
    </p:spTree>
    <p:extLst>
      <p:ext uri="{BB962C8B-B14F-4D97-AF65-F5344CB8AC3E}">
        <p14:creationId xmlns:p14="http://schemas.microsoft.com/office/powerpoint/2010/main" val="1830425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74320" lvl="0" indent="-274320">
              <a:spcBef>
                <a:spcPct val="20000"/>
              </a:spcBef>
            </a:pPr>
            <a:r>
              <a:rPr lang="id-ID" sz="2400" b="1" dirty="0">
                <a:solidFill>
                  <a:prstClr val="black"/>
                </a:solidFill>
                <a:latin typeface="Calibri" pitchFamily="34" charset="0"/>
                <a:ea typeface="+mn-ea"/>
                <a:cs typeface="+mn-cs"/>
              </a:rPr>
              <a:t>Model HAROLD </a:t>
            </a:r>
            <a:r>
              <a:rPr lang="id-ID" sz="2400" b="1" dirty="0" smtClean="0">
                <a:solidFill>
                  <a:prstClr val="black"/>
                </a:solidFill>
                <a:latin typeface="Calibri" pitchFamily="34" charset="0"/>
                <a:ea typeface="+mn-ea"/>
                <a:cs typeface="+mn-cs"/>
              </a:rPr>
              <a:t>LASSWELL</a:t>
            </a:r>
            <a:endParaRPr lang="id-ID" dirty="0">
              <a:latin typeface="Calibri" pitchFamily="34" charset="0"/>
            </a:endParaRPr>
          </a:p>
        </p:txBody>
      </p:sp>
      <p:sp>
        <p:nvSpPr>
          <p:cNvPr id="3" name="Content Placeholder 2"/>
          <p:cNvSpPr>
            <a:spLocks noGrp="1"/>
          </p:cNvSpPr>
          <p:nvPr>
            <p:ph idx="1"/>
          </p:nvPr>
        </p:nvSpPr>
        <p:spPr/>
        <p:txBody>
          <a:bodyPr/>
          <a:lstStyle/>
          <a:p>
            <a:pPr algn="just"/>
            <a:r>
              <a:rPr lang="id-ID" dirty="0" smtClean="0">
                <a:latin typeface="Calibri" pitchFamily="34" charset="0"/>
              </a:rPr>
              <a:t>Mengemukakan </a:t>
            </a:r>
            <a:r>
              <a:rPr lang="id-ID" dirty="0">
                <a:latin typeface="Calibri" pitchFamily="34" charset="0"/>
              </a:rPr>
              <a:t>tentang </a:t>
            </a:r>
            <a:r>
              <a:rPr lang="id-ID" dirty="0" smtClean="0">
                <a:latin typeface="Calibri" pitchFamily="34" charset="0"/>
              </a:rPr>
              <a:t>proses </a:t>
            </a:r>
            <a:r>
              <a:rPr lang="id-ID" dirty="0">
                <a:latin typeface="Calibri" pitchFamily="34" charset="0"/>
              </a:rPr>
              <a:t>komunikasi yang mengandung unsur-unsur </a:t>
            </a:r>
            <a:r>
              <a:rPr lang="id-ID" dirty="0" smtClean="0">
                <a:latin typeface="Calibri" pitchFamily="34" charset="0"/>
              </a:rPr>
              <a:t>:</a:t>
            </a:r>
          </a:p>
          <a:p>
            <a:pPr marL="0" indent="0" algn="just">
              <a:buNone/>
            </a:pPr>
            <a:r>
              <a:rPr lang="id-ID" dirty="0">
                <a:latin typeface="Calibri" pitchFamily="34" charset="0"/>
              </a:rPr>
              <a:t> </a:t>
            </a:r>
            <a:r>
              <a:rPr lang="id-ID" dirty="0" smtClean="0">
                <a:latin typeface="Calibri" pitchFamily="34" charset="0"/>
              </a:rPr>
              <a:t>   </a:t>
            </a:r>
            <a:r>
              <a:rPr lang="id-ID" i="1" dirty="0" smtClean="0">
                <a:latin typeface="Calibri" pitchFamily="34" charset="0"/>
              </a:rPr>
              <a:t>Who</a:t>
            </a:r>
            <a:r>
              <a:rPr lang="id-ID" dirty="0" smtClean="0">
                <a:latin typeface="Calibri" pitchFamily="34" charset="0"/>
              </a:rPr>
              <a:t> </a:t>
            </a:r>
            <a:r>
              <a:rPr lang="id-ID" dirty="0">
                <a:latin typeface="Calibri" pitchFamily="34" charset="0"/>
              </a:rPr>
              <a:t>(Siapa), </a:t>
            </a:r>
            <a:r>
              <a:rPr lang="id-ID" i="1" dirty="0">
                <a:latin typeface="Calibri" pitchFamily="34" charset="0"/>
              </a:rPr>
              <a:t>Say What </a:t>
            </a:r>
            <a:r>
              <a:rPr lang="id-ID" dirty="0">
                <a:latin typeface="Calibri" pitchFamily="34" charset="0"/>
              </a:rPr>
              <a:t>(Mengatakan Apa), </a:t>
            </a:r>
            <a:r>
              <a:rPr lang="id-ID" i="1" dirty="0">
                <a:latin typeface="Calibri" pitchFamily="34" charset="0"/>
              </a:rPr>
              <a:t>In </a:t>
            </a:r>
            <a:r>
              <a:rPr lang="id-ID" i="1" dirty="0" smtClean="0">
                <a:latin typeface="Calibri" pitchFamily="34" charset="0"/>
              </a:rPr>
              <a:t>  </a:t>
            </a:r>
          </a:p>
          <a:p>
            <a:pPr marL="0" indent="0" algn="just">
              <a:buNone/>
            </a:pPr>
            <a:r>
              <a:rPr lang="id-ID" i="1" dirty="0">
                <a:latin typeface="Calibri" pitchFamily="34" charset="0"/>
              </a:rPr>
              <a:t> </a:t>
            </a:r>
            <a:r>
              <a:rPr lang="id-ID" i="1" dirty="0" smtClean="0">
                <a:latin typeface="Calibri" pitchFamily="34" charset="0"/>
              </a:rPr>
              <a:t>   Which </a:t>
            </a:r>
            <a:r>
              <a:rPr lang="id-ID" i="1" dirty="0">
                <a:latin typeface="Calibri" pitchFamily="34" charset="0"/>
              </a:rPr>
              <a:t>Channel</a:t>
            </a:r>
            <a:r>
              <a:rPr lang="id-ID" dirty="0">
                <a:latin typeface="Calibri" pitchFamily="34" charset="0"/>
              </a:rPr>
              <a:t> (Menggunakan saluran apa), </a:t>
            </a:r>
            <a:endParaRPr lang="id-ID" dirty="0" smtClean="0">
              <a:latin typeface="Calibri" pitchFamily="34" charset="0"/>
            </a:endParaRPr>
          </a:p>
          <a:p>
            <a:pPr marL="0" indent="0" algn="just">
              <a:buNone/>
            </a:pPr>
            <a:r>
              <a:rPr lang="id-ID" dirty="0">
                <a:latin typeface="Calibri" pitchFamily="34" charset="0"/>
              </a:rPr>
              <a:t> </a:t>
            </a:r>
            <a:r>
              <a:rPr lang="id-ID" dirty="0" smtClean="0">
                <a:latin typeface="Calibri" pitchFamily="34" charset="0"/>
              </a:rPr>
              <a:t>   </a:t>
            </a:r>
            <a:r>
              <a:rPr lang="id-ID" i="1" dirty="0" smtClean="0">
                <a:latin typeface="Calibri" pitchFamily="34" charset="0"/>
              </a:rPr>
              <a:t>To </a:t>
            </a:r>
            <a:r>
              <a:rPr lang="id-ID" i="1" dirty="0">
                <a:latin typeface="Calibri" pitchFamily="34" charset="0"/>
              </a:rPr>
              <a:t>Whom </a:t>
            </a:r>
            <a:r>
              <a:rPr lang="id-ID" dirty="0">
                <a:latin typeface="Calibri" pitchFamily="34" charset="0"/>
              </a:rPr>
              <a:t>(Untuk siapa), </a:t>
            </a:r>
            <a:r>
              <a:rPr lang="id-ID" i="1" dirty="0">
                <a:latin typeface="Calibri" pitchFamily="34" charset="0"/>
              </a:rPr>
              <a:t>With What Effect </a:t>
            </a:r>
            <a:endParaRPr lang="id-ID" i="1" dirty="0" smtClean="0">
              <a:latin typeface="Calibri" pitchFamily="34" charset="0"/>
            </a:endParaRPr>
          </a:p>
          <a:p>
            <a:pPr marL="0" indent="0" algn="just">
              <a:buNone/>
            </a:pPr>
            <a:r>
              <a:rPr lang="id-ID" dirty="0">
                <a:latin typeface="Calibri" pitchFamily="34" charset="0"/>
              </a:rPr>
              <a:t> </a:t>
            </a:r>
            <a:r>
              <a:rPr lang="id-ID" dirty="0" smtClean="0">
                <a:latin typeface="Calibri" pitchFamily="34" charset="0"/>
              </a:rPr>
              <a:t>   (</a:t>
            </a:r>
            <a:r>
              <a:rPr lang="id-ID" dirty="0">
                <a:latin typeface="Calibri" pitchFamily="34" charset="0"/>
              </a:rPr>
              <a:t>Dengan efek apa)</a:t>
            </a:r>
          </a:p>
          <a:p>
            <a:pPr marL="0" indent="0">
              <a:buNone/>
            </a:pPr>
            <a:endParaRPr lang="id-ID" dirty="0">
              <a:latin typeface="Calibri" pitchFamily="34" charset="0"/>
            </a:endParaRPr>
          </a:p>
        </p:txBody>
      </p:sp>
    </p:spTree>
    <p:extLst>
      <p:ext uri="{BB962C8B-B14F-4D97-AF65-F5344CB8AC3E}">
        <p14:creationId xmlns:p14="http://schemas.microsoft.com/office/powerpoint/2010/main" val="1492082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400" b="1" dirty="0" smtClean="0">
                <a:solidFill>
                  <a:prstClr val="black"/>
                </a:solidFill>
                <a:latin typeface="Calibri" pitchFamily="34" charset="0"/>
                <a:ea typeface="+mn-ea"/>
                <a:cs typeface="+mn-cs"/>
              </a:rPr>
              <a:t>Model BERLO</a:t>
            </a:r>
            <a:endParaRPr lang="id-ID" dirty="0">
              <a:latin typeface="Calibri" pitchFamily="34" charset="0"/>
            </a:endParaRPr>
          </a:p>
        </p:txBody>
      </p:sp>
      <p:sp>
        <p:nvSpPr>
          <p:cNvPr id="3" name="Content Placeholder 2"/>
          <p:cNvSpPr>
            <a:spLocks noGrp="1"/>
          </p:cNvSpPr>
          <p:nvPr>
            <p:ph idx="1"/>
          </p:nvPr>
        </p:nvSpPr>
        <p:spPr/>
        <p:txBody>
          <a:bodyPr/>
          <a:lstStyle/>
          <a:p>
            <a:pPr algn="just"/>
            <a:r>
              <a:rPr lang="id-ID" dirty="0" smtClean="0">
                <a:latin typeface="Calibri" pitchFamily="34" charset="0"/>
              </a:rPr>
              <a:t>Komunikasi terdiri </a:t>
            </a:r>
            <a:r>
              <a:rPr lang="id-ID" dirty="0">
                <a:latin typeface="Calibri" pitchFamily="34" charset="0"/>
              </a:rPr>
              <a:t>dari empat elemen, yaitu sumber (source/S</a:t>
            </a:r>
            <a:r>
              <a:rPr lang="id-ID" dirty="0" smtClean="0">
                <a:latin typeface="Calibri" pitchFamily="34" charset="0"/>
              </a:rPr>
              <a:t>) </a:t>
            </a:r>
            <a:r>
              <a:rPr lang="id-ID" dirty="0">
                <a:latin typeface="Calibri" pitchFamily="34" charset="0"/>
              </a:rPr>
              <a:t>pesan (message/M), saluran (channel/C) dan penerima (receiver/R). </a:t>
            </a:r>
            <a:endParaRPr lang="id-ID" dirty="0" smtClean="0">
              <a:latin typeface="Calibri" pitchFamily="34" charset="0"/>
            </a:endParaRPr>
          </a:p>
          <a:p>
            <a:pPr algn="just"/>
            <a:r>
              <a:rPr lang="id-ID" dirty="0" smtClean="0">
                <a:latin typeface="Calibri" pitchFamily="34" charset="0"/>
              </a:rPr>
              <a:t>Dari </a:t>
            </a:r>
            <a:r>
              <a:rPr lang="id-ID" dirty="0">
                <a:latin typeface="Calibri" pitchFamily="34" charset="0"/>
              </a:rPr>
              <a:t>keempat komponen inilah model Berlo juga sering disebut sebagai model SMCR.</a:t>
            </a:r>
            <a:endParaRPr lang="id-ID" dirty="0">
              <a:effectLst/>
              <a:latin typeface="Calibri" pitchFamily="34" charset="0"/>
            </a:endParaRPr>
          </a:p>
        </p:txBody>
      </p:sp>
    </p:spTree>
    <p:extLst>
      <p:ext uri="{BB962C8B-B14F-4D97-AF65-F5344CB8AC3E}">
        <p14:creationId xmlns:p14="http://schemas.microsoft.com/office/powerpoint/2010/main" val="1989741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smtClean="0">
                <a:latin typeface="Calibri" pitchFamily="34" charset="0"/>
              </a:rPr>
              <a:t>Efek Komunikasi</a:t>
            </a:r>
            <a:endParaRPr lang="id-ID" sz="2800" dirty="0">
              <a:latin typeface="Calibri" pitchFamily="34" charset="0"/>
            </a:endParaRPr>
          </a:p>
        </p:txBody>
      </p:sp>
      <p:sp>
        <p:nvSpPr>
          <p:cNvPr id="3" name="Content Placeholder 2"/>
          <p:cNvSpPr>
            <a:spLocks noGrp="1"/>
          </p:cNvSpPr>
          <p:nvPr>
            <p:ph idx="1"/>
          </p:nvPr>
        </p:nvSpPr>
        <p:spPr>
          <a:xfrm>
            <a:off x="1463040" y="2119256"/>
            <a:ext cx="6196405" cy="3758015"/>
          </a:xfrm>
        </p:spPr>
        <p:txBody>
          <a:bodyPr>
            <a:normAutofit fontScale="62500" lnSpcReduction="20000"/>
          </a:bodyPr>
          <a:lstStyle/>
          <a:p>
            <a:pPr marL="0" indent="0" algn="just">
              <a:buNone/>
            </a:pPr>
            <a:r>
              <a:rPr lang="id-ID" sz="2600" b="1" dirty="0" smtClean="0">
                <a:latin typeface="Calibri" pitchFamily="34" charset="0"/>
              </a:rPr>
              <a:t>1</a:t>
            </a:r>
            <a:r>
              <a:rPr lang="id-ID" sz="2600" b="1" dirty="0">
                <a:latin typeface="Calibri" pitchFamily="34" charset="0"/>
              </a:rPr>
              <a:t>) Efek kognitif</a:t>
            </a:r>
            <a:r>
              <a:rPr lang="id-ID" sz="2600" dirty="0">
                <a:latin typeface="Calibri" pitchFamily="34" charset="0"/>
              </a:rPr>
              <a:t> terjadi pada tingkat pengetahuan; jika khalayak telah menerima suatu pesan, maka mereka menjadi tahu mengenai apa yang disampaikan kepadanya. Inilah efek komunikasi yang paling dasar; dan hampir dapat dipastikan bahwa komunikasi selalu menghasilkan efek kognisi sesuai tingkat intelektualitas para penerimanya.</a:t>
            </a:r>
          </a:p>
          <a:p>
            <a:pPr marL="0" indent="0" algn="just">
              <a:buNone/>
            </a:pPr>
            <a:r>
              <a:rPr lang="id-ID" sz="2600" b="1" dirty="0">
                <a:latin typeface="Calibri" pitchFamily="34" charset="0"/>
              </a:rPr>
              <a:t>2) Efek afektif</a:t>
            </a:r>
            <a:r>
              <a:rPr lang="id-ID" sz="2600" dirty="0">
                <a:latin typeface="Calibri" pitchFamily="34" charset="0"/>
              </a:rPr>
              <a:t> terjadi pada tingkat perasaan. Lazimnya, efek ini terjadi setelah efek kognisi. Setelah khalayak paham mengenai apa yang terkandung dalam pesan yang diterimanya, akan muncul dalam diri mereka perasaan tertentu, misalnya rasa suka atau tidak suka, terhadap isi pesan tersebut. Efek ini antara lain tergantung dari isi dan susunan pesan yang mereka terima.</a:t>
            </a:r>
          </a:p>
          <a:p>
            <a:pPr marL="0" indent="0" algn="just">
              <a:buNone/>
            </a:pPr>
            <a:r>
              <a:rPr lang="id-ID" sz="2600" b="1" dirty="0">
                <a:latin typeface="Calibri" pitchFamily="34" charset="0"/>
              </a:rPr>
              <a:t>3) Efek konatif </a:t>
            </a:r>
            <a:r>
              <a:rPr lang="id-ID" sz="2600" dirty="0">
                <a:latin typeface="Calibri" pitchFamily="34" charset="0"/>
              </a:rPr>
              <a:t>atau psikomotorik terjadi pada tingkat tingkah laku. Sesudah khalayak tahu dan menetapkan perasaan tertentu terhadap objek yang dibicarakan, maka mereka akan melakukan tindakan tertentu. Banyak faktor yang ikut mendukung atau menghambat terjadinya efek psikomotorik ini, baik faktor fisik (</a:t>
            </a:r>
            <a:r>
              <a:rPr lang="id-ID" sz="2600" i="1" dirty="0">
                <a:latin typeface="Calibri" pitchFamily="34" charset="0"/>
              </a:rPr>
              <a:t>material</a:t>
            </a:r>
            <a:r>
              <a:rPr lang="id-ID" sz="2600" dirty="0">
                <a:latin typeface="Calibri" pitchFamily="34" charset="0"/>
              </a:rPr>
              <a:t>) maupun non-fisik (</a:t>
            </a:r>
            <a:r>
              <a:rPr lang="id-ID" sz="2600" i="1" dirty="0">
                <a:latin typeface="Calibri" pitchFamily="34" charset="0"/>
              </a:rPr>
              <a:t>immaterial</a:t>
            </a:r>
            <a:r>
              <a:rPr lang="id-ID" dirty="0"/>
              <a:t>).</a:t>
            </a:r>
            <a:endParaRPr lang="id-ID" dirty="0">
              <a:effectLst/>
            </a:endParaRPr>
          </a:p>
        </p:txBody>
      </p:sp>
    </p:spTree>
    <p:extLst>
      <p:ext uri="{BB962C8B-B14F-4D97-AF65-F5344CB8AC3E}">
        <p14:creationId xmlns:p14="http://schemas.microsoft.com/office/powerpoint/2010/main" val="1609228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274320" lvl="0" indent="-274320">
              <a:spcBef>
                <a:spcPct val="20000"/>
              </a:spcBef>
            </a:pPr>
            <a:r>
              <a:rPr lang="id-ID" sz="2200" b="1" dirty="0">
                <a:solidFill>
                  <a:prstClr val="black"/>
                </a:solidFill>
                <a:latin typeface="Calibri" pitchFamily="34" charset="0"/>
                <a:ea typeface="+mn-ea"/>
                <a:cs typeface="+mn-cs"/>
              </a:rPr>
              <a:t>FAKTOR-FAKTOR YG MEMPENGARUHI KELANCARAN/HAMBATAN BERKOMUNIKASI </a:t>
            </a:r>
            <a:r>
              <a:rPr lang="id-ID" sz="2200" b="1" dirty="0" smtClean="0">
                <a:solidFill>
                  <a:prstClr val="black"/>
                </a:solidFill>
                <a:latin typeface="Calibri" pitchFamily="34" charset="0"/>
                <a:ea typeface="+mn-ea"/>
                <a:cs typeface="+mn-cs"/>
              </a:rPr>
              <a:t>:</a:t>
            </a:r>
            <a:endParaRPr lang="id-ID" dirty="0">
              <a:latin typeface="Calibri" pitchFamily="34" charset="0"/>
            </a:endParaRPr>
          </a:p>
        </p:txBody>
      </p:sp>
      <p:sp>
        <p:nvSpPr>
          <p:cNvPr id="3" name="Content Placeholder 2"/>
          <p:cNvSpPr>
            <a:spLocks noGrp="1"/>
          </p:cNvSpPr>
          <p:nvPr>
            <p:ph idx="1"/>
          </p:nvPr>
        </p:nvSpPr>
        <p:spPr/>
        <p:txBody>
          <a:bodyPr>
            <a:normAutofit/>
          </a:bodyPr>
          <a:lstStyle/>
          <a:p>
            <a:pPr algn="just"/>
            <a:r>
              <a:rPr lang="id-ID" dirty="0" smtClean="0">
                <a:latin typeface="Calibri" pitchFamily="34" charset="0"/>
              </a:rPr>
              <a:t>Pengetahuan </a:t>
            </a:r>
            <a:endParaRPr lang="id-ID" dirty="0">
              <a:latin typeface="Calibri" pitchFamily="34" charset="0"/>
            </a:endParaRPr>
          </a:p>
          <a:p>
            <a:pPr algn="just"/>
            <a:r>
              <a:rPr lang="id-ID" dirty="0" smtClean="0">
                <a:latin typeface="Calibri" pitchFamily="34" charset="0"/>
              </a:rPr>
              <a:t>Pengalaman</a:t>
            </a:r>
            <a:endParaRPr lang="id-ID" dirty="0">
              <a:latin typeface="Calibri" pitchFamily="34" charset="0"/>
            </a:endParaRPr>
          </a:p>
          <a:p>
            <a:pPr algn="just"/>
            <a:r>
              <a:rPr lang="id-ID" dirty="0" smtClean="0">
                <a:latin typeface="Calibri" pitchFamily="34" charset="0"/>
              </a:rPr>
              <a:t>Intelegensi</a:t>
            </a:r>
            <a:endParaRPr lang="id-ID" dirty="0">
              <a:latin typeface="Calibri" pitchFamily="34" charset="0"/>
            </a:endParaRPr>
          </a:p>
          <a:p>
            <a:pPr algn="just"/>
            <a:r>
              <a:rPr lang="id-ID" dirty="0" smtClean="0">
                <a:latin typeface="Calibri" pitchFamily="34" charset="0"/>
              </a:rPr>
              <a:t>Kepribadian</a:t>
            </a:r>
            <a:endParaRPr lang="id-ID" dirty="0">
              <a:latin typeface="Calibri" pitchFamily="34" charset="0"/>
            </a:endParaRPr>
          </a:p>
          <a:p>
            <a:pPr algn="just"/>
            <a:r>
              <a:rPr lang="id-ID" dirty="0" smtClean="0">
                <a:latin typeface="Calibri" pitchFamily="34" charset="0"/>
              </a:rPr>
              <a:t>Budaya</a:t>
            </a:r>
            <a:endParaRPr lang="id-ID" dirty="0">
              <a:latin typeface="Calibri" pitchFamily="34" charset="0"/>
            </a:endParaRPr>
          </a:p>
          <a:p>
            <a:pPr algn="just"/>
            <a:r>
              <a:rPr lang="id-ID" dirty="0" smtClean="0">
                <a:latin typeface="Calibri" pitchFamily="34" charset="0"/>
              </a:rPr>
              <a:t>Biologis</a:t>
            </a:r>
            <a:endParaRPr lang="id-ID" dirty="0">
              <a:latin typeface="Calibri" pitchFamily="34" charset="0"/>
            </a:endParaRPr>
          </a:p>
          <a:p>
            <a:pPr algn="just"/>
            <a:r>
              <a:rPr lang="id-ID" dirty="0" smtClean="0">
                <a:latin typeface="Calibri" pitchFamily="34" charset="0"/>
              </a:rPr>
              <a:t>kelainan </a:t>
            </a:r>
            <a:r>
              <a:rPr lang="id-ID" dirty="0">
                <a:latin typeface="Calibri" pitchFamily="34" charset="0"/>
              </a:rPr>
              <a:t>mulut, gagap, cadel</a:t>
            </a:r>
          </a:p>
          <a:p>
            <a:endParaRPr lang="id-ID" dirty="0"/>
          </a:p>
        </p:txBody>
      </p:sp>
    </p:spTree>
    <p:extLst>
      <p:ext uri="{BB962C8B-B14F-4D97-AF65-F5344CB8AC3E}">
        <p14:creationId xmlns:p14="http://schemas.microsoft.com/office/powerpoint/2010/main" val="1341276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74320" lvl="0" indent="-274320">
              <a:spcBef>
                <a:spcPct val="20000"/>
              </a:spcBef>
            </a:pPr>
            <a:r>
              <a:rPr lang="id-ID" sz="2000" b="1" dirty="0">
                <a:solidFill>
                  <a:prstClr val="black"/>
                </a:solidFill>
                <a:latin typeface="Calibri" pitchFamily="34" charset="0"/>
                <a:ea typeface="+mn-ea"/>
                <a:cs typeface="+mn-cs"/>
              </a:rPr>
              <a:t>CIRI-CIRI KOMUNAKSI </a:t>
            </a:r>
            <a:r>
              <a:rPr lang="id-ID" sz="2000" b="1" dirty="0" smtClean="0">
                <a:solidFill>
                  <a:prstClr val="black"/>
                </a:solidFill>
                <a:latin typeface="Calibri" pitchFamily="34" charset="0"/>
                <a:ea typeface="+mn-ea"/>
                <a:cs typeface="+mn-cs"/>
              </a:rPr>
              <a:t>TIDAK EFEKTIF</a:t>
            </a:r>
            <a:endParaRPr lang="id-ID" dirty="0">
              <a:latin typeface="Calibri" pitchFamily="34" charset="0"/>
            </a:endParaRPr>
          </a:p>
        </p:txBody>
      </p:sp>
      <p:sp>
        <p:nvSpPr>
          <p:cNvPr id="3" name="Content Placeholder 2"/>
          <p:cNvSpPr>
            <a:spLocks noGrp="1"/>
          </p:cNvSpPr>
          <p:nvPr>
            <p:ph idx="1"/>
          </p:nvPr>
        </p:nvSpPr>
        <p:spPr/>
        <p:txBody>
          <a:bodyPr>
            <a:normAutofit fontScale="85000" lnSpcReduction="20000"/>
          </a:bodyPr>
          <a:lstStyle/>
          <a:p>
            <a:pPr marL="0" indent="0" algn="just">
              <a:buNone/>
            </a:pPr>
            <a:endParaRPr lang="id-ID" dirty="0"/>
          </a:p>
          <a:p>
            <a:pPr algn="just"/>
            <a:r>
              <a:rPr lang="id-ID" dirty="0">
                <a:latin typeface="Calibri" pitchFamily="34" charset="0"/>
              </a:rPr>
              <a:t>Bertele-tele</a:t>
            </a:r>
          </a:p>
          <a:p>
            <a:pPr algn="just"/>
            <a:r>
              <a:rPr lang="id-ID" dirty="0">
                <a:latin typeface="Calibri" pitchFamily="34" charset="0"/>
              </a:rPr>
              <a:t>Malu-malu</a:t>
            </a:r>
          </a:p>
          <a:p>
            <a:pPr algn="just"/>
            <a:r>
              <a:rPr lang="id-ID" dirty="0">
                <a:latin typeface="Calibri" pitchFamily="34" charset="0"/>
              </a:rPr>
              <a:t>Marah-marah</a:t>
            </a:r>
          </a:p>
          <a:p>
            <a:pPr algn="just"/>
            <a:r>
              <a:rPr lang="id-ID" dirty="0">
                <a:latin typeface="Calibri" pitchFamily="34" charset="0"/>
              </a:rPr>
              <a:t>Maksud </a:t>
            </a:r>
            <a:r>
              <a:rPr lang="id-ID" dirty="0" smtClean="0">
                <a:latin typeface="Calibri" pitchFamily="34" charset="0"/>
              </a:rPr>
              <a:t>yang </a:t>
            </a:r>
            <a:r>
              <a:rPr lang="id-ID" dirty="0">
                <a:latin typeface="Calibri" pitchFamily="34" charset="0"/>
              </a:rPr>
              <a:t>disampaikan </a:t>
            </a:r>
            <a:r>
              <a:rPr lang="id-ID" dirty="0" smtClean="0">
                <a:latin typeface="Calibri" pitchFamily="34" charset="0"/>
              </a:rPr>
              <a:t>tidak </a:t>
            </a:r>
            <a:r>
              <a:rPr lang="id-ID" dirty="0">
                <a:latin typeface="Calibri" pitchFamily="34" charset="0"/>
              </a:rPr>
              <a:t>jelas</a:t>
            </a:r>
          </a:p>
          <a:p>
            <a:pPr algn="just"/>
            <a:r>
              <a:rPr lang="id-ID" dirty="0">
                <a:latin typeface="Calibri" pitchFamily="34" charset="0"/>
              </a:rPr>
              <a:t>Tersembunyi maksud pesan</a:t>
            </a:r>
          </a:p>
          <a:p>
            <a:pPr algn="just"/>
            <a:r>
              <a:rPr lang="id-ID" dirty="0">
                <a:latin typeface="Calibri" pitchFamily="34" charset="0"/>
              </a:rPr>
              <a:t>Non verbal</a:t>
            </a:r>
          </a:p>
          <a:p>
            <a:pPr algn="just"/>
            <a:r>
              <a:rPr lang="id-ID" dirty="0">
                <a:latin typeface="Calibri" pitchFamily="34" charset="0"/>
              </a:rPr>
              <a:t>Satu arah</a:t>
            </a:r>
          </a:p>
          <a:p>
            <a:pPr algn="just"/>
            <a:r>
              <a:rPr lang="id-ID" dirty="0">
                <a:latin typeface="Calibri" pitchFamily="34" charset="0"/>
              </a:rPr>
              <a:t>Tidak responsive</a:t>
            </a:r>
          </a:p>
          <a:p>
            <a:pPr algn="just"/>
            <a:r>
              <a:rPr lang="id-ID" dirty="0">
                <a:latin typeface="Calibri" pitchFamily="34" charset="0"/>
              </a:rPr>
              <a:t>Tidak nyambung</a:t>
            </a:r>
          </a:p>
          <a:p>
            <a:pPr algn="just"/>
            <a:r>
              <a:rPr lang="id-ID" dirty="0">
                <a:latin typeface="Calibri" pitchFamily="34" charset="0"/>
              </a:rPr>
              <a:t>Tidak terbuka</a:t>
            </a:r>
          </a:p>
          <a:p>
            <a:endParaRPr lang="id-ID" dirty="0"/>
          </a:p>
        </p:txBody>
      </p:sp>
    </p:spTree>
    <p:extLst>
      <p:ext uri="{BB962C8B-B14F-4D97-AF65-F5344CB8AC3E}">
        <p14:creationId xmlns:p14="http://schemas.microsoft.com/office/powerpoint/2010/main" val="1682574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400" b="1" dirty="0">
                <a:solidFill>
                  <a:prstClr val="black"/>
                </a:solidFill>
                <a:latin typeface="Calibri" pitchFamily="34" charset="0"/>
                <a:ea typeface="+mn-ea"/>
                <a:cs typeface="+mn-cs"/>
              </a:rPr>
              <a:t>Menciptakan Hubungan Baik</a:t>
            </a:r>
            <a:endParaRPr lang="id-ID" dirty="0">
              <a:latin typeface="Calibri" pitchFamily="34" charset="0"/>
            </a:endParaRPr>
          </a:p>
        </p:txBody>
      </p:sp>
      <p:sp>
        <p:nvSpPr>
          <p:cNvPr id="3" name="Content Placeholder 2"/>
          <p:cNvSpPr>
            <a:spLocks noGrp="1"/>
          </p:cNvSpPr>
          <p:nvPr>
            <p:ph idx="1"/>
          </p:nvPr>
        </p:nvSpPr>
        <p:spPr/>
        <p:txBody>
          <a:bodyPr/>
          <a:lstStyle/>
          <a:p>
            <a:pPr marL="0" indent="0" algn="just">
              <a:buNone/>
            </a:pPr>
            <a:endParaRPr lang="id-ID" dirty="0"/>
          </a:p>
          <a:p>
            <a:pPr algn="just"/>
            <a:r>
              <a:rPr lang="id-ID" dirty="0" smtClean="0"/>
              <a:t> </a:t>
            </a:r>
            <a:r>
              <a:rPr lang="id-ID" dirty="0"/>
              <a:t>Menggunakan diskripsi/gambaran</a:t>
            </a:r>
          </a:p>
          <a:p>
            <a:pPr algn="just"/>
            <a:r>
              <a:rPr lang="id-ID" dirty="0" smtClean="0"/>
              <a:t> </a:t>
            </a:r>
            <a:r>
              <a:rPr lang="id-ID" dirty="0"/>
              <a:t>Berorientasi pada pemecahan masalah</a:t>
            </a:r>
          </a:p>
          <a:p>
            <a:pPr algn="just"/>
            <a:r>
              <a:rPr lang="id-ID" dirty="0" smtClean="0"/>
              <a:t> Spontanitas</a:t>
            </a:r>
          </a:p>
          <a:p>
            <a:pPr algn="just"/>
            <a:r>
              <a:rPr lang="id-ID" dirty="0"/>
              <a:t> </a:t>
            </a:r>
            <a:r>
              <a:rPr lang="id-ID" dirty="0" smtClean="0"/>
              <a:t>Jujur</a:t>
            </a:r>
            <a:endParaRPr lang="id-ID" dirty="0"/>
          </a:p>
          <a:p>
            <a:pPr algn="just"/>
            <a:r>
              <a:rPr lang="id-ID" dirty="0" smtClean="0"/>
              <a:t> </a:t>
            </a:r>
            <a:r>
              <a:rPr lang="id-ID" dirty="0"/>
              <a:t>Empaty</a:t>
            </a:r>
          </a:p>
          <a:p>
            <a:pPr algn="just"/>
            <a:r>
              <a:rPr lang="id-ID" dirty="0" smtClean="0"/>
              <a:t> </a:t>
            </a:r>
            <a:r>
              <a:rPr lang="id-ID" dirty="0"/>
              <a:t>Meningkatkan komunikasi</a:t>
            </a:r>
          </a:p>
          <a:p>
            <a:endParaRPr lang="id-ID" dirty="0"/>
          </a:p>
        </p:txBody>
      </p:sp>
    </p:spTree>
    <p:extLst>
      <p:ext uri="{BB962C8B-B14F-4D97-AF65-F5344CB8AC3E}">
        <p14:creationId xmlns:p14="http://schemas.microsoft.com/office/powerpoint/2010/main" val="21778795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52</TotalTime>
  <Words>717</Words>
  <Application>Microsoft Office PowerPoint</Application>
  <PresentationFormat>On-screen Show (4:3)</PresentationFormat>
  <Paragraphs>94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Brush Script MT</vt:lpstr>
      <vt:lpstr>Calibri</vt:lpstr>
      <vt:lpstr>Constantia</vt:lpstr>
      <vt:lpstr>Franklin Gothic Book</vt:lpstr>
      <vt:lpstr>Rage Italic</vt:lpstr>
      <vt:lpstr>Pushpin</vt:lpstr>
      <vt:lpstr>KOMUNIKASI ANTARPRIBADI 1</vt:lpstr>
      <vt:lpstr>Pengertian Komunikasi</vt:lpstr>
      <vt:lpstr>PowerPoint Presentation</vt:lpstr>
      <vt:lpstr>Model HAROLD LASSWELL</vt:lpstr>
      <vt:lpstr>Model BERLO</vt:lpstr>
      <vt:lpstr>Efek Komunikasi</vt:lpstr>
      <vt:lpstr>FAKTOR-FAKTOR YG MEMPENGARUHI KELANCARAN/HAMBATAN BERKOMUNIKASI :</vt:lpstr>
      <vt:lpstr>CIRI-CIRI KOMUNAKSI TIDAK EFEKTIF</vt:lpstr>
      <vt:lpstr>Menciptakan Hubungan Baik</vt:lpstr>
      <vt:lpstr>Komunikasi Verbal</vt:lpstr>
      <vt:lpstr>PowerPoint Presentation</vt:lpstr>
      <vt:lpstr>PowerPoint Presentation</vt:lpstr>
      <vt:lpstr>Komunikasi Nonverbal</vt:lpstr>
      <vt:lpstr>PowerPoint Presentation</vt:lpstr>
      <vt:lpstr>PowerPoint Presentation</vt:lpstr>
      <vt:lpstr>5 Kelompok gerakan nonverbal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KOMUNIKASI ANTARPRIBADI</dc:title>
  <dc:creator>User Pc</dc:creator>
  <cp:lastModifiedBy>Lenovo</cp:lastModifiedBy>
  <cp:revision>12</cp:revision>
  <dcterms:created xsi:type="dcterms:W3CDTF">2016-09-22T09:42:04Z</dcterms:created>
  <dcterms:modified xsi:type="dcterms:W3CDTF">2017-04-03T13:47:20Z</dcterms:modified>
</cp:coreProperties>
</file>