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65" r:id="rId3"/>
    <p:sldId id="266" r:id="rId4"/>
    <p:sldId id="267" r:id="rId5"/>
    <p:sldId id="258" r:id="rId6"/>
    <p:sldId id="263" r:id="rId7"/>
    <p:sldId id="271" r:id="rId8"/>
    <p:sldId id="278" r:id="rId9"/>
    <p:sldId id="272" r:id="rId10"/>
    <p:sldId id="285" r:id="rId11"/>
    <p:sldId id="273" r:id="rId12"/>
    <p:sldId id="275" r:id="rId13"/>
    <p:sldId id="277" r:id="rId14"/>
    <p:sldId id="279" r:id="rId15"/>
    <p:sldId id="280" r:id="rId16"/>
    <p:sldId id="281" r:id="rId17"/>
    <p:sldId id="282" r:id="rId18"/>
    <p:sldId id="283" r:id="rId19"/>
    <p:sldId id="284" r:id="rId20"/>
    <p:sldId id="26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79892" autoAdjust="0"/>
  </p:normalViewPr>
  <p:slideViewPr>
    <p:cSldViewPr snapToGrid="0">
      <p:cViewPr varScale="1">
        <p:scale>
          <a:sx n="40" d="100"/>
          <a:sy n="40" d="100"/>
        </p:scale>
        <p:origin x="6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4DC8A-7889-462A-9331-D4DC484EA8A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43E5A-323D-4C51-A1D3-4D6C1F7D9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41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atribut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bernilai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banyak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43E5A-323D-4C51-A1D3-4D6C1F7D95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36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NORMALISASI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5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Normalisasi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87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32437" y="780261"/>
            <a:ext cx="9405966" cy="715963"/>
          </a:xfrm>
        </p:spPr>
        <p:txBody>
          <a:bodyPr/>
          <a:lstStyle/>
          <a:p>
            <a:pPr algn="just"/>
            <a:r>
              <a:rPr lang="id-ID" dirty="0" smtClean="0"/>
              <a:t>Bentuk tidak </a:t>
            </a:r>
            <a:r>
              <a:rPr lang="id-ID" dirty="0" smtClean="0"/>
              <a:t>normal</a:t>
            </a:r>
            <a:r>
              <a:rPr lang="en-US" dirty="0" smtClean="0"/>
              <a:t> </a:t>
            </a:r>
            <a:r>
              <a:rPr lang="id-ID" dirty="0" smtClean="0"/>
              <a:t>(unnormalized </a:t>
            </a:r>
            <a:r>
              <a:rPr lang="id-ID" dirty="0" smtClean="0"/>
              <a:t>form)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95472" y="1928802"/>
            <a:ext cx="8001056" cy="4267200"/>
          </a:xfrm>
        </p:spPr>
        <p:txBody>
          <a:bodyPr/>
          <a:lstStyle/>
          <a:p>
            <a:pPr marL="352425" indent="-352425"/>
            <a:endParaRPr lang="id-ID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0712" y="2538396"/>
            <a:ext cx="7170575" cy="304801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9370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24034" y="642919"/>
            <a:ext cx="7315200" cy="715963"/>
          </a:xfrm>
        </p:spPr>
        <p:txBody>
          <a:bodyPr/>
          <a:lstStyle/>
          <a:p>
            <a:r>
              <a:rPr lang="id-ID" dirty="0" smtClean="0"/>
              <a:t>Bentuk normal pertama (1NF)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895482"/>
              </p:ext>
            </p:extLst>
          </p:nvPr>
        </p:nvGraphicFramePr>
        <p:xfrm>
          <a:off x="1338233" y="2513676"/>
          <a:ext cx="9321745" cy="34780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64349"/>
                <a:gridCol w="1864349"/>
                <a:gridCol w="1864349"/>
                <a:gridCol w="1864349"/>
                <a:gridCol w="1864349"/>
              </a:tblGrid>
              <a:tr h="43475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NIP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Nama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Jabatan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Keahlian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Lama Kerja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56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107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Ilham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Analis Senior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Cobol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56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107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Ilham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Analis Senior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Oracle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56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109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Ryan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Analis Junior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Cobol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56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109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Ryan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Analis Junior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C++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56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120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Fika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Programmer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Dbase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56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120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Fika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Programmer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Sybase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56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120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FIka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Programmer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Cobol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10653" y="642919"/>
            <a:ext cx="9285873" cy="715963"/>
          </a:xfrm>
        </p:spPr>
        <p:txBody>
          <a:bodyPr/>
          <a:lstStyle/>
          <a:p>
            <a:r>
              <a:rPr lang="id-ID" dirty="0" smtClean="0"/>
              <a:t>Bentuk normal </a:t>
            </a:r>
            <a:r>
              <a:rPr lang="id-ID" dirty="0" smtClean="0"/>
              <a:t>kedua</a:t>
            </a:r>
            <a:r>
              <a:rPr lang="en-US" dirty="0" smtClean="0"/>
              <a:t> </a:t>
            </a:r>
            <a:r>
              <a:rPr lang="id-ID" dirty="0" smtClean="0"/>
              <a:t>(2NF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05326" y="2358188"/>
            <a:ext cx="11044990" cy="3837813"/>
          </a:xfrm>
        </p:spPr>
        <p:txBody>
          <a:bodyPr/>
          <a:lstStyle/>
          <a:p>
            <a:pPr marL="352425" indent="-352425"/>
            <a:r>
              <a:rPr lang="id-ID" sz="2000" dirty="0"/>
              <a:t>Nama dan jabatan mempunyai depedensi fungsional terhadap NIP</a:t>
            </a:r>
          </a:p>
          <a:p>
            <a:pPr marL="352425" indent="-352425">
              <a:buNone/>
            </a:pPr>
            <a:r>
              <a:rPr lang="id-ID" sz="2000" dirty="0"/>
              <a:t>	</a:t>
            </a:r>
            <a:r>
              <a:rPr lang="id-ID" sz="2000" dirty="0"/>
              <a:t>NIP</a:t>
            </a:r>
            <a:r>
              <a:rPr lang="id-ID" sz="2000" dirty="0">
                <a:sym typeface="Wingdings" pitchFamily="2" charset="2"/>
              </a:rPr>
              <a:t>{Nama, Jabatan}</a:t>
            </a:r>
            <a:endParaRPr lang="id-ID" sz="2000" dirty="0"/>
          </a:p>
          <a:p>
            <a:pPr marL="352425" indent="-352425"/>
            <a:r>
              <a:rPr lang="id-ID" sz="2000" dirty="0"/>
              <a:t>Lama kerja mempunyai depedensi fungsional terhadap NIP dan keahlian</a:t>
            </a:r>
            <a:br>
              <a:rPr lang="id-ID" sz="2000" dirty="0"/>
            </a:br>
            <a:r>
              <a:rPr lang="id-ID" sz="2000" dirty="0"/>
              <a:t>{NIP, Keahlian} </a:t>
            </a:r>
            <a:r>
              <a:rPr lang="id-ID" sz="2000" dirty="0">
                <a:sym typeface="Wingdings" pitchFamily="2" charset="2"/>
              </a:rPr>
              <a:t> Lama Kerja</a:t>
            </a:r>
            <a:endParaRPr lang="en-US" sz="2000" dirty="0"/>
          </a:p>
          <a:p>
            <a:pPr marL="352425" indent="-352425"/>
            <a:endParaRPr lang="id-ID" sz="2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2663" y="4357694"/>
            <a:ext cx="3228975" cy="1447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8876" y="3886224"/>
            <a:ext cx="4057650" cy="28289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0199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24034" y="642919"/>
            <a:ext cx="7315200" cy="715963"/>
          </a:xfrm>
        </p:spPr>
        <p:txBody>
          <a:bodyPr/>
          <a:lstStyle/>
          <a:p>
            <a:r>
              <a:rPr lang="id-ID" dirty="0" smtClean="0"/>
              <a:t>Bentuk normal ketiga</a:t>
            </a:r>
            <a:br>
              <a:rPr lang="id-ID" dirty="0" smtClean="0"/>
            </a:br>
            <a:r>
              <a:rPr lang="id-ID" dirty="0" smtClean="0"/>
              <a:t>(3NF)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79095" y="2334126"/>
            <a:ext cx="8917433" cy="3861876"/>
          </a:xfrm>
        </p:spPr>
        <p:txBody>
          <a:bodyPr/>
          <a:lstStyle/>
          <a:p>
            <a:pPr marL="352425" indent="-352425"/>
            <a:r>
              <a:rPr lang="id-ID" sz="2000" dirty="0"/>
              <a:t>Tidak memiliki depedensi transitif</a:t>
            </a:r>
          </a:p>
          <a:p>
            <a:pPr marL="352425" indent="-352425">
              <a:buNone/>
            </a:pPr>
            <a:r>
              <a:rPr lang="id-ID" sz="2000" dirty="0"/>
              <a:t>	</a:t>
            </a:r>
            <a:r>
              <a:rPr lang="id-ID" sz="2000" dirty="0"/>
              <a:t>NIP</a:t>
            </a:r>
            <a:r>
              <a:rPr lang="id-ID" sz="2000" dirty="0">
                <a:sym typeface="Wingdings" pitchFamily="2" charset="2"/>
              </a:rPr>
              <a:t>{Nama, Jabatan}</a:t>
            </a:r>
            <a:r>
              <a:rPr lang="id-ID" sz="2000" dirty="0"/>
              <a:t/>
            </a:r>
            <a:br>
              <a:rPr lang="id-ID" sz="2000" dirty="0"/>
            </a:br>
            <a:r>
              <a:rPr lang="id-ID" sz="2000" dirty="0"/>
              <a:t>{NIP, Keahlian} </a:t>
            </a:r>
            <a:r>
              <a:rPr lang="id-ID" sz="2000" dirty="0">
                <a:sym typeface="Wingdings" pitchFamily="2" charset="2"/>
              </a:rPr>
              <a:t> Lama Kerja</a:t>
            </a:r>
            <a:endParaRPr lang="en-US" sz="2000" dirty="0"/>
          </a:p>
          <a:p>
            <a:pPr marL="352425" indent="-352425"/>
            <a:endParaRPr lang="id-ID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2663" y="3571876"/>
            <a:ext cx="3228975" cy="1447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8876" y="3571877"/>
            <a:ext cx="4057650" cy="28289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7812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24034" y="642919"/>
            <a:ext cx="7315200" cy="715963"/>
          </a:xfrm>
        </p:spPr>
        <p:txBody>
          <a:bodyPr/>
          <a:lstStyle/>
          <a:p>
            <a:r>
              <a:rPr lang="id-ID" dirty="0" smtClean="0"/>
              <a:t>Bentuk normal boyce-codd</a:t>
            </a:r>
            <a:br>
              <a:rPr lang="id-ID" dirty="0" smtClean="0"/>
            </a:br>
            <a:r>
              <a:rPr lang="id-ID" dirty="0" smtClean="0"/>
              <a:t>(BCNF)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5643" y="2286000"/>
            <a:ext cx="10659978" cy="3910002"/>
          </a:xfrm>
        </p:spPr>
        <p:txBody>
          <a:bodyPr/>
          <a:lstStyle/>
          <a:p>
            <a:pPr>
              <a:buNone/>
            </a:pPr>
            <a:r>
              <a:rPr lang="id-ID" sz="2800" dirty="0"/>
              <a:t>Aturan : </a:t>
            </a:r>
          </a:p>
          <a:p>
            <a:pPr>
              <a:buFont typeface="Wingdings" pitchFamily="2" charset="2"/>
              <a:buChar char="ü"/>
            </a:pPr>
            <a:r>
              <a:rPr lang="id-ID" sz="2800" dirty="0">
                <a:solidFill>
                  <a:schemeClr val="tx1"/>
                </a:solidFill>
              </a:rPr>
              <a:t>Bentuk </a:t>
            </a:r>
            <a:r>
              <a:rPr lang="id-ID" sz="2800" dirty="0">
                <a:solidFill>
                  <a:schemeClr val="tx1"/>
                </a:solidFill>
              </a:rPr>
              <a:t>ini dilakukan jika dan hanya jika semua penentu (determinan) adalah kunci kandidat (atribut yang bersifat unik). </a:t>
            </a:r>
            <a:endParaRPr lang="id-ID" sz="2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id-ID" sz="2800" dirty="0"/>
              <a:t>Relasi yang memenuhi BCNF pasti memenuhi 3NF, tetapi tidak sebaliknya.</a:t>
            </a:r>
            <a:endParaRPr lang="en-US" sz="2400" dirty="0"/>
          </a:p>
          <a:p>
            <a:pPr marL="352425" indent="-352425"/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31050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24034" y="642919"/>
            <a:ext cx="8274998" cy="715963"/>
          </a:xfrm>
        </p:spPr>
        <p:txBody>
          <a:bodyPr/>
          <a:lstStyle/>
          <a:p>
            <a:r>
              <a:rPr lang="id-ID" dirty="0" smtClean="0"/>
              <a:t>Bentuk normal </a:t>
            </a:r>
            <a:r>
              <a:rPr lang="id-ID" dirty="0" smtClean="0"/>
              <a:t>boyce-codd</a:t>
            </a:r>
            <a:r>
              <a:rPr lang="en-US" dirty="0" smtClean="0"/>
              <a:t> </a:t>
            </a:r>
            <a:r>
              <a:rPr lang="id-ID" dirty="0" smtClean="0"/>
              <a:t>(BCNF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95472" y="1928802"/>
            <a:ext cx="8001056" cy="4267200"/>
          </a:xfrm>
        </p:spPr>
        <p:txBody>
          <a:bodyPr>
            <a:normAutofit lnSpcReduction="10000"/>
          </a:bodyPr>
          <a:lstStyle/>
          <a:p>
            <a:pPr marL="352425" indent="-352425"/>
            <a:endParaRPr lang="id-ID" sz="2800" dirty="0"/>
          </a:p>
          <a:p>
            <a:pPr marL="352425" indent="-352425"/>
            <a:endParaRPr lang="id-ID" sz="2800" dirty="0"/>
          </a:p>
          <a:p>
            <a:pPr marL="352425" indent="-352425"/>
            <a:endParaRPr lang="id-ID" sz="2800" dirty="0"/>
          </a:p>
          <a:p>
            <a:pPr marL="352425" indent="-352425"/>
            <a:endParaRPr lang="id-ID" sz="2800" dirty="0"/>
          </a:p>
          <a:p>
            <a:endParaRPr lang="id-ID" sz="2800" dirty="0">
              <a:solidFill>
                <a:schemeClr val="tx1"/>
              </a:solidFill>
            </a:endParaRPr>
          </a:p>
          <a:p>
            <a:r>
              <a:rPr lang="id-ID" sz="2000" dirty="0">
                <a:solidFill>
                  <a:schemeClr val="tx1"/>
                </a:solidFill>
              </a:rPr>
              <a:t>Seorang siswa dapat mengambil sejumlah kursus </a:t>
            </a:r>
          </a:p>
          <a:p>
            <a:r>
              <a:rPr lang="id-ID" sz="2000" dirty="0">
                <a:solidFill>
                  <a:schemeClr val="tx1"/>
                </a:solidFill>
              </a:rPr>
              <a:t>Setiap </a:t>
            </a:r>
            <a:r>
              <a:rPr lang="id-ID" sz="2000" dirty="0">
                <a:solidFill>
                  <a:schemeClr val="tx1"/>
                </a:solidFill>
              </a:rPr>
              <a:t>tutor hanya mengajar satu kursus bahasa </a:t>
            </a:r>
          </a:p>
          <a:p>
            <a:r>
              <a:rPr lang="id-ID" sz="2000" dirty="0">
                <a:solidFill>
                  <a:schemeClr val="tx1"/>
                </a:solidFill>
              </a:rPr>
              <a:t>Setiap </a:t>
            </a:r>
            <a:r>
              <a:rPr lang="id-ID" sz="2000" dirty="0">
                <a:solidFill>
                  <a:schemeClr val="tx1"/>
                </a:solidFill>
              </a:rPr>
              <a:t>siswa dalam satu kursus diajar oleh satu tutor </a:t>
            </a:r>
          </a:p>
          <a:p>
            <a:r>
              <a:rPr lang="pt-BR" sz="2000" dirty="0">
                <a:solidFill>
                  <a:schemeClr val="tx1"/>
                </a:solidFill>
              </a:rPr>
              <a:t>Suatu </a:t>
            </a:r>
            <a:r>
              <a:rPr lang="pt-BR" sz="2000" dirty="0">
                <a:solidFill>
                  <a:schemeClr val="tx1"/>
                </a:solidFill>
              </a:rPr>
              <a:t>kursus bisa dipegang oleh beberapa tutor </a:t>
            </a:r>
          </a:p>
          <a:p>
            <a:pPr marL="352425" indent="-352425"/>
            <a:endParaRPr lang="id-ID" sz="2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6452" y="2384500"/>
            <a:ext cx="5019096" cy="19288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2252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24034" y="642919"/>
            <a:ext cx="7315200" cy="715963"/>
          </a:xfrm>
        </p:spPr>
        <p:txBody>
          <a:bodyPr/>
          <a:lstStyle/>
          <a:p>
            <a:r>
              <a:rPr lang="id-ID" dirty="0" smtClean="0"/>
              <a:t>Bentuk normal boyce-codd</a:t>
            </a:r>
            <a:br>
              <a:rPr lang="id-ID" dirty="0" smtClean="0"/>
            </a:br>
            <a:r>
              <a:rPr lang="id-ID" dirty="0" smtClean="0"/>
              <a:t>(BCNF)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95472" y="1928802"/>
            <a:ext cx="8001056" cy="4267200"/>
          </a:xfrm>
        </p:spPr>
        <p:txBody>
          <a:bodyPr/>
          <a:lstStyle/>
          <a:p>
            <a:pPr marL="352425" indent="-352425"/>
            <a:endParaRPr lang="id-ID" sz="2800" dirty="0"/>
          </a:p>
          <a:p>
            <a:pPr marL="352425" indent="-352425"/>
            <a:endParaRPr lang="id-ID" sz="2800" dirty="0"/>
          </a:p>
          <a:p>
            <a:pPr marL="352425" indent="-352425"/>
            <a:endParaRPr lang="id-ID" sz="2800" dirty="0"/>
          </a:p>
          <a:p>
            <a:pPr marL="352425" indent="-352425"/>
            <a:endParaRPr lang="id-ID" sz="2800" dirty="0"/>
          </a:p>
          <a:p>
            <a:endParaRPr lang="id-ID" sz="2800" dirty="0">
              <a:solidFill>
                <a:schemeClr val="tx1"/>
              </a:solidFill>
            </a:endParaRPr>
          </a:p>
          <a:p>
            <a:r>
              <a:rPr lang="id-ID" sz="2000" dirty="0">
                <a:solidFill>
                  <a:schemeClr val="tx1"/>
                </a:solidFill>
              </a:rPr>
              <a:t>Tutor sebagai kunci kandidat</a:t>
            </a:r>
          </a:p>
          <a:p>
            <a:r>
              <a:rPr lang="id-ID" sz="2000" dirty="0">
                <a:solidFill>
                  <a:schemeClr val="tx1"/>
                </a:solidFill>
              </a:rPr>
              <a:t>Tabel menyebabkan </a:t>
            </a:r>
            <a:r>
              <a:rPr lang="id-ID" sz="2000" dirty="0">
                <a:solidFill>
                  <a:schemeClr val="tx1"/>
                </a:solidFill>
              </a:rPr>
              <a:t>anomali karena </a:t>
            </a:r>
            <a:r>
              <a:rPr lang="id-ID" sz="2000" dirty="0">
                <a:solidFill>
                  <a:schemeClr val="tx1"/>
                </a:solidFill>
              </a:rPr>
              <a:t>jika baris </a:t>
            </a:r>
            <a:r>
              <a:rPr lang="id-ID" sz="2000" dirty="0">
                <a:solidFill>
                  <a:schemeClr val="tx1"/>
                </a:solidFill>
              </a:rPr>
              <a:t>Cecep dihapus maka Suzane sebagai tutor juga akan terhapus </a:t>
            </a:r>
            <a:endParaRPr lang="pt-BR" sz="2000" dirty="0">
              <a:solidFill>
                <a:schemeClr val="tx1"/>
              </a:solidFill>
            </a:endParaRPr>
          </a:p>
          <a:p>
            <a:pPr marL="352425" indent="-352425"/>
            <a:endParaRPr lang="id-ID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6452" y="2577004"/>
            <a:ext cx="5019096" cy="19288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7180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24034" y="642919"/>
            <a:ext cx="7315200" cy="715963"/>
          </a:xfrm>
        </p:spPr>
        <p:txBody>
          <a:bodyPr/>
          <a:lstStyle/>
          <a:p>
            <a:r>
              <a:rPr lang="id-ID" dirty="0" smtClean="0"/>
              <a:t>Bentuk normal boyce-codd</a:t>
            </a:r>
            <a:br>
              <a:rPr lang="id-ID" dirty="0" smtClean="0"/>
            </a:br>
            <a:r>
              <a:rPr lang="id-ID" dirty="0" smtClean="0"/>
              <a:t>(BCNF)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79095" y="2526632"/>
            <a:ext cx="8917433" cy="3669370"/>
          </a:xfrm>
        </p:spPr>
        <p:txBody>
          <a:bodyPr/>
          <a:lstStyle/>
          <a:p>
            <a:pPr>
              <a:buNone/>
            </a:pPr>
            <a:r>
              <a:rPr lang="id-ID" sz="2800" dirty="0"/>
              <a:t>Aturan : </a:t>
            </a:r>
          </a:p>
          <a:p>
            <a:pPr>
              <a:buFont typeface="Wingdings" pitchFamily="2" charset="2"/>
              <a:buChar char="ü"/>
            </a:pPr>
            <a:r>
              <a:rPr lang="id-ID" sz="2800" dirty="0"/>
              <a:t>Cari semua penentu</a:t>
            </a:r>
          </a:p>
          <a:p>
            <a:pPr>
              <a:buFont typeface="Wingdings" pitchFamily="2" charset="2"/>
              <a:buChar char="ü"/>
            </a:pPr>
            <a:r>
              <a:rPr lang="id-ID" sz="2800" dirty="0">
                <a:solidFill>
                  <a:schemeClr val="tx1"/>
                </a:solidFill>
              </a:rPr>
              <a:t>Bila </a:t>
            </a:r>
            <a:r>
              <a:rPr lang="id-ID" sz="2800" dirty="0">
                <a:solidFill>
                  <a:schemeClr val="tx1"/>
                </a:solidFill>
              </a:rPr>
              <a:t>terdapat penentu yang bukan kunci kandidat, maka: </a:t>
            </a:r>
          </a:p>
          <a:p>
            <a:pPr lvl="1"/>
            <a:r>
              <a:rPr lang="id-ID" sz="2400" dirty="0">
                <a:solidFill>
                  <a:schemeClr val="tx1"/>
                </a:solidFill>
              </a:rPr>
              <a:t>Pisahkan </a:t>
            </a:r>
            <a:r>
              <a:rPr lang="id-ID" sz="2400" dirty="0">
                <a:solidFill>
                  <a:schemeClr val="tx1"/>
                </a:solidFill>
              </a:rPr>
              <a:t>relasi tersebut </a:t>
            </a:r>
          </a:p>
          <a:p>
            <a:pPr lvl="1"/>
            <a:r>
              <a:rPr lang="id-ID" sz="2400" dirty="0">
                <a:solidFill>
                  <a:schemeClr val="tx1"/>
                </a:solidFill>
              </a:rPr>
              <a:t>Buat </a:t>
            </a:r>
            <a:r>
              <a:rPr lang="id-ID" sz="2400" dirty="0">
                <a:solidFill>
                  <a:schemeClr val="tx1"/>
                </a:solidFill>
              </a:rPr>
              <a:t>penentu sebagai kunci primer </a:t>
            </a:r>
          </a:p>
          <a:p>
            <a:pPr marL="352425" indent="-352425"/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6665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24034" y="642919"/>
            <a:ext cx="7315200" cy="715963"/>
          </a:xfrm>
        </p:spPr>
        <p:txBody>
          <a:bodyPr/>
          <a:lstStyle/>
          <a:p>
            <a:r>
              <a:rPr lang="id-ID" dirty="0" smtClean="0"/>
              <a:t>Bentuk normal boyce-codd</a:t>
            </a:r>
            <a:br>
              <a:rPr lang="id-ID" dirty="0" smtClean="0"/>
            </a:br>
            <a:r>
              <a:rPr lang="id-ID" dirty="0" smtClean="0"/>
              <a:t>(BCNF)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95472" y="1928802"/>
            <a:ext cx="8001056" cy="4267200"/>
          </a:xfrm>
        </p:spPr>
        <p:txBody>
          <a:bodyPr/>
          <a:lstStyle/>
          <a:p>
            <a:pPr marL="352425" indent="-352425"/>
            <a:endParaRPr lang="id-ID" sz="2800" dirty="0"/>
          </a:p>
          <a:p>
            <a:pPr marL="352425" indent="-352425"/>
            <a:endParaRPr lang="id-ID" sz="2800" dirty="0"/>
          </a:p>
          <a:p>
            <a:pPr marL="352425" indent="-352425"/>
            <a:endParaRPr lang="id-ID" sz="2800" dirty="0"/>
          </a:p>
          <a:p>
            <a:pPr marL="352425" indent="-352425"/>
            <a:endParaRPr lang="id-ID" sz="2800" dirty="0"/>
          </a:p>
          <a:p>
            <a:endParaRPr lang="id-ID" sz="2800" dirty="0">
              <a:solidFill>
                <a:schemeClr val="tx1"/>
              </a:solidFill>
            </a:endParaRPr>
          </a:p>
          <a:p>
            <a:pPr marL="352425" indent="-352425"/>
            <a:endParaRPr lang="id-ID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5670" y="2071678"/>
            <a:ext cx="5019096" cy="19288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6976" y="4357695"/>
            <a:ext cx="2514600" cy="18002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24562" y="4357695"/>
            <a:ext cx="3371850" cy="14573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6738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err="1"/>
              <a:t>Bentuk</a:t>
            </a:r>
            <a:r>
              <a:rPr lang="en-US" altLang="en-US" dirty="0"/>
              <a:t> normal </a:t>
            </a:r>
            <a:r>
              <a:rPr lang="en-US" altLang="en-US" dirty="0" err="1"/>
              <a:t>pertama</a:t>
            </a:r>
            <a:r>
              <a:rPr lang="en-US" altLang="en-US" dirty="0"/>
              <a:t> (1NF)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menghilangkan</a:t>
            </a:r>
            <a:r>
              <a:rPr lang="en-US" altLang="en-US" dirty="0"/>
              <a:t> </a:t>
            </a:r>
            <a:r>
              <a:rPr lang="en-US" altLang="en-US" dirty="0" err="1"/>
              <a:t>atribut</a:t>
            </a:r>
            <a:r>
              <a:rPr lang="en-US" altLang="en-US" dirty="0"/>
              <a:t> </a:t>
            </a:r>
            <a:r>
              <a:rPr lang="en-US" altLang="en-US" dirty="0" err="1"/>
              <a:t>bernilai</a:t>
            </a:r>
            <a:r>
              <a:rPr lang="en-US" altLang="en-US" dirty="0"/>
              <a:t> </a:t>
            </a:r>
            <a:r>
              <a:rPr lang="en-US" altLang="en-US" dirty="0" err="1"/>
              <a:t>jamak</a:t>
            </a:r>
            <a:r>
              <a:rPr lang="en-US" altLang="en-US" dirty="0"/>
              <a:t>. </a:t>
            </a:r>
          </a:p>
          <a:p>
            <a:pPr>
              <a:lnSpc>
                <a:spcPct val="80000"/>
              </a:lnSpc>
            </a:pPr>
            <a:r>
              <a:rPr lang="en-US" altLang="en-US" dirty="0" err="1"/>
              <a:t>Bentuk</a:t>
            </a:r>
            <a:r>
              <a:rPr lang="en-US" altLang="en-US" dirty="0"/>
              <a:t> normal </a:t>
            </a:r>
            <a:r>
              <a:rPr lang="en-US" altLang="en-US" dirty="0" err="1"/>
              <a:t>kedua</a:t>
            </a:r>
            <a:r>
              <a:rPr lang="en-US" altLang="en-US" dirty="0"/>
              <a:t> (2NF)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menghilangkan</a:t>
            </a:r>
            <a:r>
              <a:rPr lang="en-US" altLang="en-US" dirty="0"/>
              <a:t> </a:t>
            </a:r>
            <a:r>
              <a:rPr lang="en-US" altLang="en-US" dirty="0" err="1"/>
              <a:t>kebergantungan</a:t>
            </a:r>
            <a:r>
              <a:rPr lang="en-US" altLang="en-US" dirty="0"/>
              <a:t> </a:t>
            </a:r>
            <a:r>
              <a:rPr lang="en-US" altLang="en-US" dirty="0" err="1"/>
              <a:t>parsial</a:t>
            </a:r>
            <a:r>
              <a:rPr lang="en-US" altLang="en-US" dirty="0"/>
              <a:t>. </a:t>
            </a:r>
          </a:p>
          <a:p>
            <a:pPr>
              <a:lnSpc>
                <a:spcPct val="80000"/>
              </a:lnSpc>
            </a:pPr>
            <a:r>
              <a:rPr lang="en-US" altLang="en-US" dirty="0" err="1"/>
              <a:t>Bentuk</a:t>
            </a:r>
            <a:r>
              <a:rPr lang="en-US" altLang="en-US" dirty="0"/>
              <a:t> normal </a:t>
            </a:r>
            <a:r>
              <a:rPr lang="en-US" altLang="en-US" dirty="0" err="1"/>
              <a:t>ketiga</a:t>
            </a:r>
            <a:r>
              <a:rPr lang="en-US" altLang="en-US" dirty="0"/>
              <a:t> (3NF)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menghilangkan</a:t>
            </a:r>
            <a:r>
              <a:rPr lang="en-US" altLang="en-US" dirty="0"/>
              <a:t> </a:t>
            </a:r>
            <a:r>
              <a:rPr lang="en-US" altLang="en-US" dirty="0" err="1"/>
              <a:t>kebergantungan</a:t>
            </a:r>
            <a:r>
              <a:rPr lang="en-US" altLang="en-US" dirty="0"/>
              <a:t> </a:t>
            </a:r>
            <a:r>
              <a:rPr lang="en-US" altLang="en-US" dirty="0" err="1"/>
              <a:t>transitif</a:t>
            </a:r>
            <a:r>
              <a:rPr lang="en-US" altLang="en-US" dirty="0"/>
              <a:t>. </a:t>
            </a:r>
          </a:p>
          <a:p>
            <a:pPr>
              <a:lnSpc>
                <a:spcPct val="80000"/>
              </a:lnSpc>
            </a:pPr>
            <a:r>
              <a:rPr lang="en-US" altLang="en-US" dirty="0" err="1"/>
              <a:t>Bentuk</a:t>
            </a:r>
            <a:r>
              <a:rPr lang="en-US" altLang="en-US" dirty="0"/>
              <a:t> normal Boyce-</a:t>
            </a:r>
            <a:r>
              <a:rPr lang="en-US" altLang="en-US" dirty="0" err="1"/>
              <a:t>Codd</a:t>
            </a:r>
            <a:r>
              <a:rPr lang="en-US" altLang="en-US" dirty="0"/>
              <a:t> (BCNF)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menghilangkan</a:t>
            </a:r>
            <a:r>
              <a:rPr lang="en-US" altLang="en-US" dirty="0"/>
              <a:t> </a:t>
            </a:r>
            <a:r>
              <a:rPr lang="en-US" altLang="en-US" dirty="0" err="1"/>
              <a:t>anomal</a:t>
            </a:r>
            <a:r>
              <a:rPr lang="id-ID" altLang="en-US" dirty="0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tersisa</a:t>
            </a:r>
            <a:r>
              <a:rPr lang="en-US" altLang="en-US" dirty="0"/>
              <a:t> </a:t>
            </a:r>
            <a:r>
              <a:rPr lang="en-US" altLang="en-US" dirty="0" err="1"/>
              <a:t>disebabkan</a:t>
            </a:r>
            <a:r>
              <a:rPr lang="en-US" altLang="en-US" dirty="0"/>
              <a:t> </a:t>
            </a:r>
            <a:r>
              <a:rPr lang="en-US" altLang="en-US" dirty="0" err="1"/>
              <a:t>kebergantungan</a:t>
            </a:r>
            <a:r>
              <a:rPr lang="en-US" altLang="en-US" dirty="0"/>
              <a:t> </a:t>
            </a:r>
            <a:r>
              <a:rPr lang="en-US" altLang="en-US" dirty="0" err="1"/>
              <a:t>fungsional</a:t>
            </a:r>
            <a:r>
              <a:rPr lang="en-US" altLang="en-US" dirty="0"/>
              <a:t>. </a:t>
            </a:r>
          </a:p>
          <a:p>
            <a:pPr>
              <a:lnSpc>
                <a:spcPct val="80000"/>
              </a:lnSpc>
            </a:pPr>
            <a:r>
              <a:rPr lang="en-US" altLang="en-US" dirty="0" err="1"/>
              <a:t>Bentuk</a:t>
            </a:r>
            <a:r>
              <a:rPr lang="en-US" altLang="en-US" dirty="0"/>
              <a:t> normal </a:t>
            </a:r>
            <a:r>
              <a:rPr lang="en-US" altLang="en-US" dirty="0" err="1"/>
              <a:t>keempat</a:t>
            </a:r>
            <a:r>
              <a:rPr lang="en-US" altLang="en-US" dirty="0"/>
              <a:t> (4NF)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menghilangkan</a:t>
            </a:r>
            <a:r>
              <a:rPr lang="en-US" altLang="en-US" dirty="0"/>
              <a:t> </a:t>
            </a:r>
            <a:r>
              <a:rPr lang="en-US" altLang="en-US" dirty="0" err="1"/>
              <a:t>kebergantungan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dirty="0" err="1"/>
              <a:t>jamak</a:t>
            </a:r>
            <a:r>
              <a:rPr lang="en-US" altLang="en-US" dirty="0"/>
              <a:t>. </a:t>
            </a:r>
          </a:p>
          <a:p>
            <a:pPr>
              <a:lnSpc>
                <a:spcPct val="80000"/>
              </a:lnSpc>
            </a:pPr>
            <a:r>
              <a:rPr lang="en-US" altLang="en-US" dirty="0" err="1"/>
              <a:t>Bentuk</a:t>
            </a:r>
            <a:r>
              <a:rPr lang="en-US" altLang="en-US" dirty="0"/>
              <a:t> normal </a:t>
            </a:r>
            <a:r>
              <a:rPr lang="en-US" altLang="en-US" dirty="0" err="1"/>
              <a:t>kelima</a:t>
            </a:r>
            <a:r>
              <a:rPr lang="en-US" altLang="en-US" dirty="0"/>
              <a:t> (5NF)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menghilangkan</a:t>
            </a:r>
            <a:r>
              <a:rPr lang="en-US" altLang="en-US" dirty="0"/>
              <a:t> </a:t>
            </a:r>
            <a:r>
              <a:rPr lang="en-US" altLang="en-US" dirty="0" err="1"/>
              <a:t>anomal</a:t>
            </a:r>
            <a:r>
              <a:rPr lang="id-ID" altLang="en-US" dirty="0"/>
              <a:t>i </a:t>
            </a:r>
            <a:r>
              <a:rPr lang="en-US" altLang="en-US" dirty="0" err="1"/>
              <a:t>tersisa</a:t>
            </a:r>
            <a:r>
              <a:rPr lang="en-US" alt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9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031835"/>
            <a:ext cx="12183911" cy="256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 err="1"/>
              <a:t>Tiga</a:t>
            </a:r>
            <a:r>
              <a:rPr lang="en-US" altLang="en-US" dirty="0"/>
              <a:t> </a:t>
            </a:r>
            <a:r>
              <a:rPr lang="en-US" altLang="en-US" dirty="0" err="1"/>
              <a:t>bentuk</a:t>
            </a:r>
            <a:r>
              <a:rPr lang="en-US" altLang="en-US" dirty="0"/>
              <a:t> normal </a:t>
            </a:r>
            <a:r>
              <a:rPr lang="en-US" altLang="en-US" dirty="0" err="1"/>
              <a:t>pertama</a:t>
            </a:r>
            <a:r>
              <a:rPr lang="en-US" altLang="en-US" dirty="0"/>
              <a:t> </a:t>
            </a:r>
            <a:r>
              <a:rPr lang="en-US" altLang="en-US" dirty="0" err="1"/>
              <a:t>berkaitan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kebergantungan</a:t>
            </a:r>
            <a:r>
              <a:rPr lang="en-US" altLang="en-US" dirty="0"/>
              <a:t> </a:t>
            </a:r>
            <a:r>
              <a:rPr lang="en-US" altLang="en-US" dirty="0" err="1"/>
              <a:t>fungsional</a:t>
            </a:r>
            <a:r>
              <a:rPr lang="en-US" altLang="en-US" dirty="0"/>
              <a:t>. </a:t>
            </a:r>
            <a:r>
              <a:rPr lang="en-US" altLang="en-US" dirty="0" err="1"/>
              <a:t>Sementara</a:t>
            </a:r>
            <a:r>
              <a:rPr lang="en-US" altLang="en-US" dirty="0"/>
              <a:t> </a:t>
            </a:r>
            <a:r>
              <a:rPr lang="en-US" altLang="en-US" dirty="0" err="1"/>
              <a:t>itu</a:t>
            </a:r>
            <a:r>
              <a:rPr lang="en-US" altLang="en-US" dirty="0"/>
              <a:t> </a:t>
            </a:r>
            <a:r>
              <a:rPr lang="en-US" altLang="en-US" dirty="0" err="1"/>
              <a:t>bentuk</a:t>
            </a:r>
            <a:r>
              <a:rPr lang="en-US" altLang="en-US" dirty="0"/>
              <a:t> </a:t>
            </a:r>
            <a:r>
              <a:rPr lang="en-US" altLang="en-US" dirty="0" err="1"/>
              <a:t>keempat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kelima</a:t>
            </a:r>
            <a:r>
              <a:rPr lang="en-US" altLang="en-US" dirty="0"/>
              <a:t> </a:t>
            </a:r>
            <a:r>
              <a:rPr lang="en-US" altLang="en-US" dirty="0" err="1"/>
              <a:t>berkaitan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redundansi</a:t>
            </a:r>
            <a:r>
              <a:rPr lang="en-US" altLang="en-US" dirty="0"/>
              <a:t> yang </a:t>
            </a:r>
            <a:r>
              <a:rPr lang="en-US" altLang="en-US" dirty="0" err="1"/>
              <a:t>disebabkan</a:t>
            </a:r>
            <a:r>
              <a:rPr lang="en-US" altLang="en-US" dirty="0"/>
              <a:t> </a:t>
            </a:r>
            <a:r>
              <a:rPr lang="en-US" altLang="en-US" dirty="0" err="1"/>
              <a:t>kebergantungan</a:t>
            </a:r>
            <a:r>
              <a:rPr lang="en-US" altLang="en-US" dirty="0"/>
              <a:t> </a:t>
            </a:r>
            <a:r>
              <a:rPr lang="en-US" altLang="en-US" dirty="0" err="1"/>
              <a:t>banyak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(</a:t>
            </a:r>
            <a:r>
              <a:rPr lang="en-US" altLang="en-US" i="1" dirty="0"/>
              <a:t>multi-valued dependencies</a:t>
            </a:r>
            <a:r>
              <a:rPr lang="en-US" altLang="en-US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708" y="2603500"/>
            <a:ext cx="8825659" cy="3416300"/>
          </a:xfrm>
        </p:spPr>
        <p:txBody>
          <a:bodyPr>
            <a:normAutofit/>
          </a:bodyPr>
          <a:lstStyle/>
          <a:p>
            <a:pPr marL="365760" indent="-283464" algn="just">
              <a:buFont typeface="Wingdings 2"/>
              <a:buChar char=""/>
              <a:defRPr/>
            </a:pPr>
            <a:r>
              <a:rPr lang="en-US" sz="2800" dirty="0" err="1"/>
              <a:t>Syarat</a:t>
            </a:r>
            <a:r>
              <a:rPr lang="en-US" sz="2800" dirty="0"/>
              <a:t> 1NF </a:t>
            </a:r>
            <a:r>
              <a:rPr lang="en-US" sz="2800" dirty="0" err="1"/>
              <a:t>adalah</a:t>
            </a:r>
            <a:r>
              <a:rPr lang="en-US" sz="2800" dirty="0"/>
              <a:t> : </a:t>
            </a:r>
          </a:p>
          <a:p>
            <a:pPr marL="698500" lvl="1" indent="-296863" algn="just">
              <a:defRPr/>
            </a:pPr>
            <a:r>
              <a:rPr lang="en-US" sz="1500" dirty="0" err="1"/>
              <a:t>Setiap</a:t>
            </a:r>
            <a:r>
              <a:rPr lang="en-US" sz="1500" dirty="0"/>
              <a:t> </a:t>
            </a:r>
            <a:r>
              <a:rPr lang="en-US" sz="1500" dirty="0" err="1"/>
              <a:t>atribut</a:t>
            </a:r>
            <a:r>
              <a:rPr lang="en-US" sz="1500" dirty="0"/>
              <a:t> </a:t>
            </a:r>
            <a:r>
              <a:rPr lang="en-US" sz="1500" dirty="0" err="1"/>
              <a:t>harus</a:t>
            </a:r>
            <a:r>
              <a:rPr lang="en-US" sz="1500" dirty="0"/>
              <a:t> </a:t>
            </a:r>
            <a:r>
              <a:rPr lang="en-US" sz="1500" dirty="0" err="1"/>
              <a:t>bersifat</a:t>
            </a:r>
            <a:r>
              <a:rPr lang="en-US" sz="1500" dirty="0"/>
              <a:t> </a:t>
            </a:r>
            <a:r>
              <a:rPr lang="en-US" sz="1500" dirty="0" err="1"/>
              <a:t>atomik</a:t>
            </a:r>
            <a:r>
              <a:rPr lang="en-US" sz="1500" dirty="0"/>
              <a:t>, </a:t>
            </a:r>
            <a:r>
              <a:rPr lang="en-US" sz="1500" dirty="0" err="1"/>
              <a:t>artinya</a:t>
            </a:r>
            <a:r>
              <a:rPr lang="en-US" sz="1500" dirty="0"/>
              <a:t>, </a:t>
            </a:r>
            <a:r>
              <a:rPr lang="en-US" sz="1500" dirty="0" err="1"/>
              <a:t>setiap</a:t>
            </a:r>
            <a:r>
              <a:rPr lang="en-US" sz="1500" dirty="0"/>
              <a:t> </a:t>
            </a:r>
            <a:r>
              <a:rPr lang="en-US" sz="1500" dirty="0" err="1"/>
              <a:t>atribut</a:t>
            </a:r>
            <a:r>
              <a:rPr lang="en-US" sz="1500" dirty="0"/>
              <a:t> </a:t>
            </a:r>
            <a:r>
              <a:rPr lang="en-US" sz="1500" dirty="0" err="1"/>
              <a:t>merupakan</a:t>
            </a:r>
            <a:r>
              <a:rPr lang="en-US" sz="1500" dirty="0"/>
              <a:t> </a:t>
            </a:r>
            <a:r>
              <a:rPr lang="en-US" sz="1500" dirty="0" err="1"/>
              <a:t>unsur</a:t>
            </a:r>
            <a:r>
              <a:rPr lang="en-US" sz="1500" dirty="0"/>
              <a:t> </a:t>
            </a:r>
            <a:r>
              <a:rPr lang="en-US" sz="1500" dirty="0" err="1"/>
              <a:t>terkecil</a:t>
            </a:r>
            <a:r>
              <a:rPr lang="en-US" sz="1500" dirty="0"/>
              <a:t> </a:t>
            </a:r>
            <a:r>
              <a:rPr lang="en-US" sz="1500" dirty="0" err="1"/>
              <a:t>dari</a:t>
            </a:r>
            <a:r>
              <a:rPr lang="en-US" sz="1500" dirty="0"/>
              <a:t> </a:t>
            </a:r>
            <a:r>
              <a:rPr lang="en-US" sz="1500" dirty="0" err="1"/>
              <a:t>identitas</a:t>
            </a:r>
            <a:r>
              <a:rPr lang="en-US" sz="1500" dirty="0"/>
              <a:t> </a:t>
            </a:r>
            <a:r>
              <a:rPr lang="en-US" sz="1500" dirty="0" err="1"/>
              <a:t>entitas</a:t>
            </a:r>
            <a:r>
              <a:rPr lang="en-US" sz="1500" dirty="0"/>
              <a:t> (</a:t>
            </a:r>
            <a:r>
              <a:rPr lang="en-US" sz="1500" dirty="0" err="1"/>
              <a:t>tidak</a:t>
            </a:r>
            <a:r>
              <a:rPr lang="en-US" sz="1500" dirty="0"/>
              <a:t> </a:t>
            </a:r>
            <a:r>
              <a:rPr lang="en-US" sz="1500" dirty="0" err="1"/>
              <a:t>perlu</a:t>
            </a:r>
            <a:r>
              <a:rPr lang="en-US" sz="1500" dirty="0"/>
              <a:t> </a:t>
            </a:r>
            <a:r>
              <a:rPr lang="en-US" sz="1500" dirty="0" err="1"/>
              <a:t>dipecah-pecah</a:t>
            </a:r>
            <a:r>
              <a:rPr lang="en-US" sz="1500" dirty="0"/>
              <a:t> </a:t>
            </a:r>
            <a:r>
              <a:rPr lang="en-US" sz="1500" dirty="0" err="1"/>
              <a:t>lagi</a:t>
            </a:r>
            <a:r>
              <a:rPr lang="en-US" sz="1500" dirty="0"/>
              <a:t>)</a:t>
            </a:r>
          </a:p>
          <a:p>
            <a:pPr marL="698500" lvl="1" indent="-296863" algn="just">
              <a:defRPr/>
            </a:pPr>
            <a:r>
              <a:rPr lang="id-ID" sz="1500" dirty="0"/>
              <a:t>S</a:t>
            </a:r>
            <a:r>
              <a:rPr lang="en-US" sz="1500" dirty="0" err="1"/>
              <a:t>emua</a:t>
            </a:r>
            <a:r>
              <a:rPr lang="en-US" sz="1500" dirty="0"/>
              <a:t> </a:t>
            </a:r>
            <a:r>
              <a:rPr lang="en-US" sz="1500" dirty="0" err="1"/>
              <a:t>nilai</a:t>
            </a:r>
            <a:r>
              <a:rPr lang="en-US" sz="1500" dirty="0"/>
              <a:t> </a:t>
            </a:r>
            <a:r>
              <a:rPr lang="en-US" sz="1500" dirty="0" err="1"/>
              <a:t>atributnya</a:t>
            </a:r>
            <a:r>
              <a:rPr lang="en-US" sz="1500" dirty="0"/>
              <a:t> </a:t>
            </a:r>
            <a:r>
              <a:rPr lang="en-US" sz="1500" dirty="0" err="1"/>
              <a:t>adalah</a:t>
            </a:r>
            <a:r>
              <a:rPr lang="en-US" sz="1500" dirty="0"/>
              <a:t> </a:t>
            </a:r>
            <a:r>
              <a:rPr lang="en-US" sz="1500" dirty="0" err="1"/>
              <a:t>sederhana</a:t>
            </a:r>
            <a:r>
              <a:rPr lang="en-US" sz="1500" dirty="0"/>
              <a:t>, </a:t>
            </a:r>
            <a:r>
              <a:rPr lang="en-US" sz="1500" dirty="0" err="1"/>
              <a:t>bukan</a:t>
            </a:r>
            <a:r>
              <a:rPr lang="en-US" sz="1500" dirty="0"/>
              <a:t> </a:t>
            </a:r>
            <a:r>
              <a:rPr lang="en-US" sz="1500" dirty="0" err="1"/>
              <a:t>atribut</a:t>
            </a:r>
            <a:r>
              <a:rPr lang="en-US" sz="1500" dirty="0"/>
              <a:t> </a:t>
            </a:r>
            <a:r>
              <a:rPr lang="en-US" sz="1500" dirty="0" err="1"/>
              <a:t>komposit</a:t>
            </a:r>
            <a:r>
              <a:rPr lang="en-US" sz="1500" dirty="0"/>
              <a:t> (</a:t>
            </a:r>
            <a:r>
              <a:rPr lang="en-US" sz="1500" dirty="0" err="1"/>
              <a:t>gabungan</a:t>
            </a:r>
            <a:r>
              <a:rPr lang="en-US" sz="1500" dirty="0"/>
              <a:t>/</a:t>
            </a:r>
            <a:r>
              <a:rPr lang="en-US" sz="1500" dirty="0" err="1"/>
              <a:t>campuran</a:t>
            </a:r>
            <a:r>
              <a:rPr lang="en-US" sz="1500" dirty="0"/>
              <a:t>)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bukan</a:t>
            </a:r>
            <a:r>
              <a:rPr lang="en-US" sz="1500" dirty="0"/>
              <a:t> </a:t>
            </a:r>
            <a:r>
              <a:rPr lang="en-US" sz="1500" dirty="0" err="1"/>
              <a:t>atribut</a:t>
            </a:r>
            <a:r>
              <a:rPr lang="en-US" sz="1500" dirty="0"/>
              <a:t> </a:t>
            </a:r>
            <a:r>
              <a:rPr lang="en-US" sz="1500" dirty="0" err="1"/>
              <a:t>bernilai</a:t>
            </a:r>
            <a:r>
              <a:rPr lang="en-US" sz="1500" dirty="0"/>
              <a:t> </a:t>
            </a:r>
            <a:r>
              <a:rPr lang="en-US" sz="1500" dirty="0" err="1"/>
              <a:t>banyak</a:t>
            </a:r>
            <a:r>
              <a:rPr lang="en-US" sz="1500" dirty="0"/>
              <a:t> (</a:t>
            </a:r>
            <a:r>
              <a:rPr lang="en-US" sz="1500" i="1" dirty="0"/>
              <a:t>multi-valued</a:t>
            </a:r>
            <a:r>
              <a:rPr lang="en-US" sz="1500" dirty="0"/>
              <a:t>).</a:t>
            </a:r>
          </a:p>
          <a:p>
            <a:pPr marL="698500" lvl="1" indent="-296863" algn="just"/>
            <a:r>
              <a:rPr lang="en-US" sz="1500" dirty="0" err="1" smtClean="0"/>
              <a:t>normalisasi</a:t>
            </a:r>
            <a:r>
              <a:rPr lang="en-US" sz="1500" dirty="0" smtClean="0"/>
              <a:t> </a:t>
            </a:r>
            <a:r>
              <a:rPr lang="en-US" sz="1500" dirty="0"/>
              <a:t>1NF </a:t>
            </a:r>
            <a:r>
              <a:rPr lang="en-US" sz="1500" dirty="0" err="1"/>
              <a:t>ini</a:t>
            </a:r>
            <a:r>
              <a:rPr lang="en-US" sz="1500" dirty="0"/>
              <a:t> </a:t>
            </a:r>
            <a:r>
              <a:rPr lang="en-US" sz="1500" dirty="0" err="1"/>
              <a:t>mengelompokkan</a:t>
            </a:r>
            <a:r>
              <a:rPr lang="en-US" sz="1500" dirty="0"/>
              <a:t> </a:t>
            </a:r>
            <a:r>
              <a:rPr lang="en-US" sz="1500" dirty="0" err="1"/>
              <a:t>beberapa</a:t>
            </a:r>
            <a:r>
              <a:rPr lang="en-US" sz="1500" dirty="0"/>
              <a:t> </a:t>
            </a:r>
            <a:r>
              <a:rPr lang="en-US" sz="1500" dirty="0" err="1"/>
              <a:t>tipe</a:t>
            </a:r>
            <a:r>
              <a:rPr lang="en-US" sz="1500" dirty="0"/>
              <a:t> data </a:t>
            </a:r>
            <a:r>
              <a:rPr lang="en-US" sz="1500" dirty="0" err="1"/>
              <a:t>atau</a:t>
            </a:r>
            <a:r>
              <a:rPr lang="en-US" sz="1500" dirty="0"/>
              <a:t> </a:t>
            </a:r>
            <a:r>
              <a:rPr lang="en-US" sz="1500" dirty="0" err="1"/>
              <a:t>kelompok</a:t>
            </a:r>
            <a:r>
              <a:rPr lang="en-US" sz="1500" dirty="0"/>
              <a:t> data yang </a:t>
            </a:r>
            <a:r>
              <a:rPr lang="en-US" sz="1500" dirty="0" err="1"/>
              <a:t>sejenis</a:t>
            </a:r>
            <a:r>
              <a:rPr lang="en-US" sz="1500" dirty="0"/>
              <a:t> </a:t>
            </a:r>
            <a:endParaRPr lang="en-US" sz="1500" dirty="0" smtClean="0"/>
          </a:p>
          <a:p>
            <a:pPr marL="698500" indent="-296863" algn="just"/>
            <a:r>
              <a:rPr lang="id-ID" sz="1500" dirty="0"/>
              <a:t>Tidak adanya group berulang </a:t>
            </a:r>
            <a:endParaRPr lang="en-US" sz="1500" dirty="0"/>
          </a:p>
          <a:p>
            <a:pPr marL="698500" indent="-296863" algn="just"/>
            <a:r>
              <a:rPr lang="id-ID" sz="1500" dirty="0"/>
              <a:t>Semua atribut bernilai tunggal dalam satu baris</a:t>
            </a:r>
            <a:endParaRPr lang="en-US" sz="1500" dirty="0"/>
          </a:p>
          <a:p>
            <a:pPr lvl="1" algn="just"/>
            <a:endParaRPr lang="en-US" sz="1800" b="1" i="1" dirty="0"/>
          </a:p>
          <a:p>
            <a:pPr marL="640080" lvl="1" indent="-237744" algn="just">
              <a:buFont typeface="Verdana"/>
              <a:buChar char="◦"/>
              <a:defRPr/>
            </a:pPr>
            <a:endParaRPr lang="id-ID" sz="24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9019239"/>
              </p:ext>
            </p:extLst>
          </p:nvPr>
        </p:nvGraphicFramePr>
        <p:xfrm>
          <a:off x="1795079" y="2969021"/>
          <a:ext cx="7892099" cy="2140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368"/>
                <a:gridCol w="1541780"/>
                <a:gridCol w="447993"/>
                <a:gridCol w="887730"/>
                <a:gridCol w="1705293"/>
                <a:gridCol w="878205"/>
                <a:gridCol w="1522730"/>
              </a:tblGrid>
              <a:tr h="470454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Kode_kul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Nama_kul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sks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semester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waktu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tempat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Nama_dosen</a:t>
                      </a:r>
                      <a:endParaRPr lang="en-US" sz="1200" dirty="0"/>
                    </a:p>
                  </a:txBody>
                  <a:tcPr/>
                </a:tc>
              </a:tr>
              <a:tr h="3990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 – 110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Struktur</a:t>
                      </a:r>
                      <a:r>
                        <a:rPr lang="en-US" sz="1200" dirty="0" smtClean="0"/>
                        <a:t>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Senin</a:t>
                      </a:r>
                      <a:r>
                        <a:rPr lang="en-US" sz="1200" dirty="0" smtClean="0"/>
                        <a:t>, 08.00 – 09.40</a:t>
                      </a:r>
                    </a:p>
                    <a:p>
                      <a:r>
                        <a:rPr lang="en-US" sz="1200" dirty="0" err="1" smtClean="0"/>
                        <a:t>Kamis</a:t>
                      </a:r>
                      <a:r>
                        <a:rPr lang="en-US" sz="1200" dirty="0" smtClean="0"/>
                        <a:t>, 11.00 – 11.50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Ruang</a:t>
                      </a:r>
                      <a:r>
                        <a:rPr lang="en-US" sz="1200" dirty="0" smtClean="0"/>
                        <a:t>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Dr. Umar</a:t>
                      </a:r>
                      <a:r>
                        <a:rPr lang="en-US" sz="1200" baseline="0" dirty="0" smtClean="0"/>
                        <a:t> Hakim</a:t>
                      </a:r>
                    </a:p>
                  </a:txBody>
                  <a:tcPr/>
                </a:tc>
              </a:tr>
              <a:tr h="3984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 – 310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Basis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Selasa</a:t>
                      </a:r>
                      <a:r>
                        <a:rPr lang="en-US" sz="1200" dirty="0" smtClean="0"/>
                        <a:t>, 10.00 – 11.40</a:t>
                      </a:r>
                    </a:p>
                    <a:p>
                      <a:r>
                        <a:rPr lang="en-US" sz="1200" dirty="0" err="1" smtClean="0"/>
                        <a:t>Jumat</a:t>
                      </a:r>
                      <a:r>
                        <a:rPr lang="en-US" sz="1200" dirty="0" smtClean="0"/>
                        <a:t>, 08.00 – 09.40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Ruang</a:t>
                      </a:r>
                      <a:r>
                        <a:rPr lang="en-US" sz="1200" dirty="0" smtClean="0"/>
                        <a:t> B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Dr. Umar Hakim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29880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KU-234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Bahasa</a:t>
                      </a:r>
                      <a:r>
                        <a:rPr lang="en-US" sz="1200" baseline="0" dirty="0" smtClean="0"/>
                        <a:t> Indonesia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Rabu</a:t>
                      </a:r>
                      <a:r>
                        <a:rPr lang="en-US" sz="1200" dirty="0" smtClean="0"/>
                        <a:t>, 09.00 – 10.50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Ruang</a:t>
                      </a:r>
                      <a:r>
                        <a:rPr lang="en-US" sz="1200" dirty="0" smtClean="0"/>
                        <a:t> 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Dewi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Sundari</a:t>
                      </a:r>
                      <a:r>
                        <a:rPr lang="en-US" sz="1200" dirty="0" smtClean="0"/>
                        <a:t>, MA</a:t>
                      </a:r>
                      <a:endParaRPr lang="en-US" sz="1200" dirty="0"/>
                    </a:p>
                  </a:txBody>
                  <a:tcPr/>
                </a:tc>
              </a:tr>
              <a:tr h="4101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 - 115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Matematika</a:t>
                      </a:r>
                      <a:r>
                        <a:rPr lang="en-US" sz="1200" dirty="0" smtClean="0"/>
                        <a:t> 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Rabu</a:t>
                      </a:r>
                      <a:r>
                        <a:rPr lang="en-US" sz="1200" dirty="0" smtClean="0"/>
                        <a:t>, 13.00 – 14.00</a:t>
                      </a:r>
                    </a:p>
                    <a:p>
                      <a:r>
                        <a:rPr lang="en-US" sz="1200" dirty="0" err="1" smtClean="0"/>
                        <a:t>Jumat</a:t>
                      </a:r>
                      <a:r>
                        <a:rPr lang="en-US" sz="1200" dirty="0" smtClean="0"/>
                        <a:t>, 14.00 – 14.50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Ruang</a:t>
                      </a:r>
                      <a:r>
                        <a:rPr lang="en-US" sz="1200" dirty="0" smtClean="0"/>
                        <a:t> 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Ir. </a:t>
                      </a:r>
                      <a:r>
                        <a:rPr lang="en-US" sz="1200" dirty="0" err="1" smtClean="0"/>
                        <a:t>Taufik</a:t>
                      </a:r>
                      <a:r>
                        <a:rPr lang="en-US" sz="1200" baseline="0" dirty="0" smtClean="0"/>
                        <a:t> Ismail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20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</a:t>
            </a:r>
            <a:r>
              <a:rPr lang="en-US" dirty="0" err="1" smtClean="0"/>
              <a:t>Kedua</a:t>
            </a:r>
            <a:r>
              <a:rPr lang="en-US" dirty="0" smtClean="0"/>
              <a:t> (2</a:t>
            </a:r>
            <a:r>
              <a:rPr lang="en-US" baseline="30000" dirty="0" smtClean="0"/>
              <a:t>nd</a:t>
            </a:r>
            <a:r>
              <a:rPr lang="en-US" dirty="0" smtClean="0"/>
              <a:t> NF)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10058478" cy="3725111"/>
          </a:xfrm>
        </p:spPr>
        <p:txBody>
          <a:bodyPr>
            <a:normAutofit/>
          </a:bodyPr>
          <a:lstStyle/>
          <a:p>
            <a:pPr algn="just"/>
            <a:r>
              <a:rPr lang="en-US" sz="1600" dirty="0" err="1"/>
              <a:t>Syarat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menerapkan</a:t>
            </a:r>
            <a:r>
              <a:rPr lang="en-US" sz="1600" dirty="0"/>
              <a:t> </a:t>
            </a:r>
            <a:r>
              <a:rPr lang="en-US" sz="1600" dirty="0" err="1"/>
              <a:t>normalisasi</a:t>
            </a:r>
            <a:r>
              <a:rPr lang="en-US" sz="1600" dirty="0"/>
              <a:t> </a:t>
            </a:r>
            <a:r>
              <a:rPr lang="en-US" sz="1600" dirty="0" err="1"/>
              <a:t>bentuk</a:t>
            </a:r>
            <a:r>
              <a:rPr lang="en-US" sz="1600" dirty="0"/>
              <a:t> </a:t>
            </a:r>
            <a:r>
              <a:rPr lang="en-US" sz="1600" dirty="0" err="1"/>
              <a:t>kedua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data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dibentuk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1NF, </a:t>
            </a:r>
            <a:r>
              <a:rPr lang="en-US" sz="1600" dirty="0" err="1"/>
              <a:t>berikut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beberapa</a:t>
            </a:r>
            <a:r>
              <a:rPr lang="en-US" sz="1600" dirty="0"/>
              <a:t> </a:t>
            </a:r>
            <a:r>
              <a:rPr lang="en-US" sz="1600" dirty="0" err="1"/>
              <a:t>fungsi</a:t>
            </a:r>
            <a:r>
              <a:rPr lang="en-US" sz="1600" dirty="0"/>
              <a:t> </a:t>
            </a:r>
            <a:r>
              <a:rPr lang="en-US" sz="1600" dirty="0" err="1"/>
              <a:t>normalisasi</a:t>
            </a:r>
            <a:r>
              <a:rPr lang="en-US" sz="1600" dirty="0"/>
              <a:t> </a:t>
            </a:r>
            <a:r>
              <a:rPr lang="en-US" sz="1600" dirty="0" smtClean="0"/>
              <a:t>2NF:</a:t>
            </a:r>
            <a:endParaRPr lang="en-US" sz="1600" dirty="0"/>
          </a:p>
          <a:p>
            <a:pPr marL="742950" indent="-285750" algn="just"/>
            <a:r>
              <a:rPr lang="en-US" sz="1600" dirty="0" err="1"/>
              <a:t>Menghapus</a:t>
            </a:r>
            <a:r>
              <a:rPr lang="en-US" sz="1600" dirty="0"/>
              <a:t> </a:t>
            </a:r>
            <a:r>
              <a:rPr lang="en-US" sz="1600" dirty="0" err="1"/>
              <a:t>beberapa</a:t>
            </a:r>
            <a:r>
              <a:rPr lang="en-US" sz="1600" dirty="0"/>
              <a:t> subset data yang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tabel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menempatkan</a:t>
            </a:r>
            <a:r>
              <a:rPr lang="en-US" sz="1600" dirty="0"/>
              <a:t>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tabel</a:t>
            </a:r>
            <a:r>
              <a:rPr lang="en-US" sz="1600" dirty="0"/>
              <a:t> </a:t>
            </a:r>
            <a:r>
              <a:rPr lang="en-US" sz="1600" dirty="0" err="1"/>
              <a:t>terpisah</a:t>
            </a:r>
            <a:r>
              <a:rPr lang="en-US" sz="1600" dirty="0"/>
              <a:t>.</a:t>
            </a:r>
          </a:p>
          <a:p>
            <a:pPr marL="742950" indent="-285750" algn="just"/>
            <a:r>
              <a:rPr lang="en-US" sz="1600" dirty="0" err="1"/>
              <a:t>Menciptakan</a:t>
            </a:r>
            <a:r>
              <a:rPr lang="en-US" sz="1600" dirty="0"/>
              <a:t> </a:t>
            </a:r>
            <a:r>
              <a:rPr lang="en-US" sz="1600" dirty="0" err="1"/>
              <a:t>hubungan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tabel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tabel</a:t>
            </a:r>
            <a:r>
              <a:rPr lang="en-US" sz="1600" dirty="0"/>
              <a:t> lama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menciptakan</a:t>
            </a:r>
            <a:r>
              <a:rPr lang="en-US" sz="1600" dirty="0"/>
              <a:t> foreign key.</a:t>
            </a:r>
          </a:p>
          <a:p>
            <a:pPr marL="742950" indent="-285750" algn="just"/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atribut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tabel</a:t>
            </a:r>
            <a:r>
              <a:rPr lang="en-US" sz="1600" dirty="0"/>
              <a:t> yang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fungsional</a:t>
            </a:r>
            <a:r>
              <a:rPr lang="en-US" sz="1600" dirty="0"/>
              <a:t> </a:t>
            </a:r>
            <a:r>
              <a:rPr lang="en-US" sz="1600" dirty="0" err="1"/>
              <a:t>bergantung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candidate key </a:t>
            </a:r>
            <a:r>
              <a:rPr lang="en-US" sz="1600" dirty="0" err="1"/>
              <a:t>tabel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endParaRPr lang="en-US" sz="1600" dirty="0"/>
          </a:p>
          <a:p>
            <a:pPr marL="742950" indent="-285750"/>
            <a:r>
              <a:rPr lang="id-ID" sz="1600" dirty="0"/>
              <a:t>Sudah memenuhi bentuk 1NF</a:t>
            </a:r>
            <a:endParaRPr lang="en-US" sz="1600" dirty="0"/>
          </a:p>
          <a:p>
            <a:pPr marL="742950" indent="-285750"/>
            <a:r>
              <a:rPr lang="id-ID" sz="1600" dirty="0"/>
              <a:t>Mendefinisikan atribut kunci</a:t>
            </a:r>
          </a:p>
          <a:p>
            <a:pPr marL="742950" indent="-285750"/>
            <a:r>
              <a:rPr lang="id-ID" sz="1600" dirty="0"/>
              <a:t>Semua atribut bukan kunci tergantung pada atribut kunci 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1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94360"/>
            <a:ext cx="8761413" cy="457200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293314"/>
              </p:ext>
            </p:extLst>
          </p:nvPr>
        </p:nvGraphicFramePr>
        <p:xfrm>
          <a:off x="128014" y="3738282"/>
          <a:ext cx="8336070" cy="1376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214"/>
                <a:gridCol w="1667214"/>
                <a:gridCol w="1667214"/>
                <a:gridCol w="1667214"/>
                <a:gridCol w="1667214"/>
              </a:tblGrid>
              <a:tr h="279448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Kode_kul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Nama_kul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sks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semester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Nama_dosen</a:t>
                      </a:r>
                      <a:endParaRPr lang="en-US" sz="12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 - 110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Struktur</a:t>
                      </a:r>
                      <a:r>
                        <a:rPr lang="en-US" sz="1200" dirty="0" smtClean="0"/>
                        <a:t> Data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Dr. Umar Hakim</a:t>
                      </a:r>
                      <a:endParaRPr lang="en-US" sz="12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 - 310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Basis Data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Dr. Umar Hakim</a:t>
                      </a:r>
                      <a:endParaRPr lang="en-US" sz="12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KU - 234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Bahasa Indonesia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Dewi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Sundari</a:t>
                      </a:r>
                      <a:r>
                        <a:rPr lang="en-US" sz="1200" dirty="0" smtClean="0"/>
                        <a:t>, MA</a:t>
                      </a:r>
                      <a:endParaRPr lang="en-US" sz="12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 - 115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Matematika</a:t>
                      </a:r>
                      <a:r>
                        <a:rPr lang="en-US" sz="1200" dirty="0" smtClean="0"/>
                        <a:t> 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Ir. </a:t>
                      </a:r>
                      <a:r>
                        <a:rPr lang="en-US" sz="1200" dirty="0" err="1" smtClean="0"/>
                        <a:t>Taufik</a:t>
                      </a:r>
                      <a:r>
                        <a:rPr lang="en-US" sz="1200" dirty="0" smtClean="0"/>
                        <a:t> Ismail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85975"/>
              </p:ext>
            </p:extLst>
          </p:nvPr>
        </p:nvGraphicFramePr>
        <p:xfrm>
          <a:off x="8522149" y="3708699"/>
          <a:ext cx="351885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355"/>
                <a:gridCol w="1705293"/>
                <a:gridCol w="8782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Kode_kul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waktu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tempat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IF-110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Senin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08.00 – 09.40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Ruang</a:t>
                      </a:r>
                      <a:r>
                        <a:rPr lang="en-US" sz="1200" dirty="0" smtClean="0"/>
                        <a:t> A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IF-110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Kamis,11.00</a:t>
                      </a:r>
                      <a:r>
                        <a:rPr lang="en-US" sz="1200" baseline="0" dirty="0" smtClean="0"/>
                        <a:t> – 11.50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Ruang</a:t>
                      </a:r>
                      <a:r>
                        <a:rPr lang="en-US" sz="1200" dirty="0" smtClean="0"/>
                        <a:t> A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 - 310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Selasa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10.00 – 11.40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Ruang</a:t>
                      </a:r>
                      <a:r>
                        <a:rPr lang="en-US" sz="1200" dirty="0" smtClean="0"/>
                        <a:t> B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</a:t>
                      </a:r>
                      <a:r>
                        <a:rPr lang="en-US" sz="1200" baseline="0" dirty="0" smtClean="0"/>
                        <a:t> – 310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Jumat</a:t>
                      </a:r>
                      <a:r>
                        <a:rPr lang="en-US" sz="1200" dirty="0" smtClean="0"/>
                        <a:t>, 08.00 – 09.40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Ruang</a:t>
                      </a:r>
                      <a:r>
                        <a:rPr lang="en-US" sz="1200" dirty="0" smtClean="0"/>
                        <a:t> B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KU - 234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Rabu</a:t>
                      </a:r>
                      <a:r>
                        <a:rPr lang="en-US" sz="1200" dirty="0" smtClean="0"/>
                        <a:t>, 09.00 – 10.50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Ruang</a:t>
                      </a:r>
                      <a:r>
                        <a:rPr lang="en-US" sz="1200" dirty="0" smtClean="0"/>
                        <a:t> A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 – 115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Rabu</a:t>
                      </a:r>
                      <a:r>
                        <a:rPr lang="en-US" sz="1200" dirty="0" smtClean="0"/>
                        <a:t>, 13.00 – 14.00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Ruang</a:t>
                      </a:r>
                      <a:r>
                        <a:rPr lang="en-US" sz="1200" baseline="0" dirty="0" smtClean="0"/>
                        <a:t> C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 – 115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Jumat</a:t>
                      </a:r>
                      <a:r>
                        <a:rPr lang="en-US" sz="1200" dirty="0" smtClean="0"/>
                        <a:t>, 14.00 – 14.50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Ruang</a:t>
                      </a:r>
                      <a:r>
                        <a:rPr lang="en-US" sz="1200" dirty="0" smtClean="0"/>
                        <a:t> C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32012" y="2218765"/>
            <a:ext cx="6239435" cy="10488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Kode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_kul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 {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nama,kul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sks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, semester,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nama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dosen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}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Kode_kul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  <a:r>
              <a:rPr lang="en-US" dirty="0" err="1" smtClean="0">
                <a:solidFill>
                  <a:schemeClr val="tx1"/>
                </a:solidFill>
              </a:rPr>
              <a:t>waktu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tempat</a:t>
            </a: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73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24034" y="642919"/>
            <a:ext cx="7315200" cy="715963"/>
          </a:xfrm>
        </p:spPr>
        <p:txBody>
          <a:bodyPr/>
          <a:lstStyle/>
          <a:p>
            <a:r>
              <a:rPr lang="id-ID" dirty="0" smtClean="0"/>
              <a:t>Bentuk normal </a:t>
            </a:r>
            <a:r>
              <a:rPr lang="id-ID" dirty="0" smtClean="0"/>
              <a:t>ketiga</a:t>
            </a:r>
            <a:r>
              <a:rPr lang="en-US" dirty="0" smtClean="0"/>
              <a:t> </a:t>
            </a:r>
            <a:r>
              <a:rPr lang="id-ID" dirty="0" smtClean="0"/>
              <a:t>(3NF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38463" y="2646946"/>
            <a:ext cx="10395283" cy="3549055"/>
          </a:xfrm>
        </p:spPr>
        <p:txBody>
          <a:bodyPr/>
          <a:lstStyle/>
          <a:p>
            <a:pPr>
              <a:buNone/>
            </a:pPr>
            <a:r>
              <a:rPr lang="id-ID" sz="2800" dirty="0"/>
              <a:t>Aturan : </a:t>
            </a:r>
          </a:p>
          <a:p>
            <a:pPr>
              <a:buFont typeface="Wingdings" pitchFamily="2" charset="2"/>
              <a:buChar char="ü"/>
            </a:pPr>
            <a:r>
              <a:rPr lang="id-ID" sz="2800" dirty="0"/>
              <a:t>Sudah memenuhi bentuk 2NF</a:t>
            </a:r>
            <a:endParaRPr lang="en-US" sz="2800" dirty="0"/>
          </a:p>
          <a:p>
            <a:pPr>
              <a:buFont typeface="Wingdings" pitchFamily="2" charset="2"/>
              <a:buChar char="ü"/>
            </a:pPr>
            <a:r>
              <a:rPr lang="id-ID" sz="2800" dirty="0"/>
              <a:t>Semua atribut bukan kunci tidak memiliki depedensi transitif terhadap kunci primer</a:t>
            </a:r>
          </a:p>
          <a:p>
            <a:pPr>
              <a:buNone/>
            </a:pPr>
            <a:endParaRPr lang="en-US" sz="2400" dirty="0"/>
          </a:p>
          <a:p>
            <a:pPr marL="352425" indent="-352425"/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71890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</a:t>
            </a:r>
            <a:r>
              <a:rPr lang="en-US" dirty="0" err="1" smtClean="0"/>
              <a:t>Ketiga</a:t>
            </a:r>
            <a:r>
              <a:rPr lang="en-US" dirty="0" smtClean="0"/>
              <a:t> (3</a:t>
            </a:r>
            <a:r>
              <a:rPr lang="en-US" baseline="30000" dirty="0" smtClean="0"/>
              <a:t>rd</a:t>
            </a:r>
            <a:r>
              <a:rPr lang="en-US" dirty="0" smtClean="0"/>
              <a:t> NF)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66682"/>
            <a:ext cx="10288493" cy="3653118"/>
          </a:xfrm>
        </p:spPr>
        <p:txBody>
          <a:bodyPr>
            <a:normAutofit/>
          </a:bodyPr>
          <a:lstStyle/>
          <a:p>
            <a:r>
              <a:rPr lang="en-US" sz="1400" dirty="0" smtClean="0"/>
              <a:t>Normal </a:t>
            </a:r>
            <a:r>
              <a:rPr lang="en-US" sz="1400" dirty="0" err="1" smtClean="0"/>
              <a:t>ketiga</a:t>
            </a:r>
            <a:r>
              <a:rPr lang="en-US" sz="1400" dirty="0" smtClean="0"/>
              <a:t> </a:t>
            </a:r>
            <a:r>
              <a:rPr lang="en-US" sz="1400" dirty="0" err="1" smtClean="0"/>
              <a:t>terpenuhi</a:t>
            </a:r>
            <a:r>
              <a:rPr lang="en-US" sz="1400" dirty="0" smtClean="0"/>
              <a:t>, </a:t>
            </a:r>
            <a:r>
              <a:rPr lang="en-US" sz="1400" dirty="0" err="1" smtClean="0"/>
              <a:t>jika</a:t>
            </a:r>
            <a:r>
              <a:rPr lang="en-US" sz="1400" dirty="0" smtClean="0"/>
              <a:t> :</a:t>
            </a:r>
          </a:p>
          <a:p>
            <a:pPr lvl="1"/>
            <a:r>
              <a:rPr lang="en-US" sz="1200" dirty="0" smtClean="0">
                <a:sym typeface="Wingdings" panose="05000000000000000000" pitchFamily="2" charset="2"/>
              </a:rPr>
              <a:t>Ada di </a:t>
            </a:r>
            <a:r>
              <a:rPr lang="en-US" sz="1200" dirty="0" err="1" smtClean="0">
                <a:sym typeface="Wingdings" panose="05000000000000000000" pitchFamily="2" charset="2"/>
              </a:rPr>
              <a:t>kondisi</a:t>
            </a:r>
            <a:r>
              <a:rPr lang="en-US" sz="1200" dirty="0" smtClean="0">
                <a:sym typeface="Wingdings" panose="05000000000000000000" pitchFamily="2" charset="2"/>
              </a:rPr>
              <a:t> 2</a:t>
            </a:r>
            <a:r>
              <a:rPr lang="en-US" sz="1200" baseline="30000" dirty="0" smtClean="0">
                <a:sym typeface="Wingdings" panose="05000000000000000000" pitchFamily="2" charset="2"/>
              </a:rPr>
              <a:t>nd</a:t>
            </a:r>
            <a:r>
              <a:rPr lang="en-US" sz="1200" dirty="0" smtClean="0">
                <a:sym typeface="Wingdings" panose="05000000000000000000" pitchFamily="2" charset="2"/>
              </a:rPr>
              <a:t> NF</a:t>
            </a:r>
          </a:p>
          <a:p>
            <a:pPr lvl="1"/>
            <a:r>
              <a:rPr lang="en-US" sz="1400" dirty="0" err="1" smtClean="0">
                <a:sym typeface="Wingdings" panose="05000000000000000000" pitchFamily="2" charset="2"/>
              </a:rPr>
              <a:t>Tidak</a:t>
            </a:r>
            <a:r>
              <a:rPr lang="en-US" sz="1400" dirty="0" smtClean="0"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ym typeface="Wingdings" panose="05000000000000000000" pitchFamily="2" charset="2"/>
              </a:rPr>
              <a:t>adanya</a:t>
            </a:r>
            <a:r>
              <a:rPr lang="en-US" sz="1400" dirty="0" smtClean="0"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ym typeface="Wingdings" panose="05000000000000000000" pitchFamily="2" charset="2"/>
              </a:rPr>
              <a:t>ketergantungan</a:t>
            </a:r>
            <a:r>
              <a:rPr lang="en-US" sz="1400" dirty="0" smtClean="0"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ym typeface="Wingdings" panose="05000000000000000000" pitchFamily="2" charset="2"/>
              </a:rPr>
              <a:t>transitif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366894"/>
              </p:ext>
            </p:extLst>
          </p:nvPr>
        </p:nvGraphicFramePr>
        <p:xfrm>
          <a:off x="208699" y="3858087"/>
          <a:ext cx="8336070" cy="1376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214"/>
                <a:gridCol w="1667214"/>
                <a:gridCol w="1667214"/>
                <a:gridCol w="1667214"/>
                <a:gridCol w="1667214"/>
              </a:tblGrid>
              <a:tr h="279448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Kode_kul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Nama_kul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sks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semester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Nama_dosen</a:t>
                      </a:r>
                      <a:endParaRPr lang="en-US" sz="12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 - 110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Struktur</a:t>
                      </a:r>
                      <a:r>
                        <a:rPr lang="en-US" sz="1200" dirty="0" smtClean="0"/>
                        <a:t> Data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Dr. Umar Hakim</a:t>
                      </a:r>
                      <a:endParaRPr lang="en-US" sz="12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 - 310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Basis Data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Dr. Umar Hakim</a:t>
                      </a:r>
                      <a:endParaRPr lang="en-US" sz="12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KU - 234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Bahasa Indonesia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Dewi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Sundari</a:t>
                      </a:r>
                      <a:r>
                        <a:rPr lang="en-US" sz="1200" dirty="0" smtClean="0"/>
                        <a:t>, MA</a:t>
                      </a:r>
                      <a:endParaRPr lang="en-US" sz="12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 - 115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Matematika</a:t>
                      </a:r>
                      <a:r>
                        <a:rPr lang="en-US" sz="1200" dirty="0" smtClean="0"/>
                        <a:t> 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Ir. </a:t>
                      </a:r>
                      <a:r>
                        <a:rPr lang="en-US" sz="1200" dirty="0" err="1" smtClean="0"/>
                        <a:t>Taufik</a:t>
                      </a:r>
                      <a:r>
                        <a:rPr lang="en-US" sz="1200" dirty="0" smtClean="0"/>
                        <a:t> Ismail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48783"/>
              </p:ext>
            </p:extLst>
          </p:nvPr>
        </p:nvGraphicFramePr>
        <p:xfrm>
          <a:off x="8616280" y="3668361"/>
          <a:ext cx="351885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355"/>
                <a:gridCol w="1705293"/>
                <a:gridCol w="8782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Kode_kul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waktu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tempat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IF-110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Senin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08.00 – 09.40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Ruang</a:t>
                      </a:r>
                      <a:r>
                        <a:rPr lang="en-US" sz="1200" dirty="0" smtClean="0"/>
                        <a:t> A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IF-110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Kamis,11.00</a:t>
                      </a:r>
                      <a:r>
                        <a:rPr lang="en-US" sz="1200" baseline="0" dirty="0" smtClean="0"/>
                        <a:t> – 11.50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Ruang</a:t>
                      </a:r>
                      <a:r>
                        <a:rPr lang="en-US" sz="1200" dirty="0" smtClean="0"/>
                        <a:t> A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 - 310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Selasa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10.00 – 11.40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Ruang</a:t>
                      </a:r>
                      <a:r>
                        <a:rPr lang="en-US" sz="1200" dirty="0" smtClean="0"/>
                        <a:t> B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</a:t>
                      </a:r>
                      <a:r>
                        <a:rPr lang="en-US" sz="1200" baseline="0" dirty="0" smtClean="0"/>
                        <a:t> – 310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Jumat</a:t>
                      </a:r>
                      <a:r>
                        <a:rPr lang="en-US" sz="1200" dirty="0" smtClean="0"/>
                        <a:t>, 08.00 – 09.40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Ruang</a:t>
                      </a:r>
                      <a:r>
                        <a:rPr lang="en-US" sz="1200" dirty="0" smtClean="0"/>
                        <a:t> B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KU - 234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Rabu</a:t>
                      </a:r>
                      <a:r>
                        <a:rPr lang="en-US" sz="1200" dirty="0" smtClean="0"/>
                        <a:t>, 09.00 – 10.50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Ruang</a:t>
                      </a:r>
                      <a:r>
                        <a:rPr lang="en-US" sz="1200" dirty="0" smtClean="0"/>
                        <a:t> A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 – 115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Rabu</a:t>
                      </a:r>
                      <a:r>
                        <a:rPr lang="en-US" sz="1200" dirty="0" smtClean="0"/>
                        <a:t>, 13.00 – 14.00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Ruang</a:t>
                      </a:r>
                      <a:r>
                        <a:rPr lang="en-US" sz="1200" baseline="0" dirty="0" smtClean="0"/>
                        <a:t> C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 – 115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Jumat</a:t>
                      </a:r>
                      <a:r>
                        <a:rPr lang="en-US" sz="1200" dirty="0" smtClean="0"/>
                        <a:t>, 14.00 – 14.50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Ruang</a:t>
                      </a:r>
                      <a:r>
                        <a:rPr lang="en-US" sz="1200" dirty="0" smtClean="0"/>
                        <a:t> C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51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322</TotalTime>
  <Words>859</Words>
  <Application>Microsoft Office PowerPoint</Application>
  <PresentationFormat>Widescreen</PresentationFormat>
  <Paragraphs>257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Century Gothic</vt:lpstr>
      <vt:lpstr>Verdana</vt:lpstr>
      <vt:lpstr>Wingdings</vt:lpstr>
      <vt:lpstr>Wingdings 2</vt:lpstr>
      <vt:lpstr>Wingdings 3</vt:lpstr>
      <vt:lpstr>Ion Boardroom</vt:lpstr>
      <vt:lpstr>NORMALISASI</vt:lpstr>
      <vt:lpstr>PowerPoint Presentation</vt:lpstr>
      <vt:lpstr>PowerPoint Presentation</vt:lpstr>
      <vt:lpstr>PowerPoint Presentation</vt:lpstr>
      <vt:lpstr>1st NF</vt:lpstr>
      <vt:lpstr>Normal Kedua (2nd NF)</vt:lpstr>
      <vt:lpstr>2nd NF</vt:lpstr>
      <vt:lpstr>Bentuk normal ketiga (3NF)</vt:lpstr>
      <vt:lpstr>Normal Ketiga (3rd NF)</vt:lpstr>
      <vt:lpstr>Contoh Normalisasi</vt:lpstr>
      <vt:lpstr>Bentuk tidak normal (unnormalized form)</vt:lpstr>
      <vt:lpstr>Bentuk normal pertama (1NF)</vt:lpstr>
      <vt:lpstr>Bentuk normal kedua (2NF)</vt:lpstr>
      <vt:lpstr>Bentuk normal ketiga (3NF)</vt:lpstr>
      <vt:lpstr>Bentuk normal boyce-codd (BCNF)</vt:lpstr>
      <vt:lpstr>Bentuk normal boyce-codd (BCNF)</vt:lpstr>
      <vt:lpstr>Bentuk normal boyce-codd (BCNF)</vt:lpstr>
      <vt:lpstr>Bentuk normal boyce-codd (BCNF)</vt:lpstr>
      <vt:lpstr>Bentuk normal boyce-codd (BCNF)</vt:lpstr>
      <vt:lpstr>Latihan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</dc:creator>
  <cp:lastModifiedBy>hani</cp:lastModifiedBy>
  <cp:revision>25</cp:revision>
  <dcterms:created xsi:type="dcterms:W3CDTF">2017-03-21T02:02:31Z</dcterms:created>
  <dcterms:modified xsi:type="dcterms:W3CDTF">2017-04-13T03:58:13Z</dcterms:modified>
</cp:coreProperties>
</file>