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488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866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97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923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60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652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562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036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98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505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081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706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94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759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905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E6465-2A30-4D60-B60B-7797BE06684F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A6D4C7-5F7F-43D2-B3C5-E28750852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45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Bookman Old Style" panose="02050604050505020204" pitchFamily="18" charset="0"/>
              </a:rPr>
              <a:t>PEMAHAMAN DAN KONSEPSI KOMUNIKASI ORGANISASI</a:t>
            </a:r>
            <a:endParaRPr lang="id-ID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5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PENTINGNYA KAJIAN TERHADAP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Maiandra GD" panose="020E0502030308020204" pitchFamily="34" charset="0"/>
              </a:rPr>
              <a:t>Komunikasi organisasi merupakan suatu disiplin ilmu yang dapat mengambil sejumlah arah yang sah dan bermanfaat</a:t>
            </a:r>
          </a:p>
          <a:p>
            <a:r>
              <a:rPr lang="id-ID" sz="2000" dirty="0" smtClean="0">
                <a:latin typeface="Maiandra GD" panose="020E0502030308020204" pitchFamily="34" charset="0"/>
              </a:rPr>
              <a:t>Studi komunikasi organisasi dapat memberikan landasan kuat bagi karrier dalam manajemen, pengembangan sumber daya manusia, dan komunikasi perusahaan serta tugas-tugas lainnya yang berorientasikan kepada manusia dalam organisasi </a:t>
            </a:r>
            <a:endParaRPr lang="id-ID" sz="2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6071"/>
            <a:ext cx="8915400" cy="4773705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Maiandra GD" panose="020E0502030308020204" pitchFamily="34" charset="0"/>
              </a:rPr>
              <a:t>Katz </a:t>
            </a:r>
            <a:r>
              <a:rPr lang="en-US" sz="2000" b="1" dirty="0" err="1">
                <a:latin typeface="Maiandra GD" panose="020E0502030308020204" pitchFamily="34" charset="0"/>
              </a:rPr>
              <a:t>dan</a:t>
            </a:r>
            <a:r>
              <a:rPr lang="en-US" sz="2000" b="1" dirty="0">
                <a:latin typeface="Maiandra GD" panose="020E0502030308020204" pitchFamily="34" charset="0"/>
              </a:rPr>
              <a:t> </a:t>
            </a:r>
            <a:r>
              <a:rPr lang="en-US" sz="2000" b="1" dirty="0" smtClean="0">
                <a:latin typeface="Maiandra GD" panose="020E0502030308020204" pitchFamily="34" charset="0"/>
              </a:rPr>
              <a:t>Kahn</a:t>
            </a:r>
            <a:r>
              <a:rPr lang="id-ID" sz="2000" b="1" dirty="0" smtClean="0">
                <a:latin typeface="Maiandra GD" panose="020E0502030308020204" pitchFamily="34" charset="0"/>
              </a:rPr>
              <a:t> :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merupakan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arus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informasi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pertukaran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informasi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pemindahan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arti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didalam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suatu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organisasi</a:t>
            </a:r>
            <a:endParaRPr lang="id-ID" sz="2000" dirty="0" smtClean="0">
              <a:latin typeface="Maiandra GD" panose="020E0502030308020204" pitchFamily="34" charset="0"/>
            </a:endParaRPr>
          </a:p>
          <a:p>
            <a:r>
              <a:rPr lang="id-ID" sz="2000" b="1" dirty="0" smtClean="0">
                <a:latin typeface="Maiandra GD" panose="020E0502030308020204" pitchFamily="34" charset="0"/>
              </a:rPr>
              <a:t>Goldhaber</a:t>
            </a:r>
            <a:r>
              <a:rPr lang="id-ID" sz="2000" dirty="0" smtClean="0">
                <a:latin typeface="Maiandra GD" panose="020E0502030308020204" pitchFamily="34" charset="0"/>
              </a:rPr>
              <a:t> : komunikasi organisasi sebagai suatu proses menciptakan dan salilng menukar pesan dalam satu jaringan hubungan yang saling tergantung satu sama lain untuk mengatasi lingkugan tidak pasti atau yang selalu berubah-ubah</a:t>
            </a:r>
          </a:p>
          <a:p>
            <a:r>
              <a:rPr lang="en-US" sz="2000" b="1" dirty="0" smtClean="0">
                <a:latin typeface="Maiandra GD" panose="020E0502030308020204" pitchFamily="34" charset="0"/>
              </a:rPr>
              <a:t>Joseph </a:t>
            </a:r>
            <a:r>
              <a:rPr lang="en-US" sz="2000" b="1" dirty="0">
                <a:latin typeface="Maiandra GD" panose="020E0502030308020204" pitchFamily="34" charset="0"/>
              </a:rPr>
              <a:t>A. </a:t>
            </a:r>
            <a:r>
              <a:rPr lang="en-US" sz="2000" b="1" dirty="0" err="1" smtClean="0">
                <a:latin typeface="Maiandra GD" panose="020E0502030308020204" pitchFamily="34" charset="0"/>
              </a:rPr>
              <a:t>Devito</a:t>
            </a:r>
            <a:r>
              <a:rPr lang="id-ID" sz="2000" b="1" dirty="0" smtClean="0">
                <a:latin typeface="Maiandra GD" panose="020E0502030308020204" pitchFamily="34" charset="0"/>
              </a:rPr>
              <a:t> :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merupakan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pengiriman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penerimaan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berbagai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pesan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dalam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– </a:t>
            </a:r>
            <a:r>
              <a:rPr lang="en-US" sz="2000" dirty="0" err="1">
                <a:latin typeface="Maiandra GD" panose="020E0502030308020204" pitchFamily="34" charset="0"/>
              </a:rPr>
              <a:t>didalam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kelompok</a:t>
            </a:r>
            <a:r>
              <a:rPr lang="en-US" sz="2000" dirty="0">
                <a:latin typeface="Maiandra GD" panose="020E0502030308020204" pitchFamily="34" charset="0"/>
              </a:rPr>
              <a:t> formal </a:t>
            </a:r>
            <a:r>
              <a:rPr lang="en-US" sz="2000" dirty="0" err="1">
                <a:latin typeface="Maiandra GD" panose="020E0502030308020204" pitchFamily="34" charset="0"/>
              </a:rPr>
              <a:t>maupun</a:t>
            </a:r>
            <a:r>
              <a:rPr lang="en-US" sz="2000" dirty="0">
                <a:latin typeface="Maiandra GD" panose="020E0502030308020204" pitchFamily="34" charset="0"/>
              </a:rPr>
              <a:t> informal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.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formal </a:t>
            </a:r>
            <a:r>
              <a:rPr lang="en-US" sz="2000" dirty="0" err="1">
                <a:latin typeface="Maiandra GD" panose="020E0502030308020204" pitchFamily="34" charset="0"/>
              </a:rPr>
              <a:t>adalah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yang </a:t>
            </a:r>
            <a:r>
              <a:rPr lang="en-US" sz="2000" dirty="0" err="1">
                <a:latin typeface="Maiandra GD" panose="020E0502030308020204" pitchFamily="34" charset="0"/>
              </a:rPr>
              <a:t>disetujui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oleh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itu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sendiri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sifatnya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berorientasi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pada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.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informal </a:t>
            </a:r>
            <a:r>
              <a:rPr lang="en-US" sz="2000" dirty="0" err="1">
                <a:latin typeface="Maiandra GD" panose="020E0502030308020204" pitchFamily="34" charset="0"/>
              </a:rPr>
              <a:t>adalah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yang </a:t>
            </a:r>
            <a:r>
              <a:rPr lang="en-US" sz="2000" dirty="0" err="1">
                <a:latin typeface="Maiandra GD" panose="020E0502030308020204" pitchFamily="34" charset="0"/>
              </a:rPr>
              <a:t>disetujui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secara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sosial</a:t>
            </a:r>
            <a:r>
              <a:rPr lang="en-US" sz="2000" dirty="0">
                <a:latin typeface="Maiandra GD" panose="020E0502030308020204" pitchFamily="34" charset="0"/>
              </a:rPr>
              <a:t>. </a:t>
            </a:r>
            <a:r>
              <a:rPr lang="en-US" sz="2000" dirty="0" err="1">
                <a:latin typeface="Maiandra GD" panose="020E0502030308020204" pitchFamily="34" charset="0"/>
              </a:rPr>
              <a:t>Orientasinya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tidak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pada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organisasinya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tetapi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lebih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pada</a:t>
            </a:r>
            <a:r>
              <a:rPr lang="en-US" sz="2000" dirty="0">
                <a:latin typeface="Maiandra GD" panose="020E0502030308020204" pitchFamily="34" charset="0"/>
              </a:rPr>
              <a:t> para </a:t>
            </a:r>
            <a:r>
              <a:rPr lang="en-US" sz="2000" dirty="0" err="1">
                <a:latin typeface="Maiandra GD" panose="020E0502030308020204" pitchFamily="34" charset="0"/>
              </a:rPr>
              <a:t>anggotanya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secara</a:t>
            </a:r>
            <a:r>
              <a:rPr lang="en-US" sz="2000" dirty="0">
                <a:latin typeface="Maiandra GD" panose="020E0502030308020204" pitchFamily="34" charset="0"/>
              </a:rPr>
              <a:t> individual</a:t>
            </a:r>
            <a:endParaRPr lang="id-ID" sz="2000" dirty="0" smtClean="0">
              <a:latin typeface="Maiandra GD" panose="020E0502030308020204" pitchFamily="34" charset="0"/>
            </a:endParaRPr>
          </a:p>
          <a:p>
            <a:endParaRPr lang="id-ID" sz="2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58906"/>
            <a:ext cx="8915400" cy="5513293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Maiandra GD" panose="020E0502030308020204" pitchFamily="34" charset="0"/>
              </a:rPr>
              <a:t>Pace and Faules </a:t>
            </a:r>
            <a:r>
              <a:rPr lang="id-ID" dirty="0" smtClean="0">
                <a:latin typeface="Maiandra GD" panose="020E0502030308020204" pitchFamily="34" charset="0"/>
              </a:rPr>
              <a:t>: komunikasi organisasi dapat didefinisikan sebagai pertunjukan dan penafsiran pesan diantara unit-unikt komunikasi yang merupakan bagian dari suatu organisasi tertentu.</a:t>
            </a:r>
          </a:p>
          <a:p>
            <a:r>
              <a:rPr lang="en-US" dirty="0" err="1" smtClean="0">
                <a:latin typeface="Maiandra GD" panose="020E0502030308020204" pitchFamily="34" charset="0"/>
              </a:rPr>
              <a:t>Definisi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fungsional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sebagai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pertunjukan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penafsiran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diantara</a:t>
            </a:r>
            <a:r>
              <a:rPr lang="en-US" dirty="0">
                <a:latin typeface="Maiandra GD" panose="020E0502030308020204" pitchFamily="34" charset="0"/>
              </a:rPr>
              <a:t> unit-unit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merupakan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bagian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tertentu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terdiri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unit-unit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hubungan-hubungan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hierarkis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antara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satu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lainnya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berfungsi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lingkungan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endParaRPr lang="en-US" dirty="0" smtClean="0">
              <a:latin typeface="Maiandra GD" panose="020E0502030308020204" pitchFamily="34" charset="0"/>
            </a:endParaRPr>
          </a:p>
          <a:p>
            <a:r>
              <a:rPr lang="en-US" dirty="0" err="1">
                <a:latin typeface="Maiandra GD" panose="020E0502030308020204" pitchFamily="34" charset="0"/>
              </a:rPr>
              <a:t>D</a:t>
            </a:r>
            <a:r>
              <a:rPr lang="en-US" dirty="0" err="1" smtClean="0">
                <a:latin typeface="Maiandra GD" panose="020E0502030308020204" pitchFamily="34" charset="0"/>
              </a:rPr>
              <a:t>efinisi</a:t>
            </a:r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interpretatif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cenderung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menekankan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kegiatan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penanganan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terkandung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batas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kata lain, </a:t>
            </a:r>
            <a:r>
              <a:rPr lang="en-US" dirty="0" err="1">
                <a:latin typeface="Maiandra GD" panose="020E0502030308020204" pitchFamily="34" charset="0"/>
              </a:rPr>
              <a:t>definisi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interpretatif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proses </a:t>
            </a:r>
            <a:r>
              <a:rPr lang="en-US" dirty="0" err="1">
                <a:latin typeface="Maiandra GD" panose="020E0502030308020204" pitchFamily="34" charset="0"/>
              </a:rPr>
              <a:t>penciptaan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makna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atas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interaksi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menciptakan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memelihara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mengubah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Jadi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perspektif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interpretatif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menekankan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peranan</a:t>
            </a:r>
            <a:r>
              <a:rPr lang="en-US" dirty="0">
                <a:latin typeface="Maiandra GD" panose="020E0502030308020204" pitchFamily="34" charset="0"/>
              </a:rPr>
              <a:t> “orang-orang”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“proses”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menciptakan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makna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Makna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tersebut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tidak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hanya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orang, </a:t>
            </a:r>
            <a:r>
              <a:rPr lang="en-US" dirty="0" err="1">
                <a:latin typeface="Maiandra GD" panose="020E0502030308020204" pitchFamily="34" charset="0"/>
              </a:rPr>
              <a:t>namun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juga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“</a:t>
            </a:r>
            <a:r>
              <a:rPr lang="en-US" dirty="0" err="1">
                <a:latin typeface="Maiandra GD" panose="020E0502030308020204" pitchFamily="34" charset="0"/>
              </a:rPr>
              <a:t>transaksi</a:t>
            </a:r>
            <a:r>
              <a:rPr lang="en-US" dirty="0">
                <a:latin typeface="Maiandra GD" panose="020E0502030308020204" pitchFamily="34" charset="0"/>
              </a:rPr>
              <a:t>” </a:t>
            </a:r>
            <a:r>
              <a:rPr lang="en-US" dirty="0" err="1">
                <a:latin typeface="Maiandra GD" panose="020E0502030308020204" pitchFamily="34" charset="0"/>
              </a:rPr>
              <a:t>itu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sendiri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Sifat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terpenting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penciptaan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penafsiran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penanganan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kegiatan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anggota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organisasi</a:t>
            </a:r>
            <a:r>
              <a:rPr lang="en-US" dirty="0">
                <a:latin typeface="Maiandra GD" panose="020E0502030308020204" pitchFamily="34" charset="0"/>
              </a:rPr>
              <a:t>.</a:t>
            </a:r>
            <a:endParaRPr lang="id-ID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>
                <a:latin typeface="Maiandra GD" panose="020E0502030308020204" pitchFamily="34" charset="0"/>
              </a:rPr>
              <a:t>Deddy</a:t>
            </a:r>
            <a:r>
              <a:rPr lang="en-US" sz="2000" b="1" dirty="0">
                <a:latin typeface="Maiandra GD" panose="020E0502030308020204" pitchFamily="34" charset="0"/>
              </a:rPr>
              <a:t> </a:t>
            </a:r>
            <a:r>
              <a:rPr lang="en-US" sz="2000" b="1" dirty="0" err="1" smtClean="0">
                <a:latin typeface="Maiandra GD" panose="020E0502030308020204" pitchFamily="34" charset="0"/>
              </a:rPr>
              <a:t>Mulyana</a:t>
            </a:r>
            <a:r>
              <a:rPr lang="id-ID" sz="2000" b="1" dirty="0" smtClean="0">
                <a:latin typeface="Maiandra GD" panose="020E0502030308020204" pitchFamily="34" charset="0"/>
              </a:rPr>
              <a:t> :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terjadi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dalam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suatu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jaringan</a:t>
            </a:r>
            <a:r>
              <a:rPr lang="en-US" sz="2000" dirty="0">
                <a:latin typeface="Maiandra GD" panose="020E0502030308020204" pitchFamily="34" charset="0"/>
              </a:rPr>
              <a:t> yang </a:t>
            </a:r>
            <a:r>
              <a:rPr lang="en-US" sz="2000" dirty="0" err="1">
                <a:latin typeface="Maiandra GD" panose="020E0502030308020204" pitchFamily="34" charset="0"/>
              </a:rPr>
              <a:t>lebih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besar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dari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kelompok</a:t>
            </a:r>
            <a:r>
              <a:rPr lang="en-US" sz="2000" dirty="0">
                <a:latin typeface="Maiandra GD" panose="020E0502030308020204" pitchFamily="34" charset="0"/>
              </a:rPr>
              <a:t>.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seringkali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melibatkan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juga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diadik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antar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pribadi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ada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kalanya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juga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public.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formal </a:t>
            </a:r>
            <a:r>
              <a:rPr lang="en-US" sz="2000" dirty="0" err="1">
                <a:latin typeface="Maiandra GD" panose="020E0502030308020204" pitchFamily="34" charset="0"/>
              </a:rPr>
              <a:t>adalah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menurut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stuktur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yakni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downward, upward </a:t>
            </a:r>
            <a:r>
              <a:rPr lang="en-US" sz="2000" dirty="0" err="1">
                <a:latin typeface="Maiandra GD" panose="020E0502030308020204" pitchFamily="34" charset="0"/>
              </a:rPr>
              <a:t>dan</a:t>
            </a:r>
            <a:r>
              <a:rPr lang="en-US" sz="2000" dirty="0">
                <a:latin typeface="Maiandra GD" panose="020E0502030308020204" pitchFamily="34" charset="0"/>
              </a:rPr>
              <a:t> horizontal. </a:t>
            </a:r>
            <a:r>
              <a:rPr lang="en-US" sz="2000" dirty="0" err="1">
                <a:latin typeface="Maiandra GD" panose="020E0502030308020204" pitchFamily="34" charset="0"/>
              </a:rPr>
              <a:t>Sedangkan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informal </a:t>
            </a:r>
            <a:r>
              <a:rPr lang="en-US" sz="2000" dirty="0" err="1">
                <a:latin typeface="Maiandra GD" panose="020E0502030308020204" pitchFamily="34" charset="0"/>
              </a:rPr>
              <a:t>tidak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bergantung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pada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struktur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organisasi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seperti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komunikasi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antar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sejawat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juga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termasuk</a:t>
            </a:r>
            <a:r>
              <a:rPr lang="en-US" sz="2000" dirty="0">
                <a:latin typeface="Maiandra GD" panose="020E0502030308020204" pitchFamily="34" charset="0"/>
              </a:rPr>
              <a:t> gossip.</a:t>
            </a:r>
            <a:endParaRPr lang="id-ID" sz="2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latin typeface="Maiandra GD" panose="020E0502030308020204" pitchFamily="34" charset="0"/>
              </a:rPr>
              <a:t>Menurut</a:t>
            </a:r>
            <a:r>
              <a:rPr lang="en-US" sz="2000" b="1" dirty="0" smtClean="0">
                <a:latin typeface="Maiandra GD" panose="020E0502030308020204" pitchFamily="34" charset="0"/>
              </a:rPr>
              <a:t> Redding </a:t>
            </a:r>
            <a:r>
              <a:rPr lang="en-US" sz="2000" b="1" dirty="0" err="1" smtClean="0">
                <a:latin typeface="Maiandra GD" panose="020E0502030308020204" pitchFamily="34" charset="0"/>
              </a:rPr>
              <a:t>dan</a:t>
            </a:r>
            <a:r>
              <a:rPr lang="en-US" sz="2000" b="1" dirty="0" smtClean="0">
                <a:latin typeface="Maiandra GD" panose="020E0502030308020204" pitchFamily="34" charset="0"/>
              </a:rPr>
              <a:t> Sanborn </a:t>
            </a:r>
            <a:r>
              <a:rPr lang="en-US" sz="2000" dirty="0" err="1" smtClean="0">
                <a:latin typeface="Maiandra GD" panose="020E0502030308020204" pitchFamily="34" charset="0"/>
              </a:rPr>
              <a:t>mengatakan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bahwa</a:t>
            </a:r>
            <a:r>
              <a:rPr lang="en-US" sz="2000" dirty="0" smtClean="0">
                <a:latin typeface="Maiandra GD" panose="020E0502030308020204" pitchFamily="34" charset="0"/>
              </a:rPr>
              <a:t>, “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Organisasi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adalah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pengiriman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penerimaan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informasi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dalam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organisasi</a:t>
            </a:r>
            <a:r>
              <a:rPr lang="en-US" sz="2000" dirty="0" smtClean="0">
                <a:latin typeface="Maiandra GD" panose="020E0502030308020204" pitchFamily="34" charset="0"/>
              </a:rPr>
              <a:t> yang </a:t>
            </a:r>
            <a:r>
              <a:rPr lang="en-US" sz="2000" dirty="0" err="1" smtClean="0">
                <a:latin typeface="Maiandra GD" panose="020E0502030308020204" pitchFamily="34" charset="0"/>
              </a:rPr>
              <a:t>kompleks</a:t>
            </a:r>
            <a:r>
              <a:rPr lang="en-US" sz="2000" dirty="0" smtClean="0">
                <a:latin typeface="Maiandra GD" panose="020E0502030308020204" pitchFamily="34" charset="0"/>
              </a:rPr>
              <a:t>. Yang </a:t>
            </a:r>
            <a:r>
              <a:rPr lang="en-US" sz="2000" dirty="0" err="1" smtClean="0">
                <a:latin typeface="Maiandra GD" panose="020E0502030308020204" pitchFamily="34" charset="0"/>
              </a:rPr>
              <a:t>termasuk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dalam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bidang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ini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adalah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internal, </a:t>
            </a:r>
            <a:r>
              <a:rPr lang="en-US" sz="2000" dirty="0" err="1" smtClean="0">
                <a:latin typeface="Maiandra GD" panose="020E0502030308020204" pitchFamily="34" charset="0"/>
              </a:rPr>
              <a:t>hubungan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manusia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hubungan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persatuan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pengelola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i="1" dirty="0" smtClean="0">
                <a:latin typeface="Maiandra GD" panose="020E0502030308020204" pitchFamily="34" charset="0"/>
              </a:rPr>
              <a:t>Downward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atau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dari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atasan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kepada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bawahan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i="1" dirty="0" smtClean="0">
                <a:latin typeface="Maiandra GD" panose="020E0502030308020204" pitchFamily="34" charset="0"/>
              </a:rPr>
              <a:t>Upward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atau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dari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bawahan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kepada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atasan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horizontal </a:t>
            </a:r>
            <a:r>
              <a:rPr lang="en-US" sz="2000" dirty="0" err="1" smtClean="0">
                <a:latin typeface="Maiandra GD" panose="020E0502030308020204" pitchFamily="34" charset="0"/>
              </a:rPr>
              <a:t>atau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dari</a:t>
            </a:r>
            <a:r>
              <a:rPr lang="en-US" sz="2000" dirty="0" smtClean="0">
                <a:latin typeface="Maiandra GD" panose="020E0502030308020204" pitchFamily="34" charset="0"/>
              </a:rPr>
              <a:t> orang-orang yang </a:t>
            </a:r>
            <a:r>
              <a:rPr lang="en-US" sz="2000" dirty="0" err="1" smtClean="0">
                <a:latin typeface="Maiandra GD" panose="020E0502030308020204" pitchFamily="34" charset="0"/>
              </a:rPr>
              <a:t>sama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i="1" dirty="0" smtClean="0">
                <a:latin typeface="Maiandra GD" panose="020E0502030308020204" pitchFamily="34" charset="0"/>
              </a:rPr>
              <a:t>level</a:t>
            </a:r>
            <a:r>
              <a:rPr lang="en-US" sz="2000" dirty="0" smtClean="0">
                <a:latin typeface="Maiandra GD" panose="020E0502030308020204" pitchFamily="34" charset="0"/>
              </a:rPr>
              <a:t>/</a:t>
            </a:r>
            <a:r>
              <a:rPr lang="en-US" sz="2000" dirty="0" err="1" smtClean="0">
                <a:latin typeface="Maiandra GD" panose="020E0502030308020204" pitchFamily="34" charset="0"/>
              </a:rPr>
              <a:t>tingkatnya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dalam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organisasi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keterampilan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berkomunikasi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berbicara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mendengarkan</a:t>
            </a:r>
            <a:r>
              <a:rPr lang="en-US" sz="2000" dirty="0" smtClean="0">
                <a:latin typeface="Maiandra GD" panose="020E0502030308020204" pitchFamily="34" charset="0"/>
              </a:rPr>
              <a:t>, </a:t>
            </a:r>
            <a:r>
              <a:rPr lang="en-US" sz="2000" dirty="0" err="1" smtClean="0">
                <a:latin typeface="Maiandra GD" panose="020E0502030308020204" pitchFamily="34" charset="0"/>
              </a:rPr>
              <a:t>menulis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dan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komunikasi</a:t>
            </a:r>
            <a:r>
              <a:rPr lang="en-US" sz="2000" dirty="0" smtClean="0">
                <a:latin typeface="Maiandra GD" panose="020E0502030308020204" pitchFamily="34" charset="0"/>
              </a:rPr>
              <a:t> </a:t>
            </a:r>
            <a:r>
              <a:rPr lang="en-US" sz="2000" dirty="0" err="1" smtClean="0">
                <a:latin typeface="Maiandra GD" panose="020E0502030308020204" pitchFamily="34" charset="0"/>
              </a:rPr>
              <a:t>evaluasi</a:t>
            </a:r>
            <a:r>
              <a:rPr lang="en-US" sz="2000" dirty="0" smtClean="0">
                <a:latin typeface="Maiandra GD" panose="020E0502030308020204" pitchFamily="34" charset="0"/>
              </a:rPr>
              <a:t> program” ( Masmuh,2010 : 5)</a:t>
            </a:r>
          </a:p>
        </p:txBody>
      </p:sp>
    </p:spTree>
    <p:extLst>
      <p:ext uri="{BB962C8B-B14F-4D97-AF65-F5344CB8AC3E}">
        <p14:creationId xmlns:p14="http://schemas.microsoft.com/office/powerpoint/2010/main" val="36893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08530" y="614083"/>
            <a:ext cx="8915400" cy="496644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id-ID" sz="2000" b="1" dirty="0" err="1"/>
              <a:t>Komunikasi</a:t>
            </a:r>
            <a:r>
              <a:rPr lang="en-US" altLang="id-ID" sz="2000" b="1" dirty="0"/>
              <a:t> </a:t>
            </a:r>
            <a:r>
              <a:rPr lang="en-US" altLang="id-ID" sz="2000" b="1" dirty="0" err="1"/>
              <a:t>organisasional</a:t>
            </a:r>
            <a:r>
              <a:rPr lang="en-US" altLang="id-ID" sz="2000" b="1" dirty="0"/>
              <a:t> </a:t>
            </a:r>
            <a:r>
              <a:rPr lang="en-US" altLang="id-ID" sz="2000" b="1" dirty="0" smtClean="0"/>
              <a:t>:</a:t>
            </a:r>
            <a:endParaRPr lang="id-ID" altLang="id-ID" sz="2000" b="1" dirty="0" smtClean="0"/>
          </a:p>
          <a:p>
            <a:pPr>
              <a:buFontTx/>
              <a:buNone/>
            </a:pPr>
            <a:r>
              <a:rPr lang="id-ID" altLang="id-ID" sz="2000" b="1" dirty="0" smtClean="0"/>
              <a:t>OBJEKTIF</a:t>
            </a:r>
            <a:endParaRPr lang="id-ID" altLang="id-ID" sz="2000" dirty="0" smtClean="0"/>
          </a:p>
          <a:p>
            <a:pPr indent="20638">
              <a:buFontTx/>
              <a:buNone/>
            </a:pPr>
            <a:r>
              <a:rPr lang="en-US" altLang="id-ID" sz="2000" dirty="0" err="1" smtClean="0"/>
              <a:t>Adalah</a:t>
            </a:r>
            <a:r>
              <a:rPr lang="en-US" altLang="id-ID" sz="2000" dirty="0" smtClean="0"/>
              <a:t> </a:t>
            </a:r>
            <a:r>
              <a:rPr lang="en-US" altLang="id-ID" sz="2000" dirty="0" err="1"/>
              <a:t>pertunjukkan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penafsiran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pesan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diantara</a:t>
            </a:r>
            <a:r>
              <a:rPr lang="en-US" altLang="id-ID" sz="2000" dirty="0"/>
              <a:t> unit-unit </a:t>
            </a:r>
            <a:r>
              <a:rPr lang="en-US" altLang="id-ID" sz="2000" dirty="0" err="1"/>
              <a:t>komunikasi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merupakan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bagian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dari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suatu</a:t>
            </a:r>
            <a:r>
              <a:rPr lang="en-US" altLang="id-ID" sz="2000" dirty="0"/>
              <a:t> </a:t>
            </a:r>
            <a:r>
              <a:rPr lang="en-US" altLang="id-ID" sz="2000" dirty="0" err="1"/>
              <a:t>organisasi</a:t>
            </a:r>
            <a:r>
              <a:rPr lang="en-US" altLang="id-ID" sz="2000" dirty="0"/>
              <a:t>. (</a:t>
            </a:r>
            <a:r>
              <a:rPr lang="en-US" altLang="id-ID" sz="2000" dirty="0" err="1"/>
              <a:t>menekankan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pada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prosedur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kebijakan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aturan</a:t>
            </a:r>
            <a:r>
              <a:rPr lang="en-US" altLang="id-ID" sz="2000" dirty="0" smtClean="0"/>
              <a:t>)</a:t>
            </a:r>
            <a:endParaRPr lang="id-ID" altLang="id-ID" sz="2000" dirty="0" smtClean="0"/>
          </a:p>
          <a:p>
            <a:pPr>
              <a:buFontTx/>
              <a:buNone/>
            </a:pPr>
            <a:endParaRPr lang="en-US" altLang="id-ID" sz="2000" dirty="0"/>
          </a:p>
          <a:p>
            <a:pPr>
              <a:buFontTx/>
              <a:buNone/>
            </a:pPr>
            <a:r>
              <a:rPr lang="id-ID" altLang="id-ID" sz="2000" b="1" dirty="0" smtClean="0"/>
              <a:t>SUBJEKTIF</a:t>
            </a:r>
          </a:p>
          <a:p>
            <a:pPr indent="20638">
              <a:buFontTx/>
              <a:buNone/>
            </a:pPr>
            <a:r>
              <a:rPr lang="en-US" altLang="id-ID" sz="2000" dirty="0" err="1" smtClean="0"/>
              <a:t>Adalah</a:t>
            </a:r>
            <a:r>
              <a:rPr lang="en-US" altLang="id-ID" sz="2000" dirty="0" smtClean="0"/>
              <a:t> </a:t>
            </a:r>
            <a:r>
              <a:rPr lang="en-US" altLang="id-ID" sz="2000" dirty="0"/>
              <a:t>proses </a:t>
            </a:r>
            <a:r>
              <a:rPr lang="en-US" altLang="id-ID" sz="2000" dirty="0" err="1"/>
              <a:t>penciptaan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makna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atas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interaksi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menciptakan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memelihara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mengubah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organisasi</a:t>
            </a:r>
            <a:r>
              <a:rPr lang="en-US" altLang="id-ID" sz="2000" dirty="0"/>
              <a:t>. (</a:t>
            </a:r>
            <a:r>
              <a:rPr lang="en-US" altLang="id-ID" sz="2000" dirty="0" err="1"/>
              <a:t>menekankan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pada</a:t>
            </a:r>
            <a:r>
              <a:rPr lang="en-US" altLang="id-ID" sz="2000" dirty="0"/>
              <a:t> orang-orang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proses)</a:t>
            </a:r>
          </a:p>
        </p:txBody>
      </p:sp>
    </p:spTree>
    <p:extLst>
      <p:ext uri="{BB962C8B-B14F-4D97-AF65-F5344CB8AC3E}">
        <p14:creationId xmlns:p14="http://schemas.microsoft.com/office/powerpoint/2010/main" val="27073924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523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Century Gothic</vt:lpstr>
      <vt:lpstr>Maiandra GD</vt:lpstr>
      <vt:lpstr>Wingdings 3</vt:lpstr>
      <vt:lpstr>Wisp</vt:lpstr>
      <vt:lpstr>PEMAHAMAN DAN KONSEPSI KOMUNIKASI ORGANISASI</vt:lpstr>
      <vt:lpstr>PENTINGNYA KAJIAN TERHADAP KOMUNIKASI ORGANISASI</vt:lpstr>
      <vt:lpstr>Definisi Komunikasi Organisasi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PEMAHAMAN DAN KONSEPSI KOMUNIKASI ORGANISASI</dc:title>
  <dc:creator>User</dc:creator>
  <cp:lastModifiedBy>User</cp:lastModifiedBy>
  <cp:revision>7</cp:revision>
  <dcterms:created xsi:type="dcterms:W3CDTF">2016-03-14T04:04:22Z</dcterms:created>
  <dcterms:modified xsi:type="dcterms:W3CDTF">2016-03-16T02:36:28Z</dcterms:modified>
</cp:coreProperties>
</file>