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DB64F09-D2BA-48DE-AF88-CB4FE784667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9CEA59-42BB-4811-AF8B-9202A8DDA82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b-NO" b="1" dirty="0"/>
              <a:t>Hugo Munsterberg</a:t>
            </a:r>
            <a:r>
              <a:rPr lang="nb-NO" dirty="0"/>
              <a:t> menekankan adanya perbedaan-perbedaan karakteristik individu dalam organisasi-organisasi. Sebagai tambahan Munsterberg mengingatkan adanya pengaruh faktor-faktor sosial dan budaya terhdap organisasi.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Kritik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“</a:t>
            </a:r>
            <a:r>
              <a:rPr lang="en-US" sz="2800" b="1" dirty="0" err="1"/>
              <a:t>usul”perubahan</a:t>
            </a:r>
            <a:r>
              <a:rPr lang="en-US" sz="2800" b="1" dirty="0"/>
              <a:t> </a:t>
            </a:r>
            <a:r>
              <a:rPr lang="en-US" sz="2800" b="1" dirty="0" err="1"/>
              <a:t>neoklasik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tiang</a:t>
            </a:r>
            <a:r>
              <a:rPr lang="en-US" sz="2800" b="1" dirty="0"/>
              <a:t> </a:t>
            </a:r>
            <a:r>
              <a:rPr lang="en-US" sz="2800" b="1" dirty="0" err="1"/>
              <a:t>dasar</a:t>
            </a:r>
            <a:r>
              <a:rPr lang="en-US" sz="2800" b="1" dirty="0"/>
              <a:t> </a:t>
            </a:r>
            <a:r>
              <a:rPr lang="en-US" sz="2800" b="1" dirty="0" err="1"/>
              <a:t>organisasi</a:t>
            </a:r>
            <a:r>
              <a:rPr lang="en-US" sz="2800" b="1" dirty="0"/>
              <a:t> formal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(Division of Labor)</a:t>
            </a:r>
          </a:p>
          <a:p>
            <a:pPr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neoklasik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:</a:t>
            </a:r>
          </a:p>
          <a:p>
            <a:pPr lvl="0"/>
            <a:r>
              <a:rPr lang="nb-NO" dirty="0"/>
              <a:t>partisipasi atau melibatkan setiap orang dalam proses pengambilan keputusan</a:t>
            </a:r>
            <a:endParaRPr lang="en-US" dirty="0"/>
          </a:p>
          <a:p>
            <a:pPr lvl="0"/>
            <a:r>
              <a:rPr lang="nb-NO" dirty="0"/>
              <a:t>perluasan kerja (</a:t>
            </a:r>
            <a:r>
              <a:rPr lang="nb-NO" i="1" dirty="0"/>
              <a:t>job enlargement</a:t>
            </a:r>
            <a:r>
              <a:rPr lang="nb-NO" dirty="0"/>
              <a:t>) sebagai kebalikan dari spesialisasi</a:t>
            </a:r>
            <a:endParaRPr lang="en-US" dirty="0"/>
          </a:p>
          <a:p>
            <a:r>
              <a:rPr lang="nb-NO" dirty="0"/>
              <a:t>manajemen </a:t>
            </a:r>
            <a:r>
              <a:rPr lang="nb-NO" i="1" dirty="0"/>
              <a:t>bottmom up</a:t>
            </a:r>
            <a:r>
              <a:rPr lang="nb-NO" dirty="0"/>
              <a:t>: memberi kesempatan bagi junior untuk berpartisipasi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Pandangan</a:t>
            </a:r>
            <a:r>
              <a:rPr lang="en-US" b="1" dirty="0"/>
              <a:t> </a:t>
            </a:r>
            <a:r>
              <a:rPr lang="en-US" b="1" dirty="0" err="1"/>
              <a:t>Neoklasik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pergeseran-pergeseran</a:t>
            </a:r>
            <a:r>
              <a:rPr lang="en-US" dirty="0"/>
              <a:t> (</a:t>
            </a:r>
            <a:r>
              <a:rPr lang="en-US" i="1" dirty="0"/>
              <a:t>frictions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Pandangan</a:t>
            </a:r>
            <a:r>
              <a:rPr lang="en-US" b="1" dirty="0"/>
              <a:t> </a:t>
            </a:r>
            <a:r>
              <a:rPr lang="en-US" b="1" dirty="0" err="1"/>
              <a:t>Neoklasik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Formal</a:t>
            </a:r>
            <a:endParaRPr lang="en-US" dirty="0"/>
          </a:p>
          <a:p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neoklasik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2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: </a:t>
            </a:r>
            <a:r>
              <a:rPr lang="en-US" u="sng" dirty="0" err="1"/>
              <a:t>perilaku</a:t>
            </a:r>
            <a:r>
              <a:rPr lang="en-US" u="sng" dirty="0"/>
              <a:t> </a:t>
            </a:r>
            <a:r>
              <a:rPr lang="en-US" u="sng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u="sng" dirty="0" err="1"/>
              <a:t>kelompok</a:t>
            </a:r>
            <a:r>
              <a:rPr lang="en-US" u="sng" dirty="0"/>
              <a:t> </a:t>
            </a:r>
            <a:r>
              <a:rPr lang="en-US" u="sng" dirty="0" err="1"/>
              <a:t>pekerja</a:t>
            </a:r>
            <a:r>
              <a:rPr lang="en-US" dirty="0"/>
              <a:t>. </a:t>
            </a:r>
          </a:p>
          <a:p>
            <a:r>
              <a:rPr lang="en-US" dirty="0"/>
              <a:t>F</a:t>
            </a:r>
            <a:r>
              <a:rPr lang="nb-NO" dirty="0"/>
              <a:t>enomena organisasi informal: orang-orang yang bergabung menjadi suatu kelompok; kelompok alamiah yang terbentuk sebagai hasil interaksi diantar para karyawan.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formal:</a:t>
            </a:r>
          </a:p>
          <a:p>
            <a:pPr lvl="0"/>
            <a:r>
              <a:rPr lang="en-US" dirty="0" err="1"/>
              <a:t>Lokasi</a:t>
            </a:r>
            <a:endParaRPr lang="en-US" dirty="0"/>
          </a:p>
          <a:p>
            <a:pPr lvl="0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pPr lvl="0"/>
            <a:r>
              <a:rPr lang="en-US" dirty="0" err="1"/>
              <a:t>Minat</a:t>
            </a:r>
            <a:r>
              <a:rPr lang="en-US" dirty="0"/>
              <a:t> (</a:t>
            </a:r>
            <a:r>
              <a:rPr lang="en-US" i="1" dirty="0"/>
              <a:t>Interests</a:t>
            </a:r>
            <a:r>
              <a:rPr lang="en-US" dirty="0"/>
              <a:t>)</a:t>
            </a:r>
          </a:p>
          <a:p>
            <a:pPr lvl="0"/>
            <a:r>
              <a:rPr lang="nb-NO" dirty="0"/>
              <a:t>Masalah-masalah khusus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TEORI STRUCTURAL KLASIK / ORGANISASI KLASIK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Karakteritik Organisasi Weberian</a:t>
            </a:r>
            <a:br>
              <a:rPr lang="nb-NO" dirty="0"/>
            </a:br>
            <a:r>
              <a:rPr lang="nb-NO" dirty="0"/>
              <a:t>Kata birokrasi mula-mula berasal dari kata legal-rasional. Organisasi disebut rasional dalam hal penetapan tujuan dan perancangan organisasi untuk mencapai tujuan tersebut. </a:t>
            </a:r>
            <a:endParaRPr lang="nb-N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organisasi</a:t>
            </a:r>
            <a:r>
              <a:rPr lang="en-US" dirty="0"/>
              <a:t> social &amp; </a:t>
            </a:r>
            <a:r>
              <a:rPr lang="en-US" dirty="0" err="1"/>
              <a:t>organisasi</a:t>
            </a:r>
            <a:r>
              <a:rPr lang="en-US" dirty="0"/>
              <a:t> formal</a:t>
            </a:r>
            <a:br>
              <a:rPr lang="en-US" dirty="0"/>
            </a:b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Blau&amp;Scott</a:t>
            </a:r>
            <a:r>
              <a:rPr lang="en-US" dirty="0"/>
              <a:t> (1962)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Social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pola-pola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social (</a:t>
            </a:r>
            <a:r>
              <a:rPr lang="en-US" dirty="0" err="1"/>
              <a:t>frekuensi</a:t>
            </a:r>
            <a:r>
              <a:rPr lang="en-US" dirty="0"/>
              <a:t>,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, horizontal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mengisyaratkan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mentransformasikan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/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 social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(</a:t>
            </a:r>
            <a:r>
              <a:rPr lang="en-US" dirty="0" err="1"/>
              <a:t>kelompok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Formal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mengkoordinasikan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, </a:t>
            </a:r>
            <a:r>
              <a:rPr lang="en-US" dirty="0" err="1"/>
              <a:t>aturan-aturan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dipatuhi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status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 smtClean="0"/>
              <a:t>anggota</a:t>
            </a:r>
            <a:endParaRPr lang="en-US" dirty="0" smtClean="0"/>
          </a:p>
          <a:p>
            <a:pPr lvl="0"/>
            <a:r>
              <a:rPr lang="en-US" dirty="0" err="1"/>
              <a:t>organisasi</a:t>
            </a:r>
            <a:r>
              <a:rPr lang="en-US" dirty="0"/>
              <a:t> formal = </a:t>
            </a:r>
            <a:r>
              <a:rPr lang="en-US" dirty="0" err="1"/>
              <a:t>birokrasi</a:t>
            </a:r>
            <a:r>
              <a:rPr lang="en-US" dirty="0"/>
              <a:t>,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,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(</a:t>
            </a:r>
            <a:r>
              <a:rPr lang="en-US" dirty="0" err="1"/>
              <a:t>kewenangan</a:t>
            </a:r>
            <a:r>
              <a:rPr lang="en-US" dirty="0"/>
              <a:t>) yang </a:t>
            </a:r>
            <a:r>
              <a:rPr lang="en-US" dirty="0" err="1"/>
              <a:t>hierarkis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hierarkis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terbirokratisasikan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10 </a:t>
            </a:r>
            <a:r>
              <a:rPr lang="en-US" b="1" dirty="0" err="1"/>
              <a:t>Ciri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Weber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572164"/>
          </a:xfrm>
        </p:spPr>
        <p:txBody>
          <a:bodyPr>
            <a:noAutofit/>
          </a:bodyPr>
          <a:lstStyle/>
          <a:p>
            <a:pPr lvl="0"/>
            <a:r>
              <a:rPr lang="nb-NO" sz="1700" dirty="0"/>
              <a:t>Suatu organisasi terdiri dari hubungan-hubungan yang ditetapkan antara jabatan-jabatan. Masinis, letnan, sersan, dosen.</a:t>
            </a:r>
            <a:endParaRPr lang="en-US" sz="1700" dirty="0"/>
          </a:p>
          <a:p>
            <a:pPr lvl="0"/>
            <a:r>
              <a:rPr lang="nb-NO" sz="1700" dirty="0"/>
              <a:t>Tujuan atau rencana organisasi terbagi ke dalam tugas-tugas, tugas-tugas org. disalurkan diantara berbagai jabatan sebagai kewajiban resmi.</a:t>
            </a:r>
            <a:endParaRPr lang="en-US" sz="1700" dirty="0"/>
          </a:p>
          <a:p>
            <a:pPr lvl="0"/>
            <a:r>
              <a:rPr lang="nb-NO" sz="1700" dirty="0"/>
              <a:t>Kewenangan: melaksanakan kewajiban diberikan kepada jabatan.kewenangan legal, dan di sah kan secara hukum.</a:t>
            </a:r>
            <a:endParaRPr lang="en-US" sz="1700" dirty="0"/>
          </a:p>
          <a:p>
            <a:pPr lvl="0"/>
            <a:r>
              <a:rPr lang="nb-NO" sz="1700" dirty="0"/>
              <a:t>Garis kewenangan dan jabatan diatur menurut suatu tatanan hirarkis. (upward &amp; downward)</a:t>
            </a:r>
            <a:endParaRPr lang="en-US" sz="1700" dirty="0"/>
          </a:p>
          <a:p>
            <a:pPr lvl="0"/>
            <a:r>
              <a:rPr lang="nb-NO" sz="1700" dirty="0"/>
              <a:t>Sistem aturan dan regulasi yang umum tetapi tegas yang ditetapkan secara formal, mengatur tindakan-tindakan dan fungsi-fungsi jabatan dalam organisasi.</a:t>
            </a:r>
            <a:endParaRPr lang="en-US" sz="1700" dirty="0"/>
          </a:p>
          <a:p>
            <a:pPr lvl="0"/>
            <a:r>
              <a:rPr lang="en-US" sz="1700" dirty="0" err="1"/>
              <a:t>Prosedur</a:t>
            </a:r>
            <a:r>
              <a:rPr lang="en-US" sz="1700" dirty="0"/>
              <a:t> </a:t>
            </a:r>
            <a:r>
              <a:rPr lang="en-US" sz="1700" dirty="0" err="1"/>
              <a:t>bersifat</a:t>
            </a:r>
            <a:r>
              <a:rPr lang="en-US" sz="1700" dirty="0"/>
              <a:t> formal </a:t>
            </a:r>
            <a:r>
              <a:rPr lang="en-US" sz="1700" dirty="0" err="1"/>
              <a:t>dan</a:t>
            </a:r>
            <a:r>
              <a:rPr lang="en-US" sz="1700" dirty="0"/>
              <a:t> impersonal. </a:t>
            </a:r>
            <a:r>
              <a:rPr lang="en-US" sz="1700" dirty="0" err="1"/>
              <a:t>Perlu</a:t>
            </a:r>
            <a:r>
              <a:rPr lang="en-US" sz="1700" dirty="0"/>
              <a:t> </a:t>
            </a:r>
            <a:r>
              <a:rPr lang="en-US" sz="1700" dirty="0" err="1"/>
              <a:t>adanya</a:t>
            </a:r>
            <a:r>
              <a:rPr lang="en-US" sz="1700" dirty="0"/>
              <a:t> </a:t>
            </a:r>
            <a:r>
              <a:rPr lang="en-US" sz="1700" dirty="0" err="1"/>
              <a:t>catatan</a:t>
            </a:r>
            <a:r>
              <a:rPr lang="en-US" sz="1700" dirty="0"/>
              <a:t> t</a:t>
            </a:r>
            <a:r>
              <a:rPr lang="nb-NO" sz="1700" dirty="0"/>
              <a:t>ertulis demi kontinuitas, keseragaman (</a:t>
            </a:r>
            <a:r>
              <a:rPr lang="nb-NO" sz="1700" i="1" dirty="0"/>
              <a:t>uniformitas</a:t>
            </a:r>
            <a:r>
              <a:rPr lang="nb-NO" sz="1700" dirty="0"/>
              <a:t>), dan untuk maksud-maksud transaksi. Prosedur impersonal ini dirancang untuk menjaga perasaan pejabat agar penilaian rasionalnya tidak menyimpang.dalam menjalankan kewajibannya.</a:t>
            </a:r>
            <a:endParaRPr lang="en-US" sz="1700" dirty="0"/>
          </a:p>
          <a:p>
            <a:pPr lvl="0"/>
            <a:r>
              <a:rPr lang="nb-NO" sz="1700" dirty="0"/>
              <a:t>Disiplin</a:t>
            </a:r>
            <a:endParaRPr lang="en-US" sz="1700" dirty="0"/>
          </a:p>
          <a:p>
            <a:pPr lvl="0"/>
            <a:r>
              <a:rPr lang="nb-NO" sz="1700" dirty="0"/>
              <a:t>Anggota organisasi harus memisahkan kehidupan pribadi dan kehidupan organisasi.</a:t>
            </a:r>
            <a:endParaRPr lang="en-US" sz="1700" dirty="0"/>
          </a:p>
          <a:p>
            <a:pPr lvl="0"/>
            <a:r>
              <a:rPr lang="nb-NO" sz="1700" dirty="0"/>
              <a:t>Pegawai yang dipilih untuk bekerja berdasarkan kualifikasi teknis</a:t>
            </a:r>
            <a:endParaRPr lang="en-US" sz="1700" dirty="0"/>
          </a:p>
          <a:p>
            <a:r>
              <a:rPr lang="nb-NO" sz="1700" dirty="0"/>
              <a:t>Kenaikan jabatan berdasarkan senioritas dan prestasi kerja.</a:t>
            </a:r>
            <a:endParaRPr lang="en-US" sz="1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b="1" dirty="0"/>
              <a:t> Taylor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u="sng" dirty="0"/>
              <a:t>Pembagian kerja</a:t>
            </a:r>
            <a:r>
              <a:rPr lang="nb-NO" dirty="0"/>
              <a:t>: menyangkut bagaimana tugas, kewajiban dan pekerjaan organisasi didistribusikan. Pekerjaan setiap orang dlm org. hrs terbatas pada pelaksanaan suatu fungsi.</a:t>
            </a:r>
            <a:endParaRPr lang="en-US" dirty="0"/>
          </a:p>
          <a:p>
            <a:pPr lvl="0"/>
            <a:r>
              <a:rPr lang="nb-NO" u="sng" dirty="0"/>
              <a:t>Proses Skalar dan fungsional</a:t>
            </a:r>
            <a:r>
              <a:rPr lang="nb-NO" b="1" dirty="0"/>
              <a:t>.</a:t>
            </a:r>
            <a:r>
              <a:rPr lang="nb-NO" dirty="0"/>
              <a:t> Berkaitan dengan pertumbuhan vertikal dan horizontal organisasi. Proses saklar menunjukkan rantai perintah atau dimensi vertikan organisasi.</a:t>
            </a:r>
            <a:endParaRPr lang="en-US" dirty="0"/>
          </a:p>
          <a:p>
            <a:r>
              <a:rPr lang="nb-NO" u="sng" dirty="0"/>
              <a:t>Struktur</a:t>
            </a:r>
            <a:r>
              <a:rPr lang="nb-NO" dirty="0"/>
              <a:t>. Berkaitan dengan hubungan-hubungan logis antara berbagai fungsi yang ada dalam organisasi</a:t>
            </a:r>
            <a:r>
              <a:rPr lang="nb-NO" dirty="0" smtClean="0"/>
              <a:t>.</a:t>
            </a:r>
          </a:p>
          <a:p>
            <a:r>
              <a:rPr lang="nb-NO" u="sng" dirty="0"/>
              <a:t>Rentang pengawasan</a:t>
            </a:r>
            <a:r>
              <a:rPr lang="nb-NO" dirty="0"/>
              <a:t>. Jumlah bawahan yang berada di bawah pengawasan seorang atasan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Ada</a:t>
            </a:r>
            <a:r>
              <a:rPr lang="en-US" b="1" dirty="0"/>
              <a:t> 3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formal: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nb-NO" dirty="0"/>
              <a:t>Sistem kegiatan yang terkoordinasi. Organisasi dalam kenyatanya selalu terdiri dari bagian-bagian dan hubungan-hubungan. Bagian-bagian organisasi merupakan kegiatan-kegiatan atau fungsi-fungsi yang dilaksanakan dan saling berhubungan.</a:t>
            </a:r>
            <a:endParaRPr lang="en-US" dirty="0"/>
          </a:p>
          <a:p>
            <a:pPr lvl="0"/>
            <a:r>
              <a:rPr lang="nb-NO" dirty="0"/>
              <a:t>Kelompok orang</a:t>
            </a:r>
            <a:endParaRPr lang="en-US" dirty="0"/>
          </a:p>
          <a:p>
            <a:pPr lvl="0"/>
            <a:r>
              <a:rPr lang="nb-NO" dirty="0"/>
              <a:t>Kerjasama utk mencapai tujuan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Dasar-dasar organisasi klasik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nb-NO" dirty="0"/>
              <a:t>Kekuasaan, bisa demokratis atau otokratis</a:t>
            </a:r>
            <a:endParaRPr lang="en-US" dirty="0"/>
          </a:p>
          <a:p>
            <a:pPr lvl="0"/>
            <a:r>
              <a:rPr lang="nb-NO" dirty="0"/>
              <a:t>Saling melayani-merupakan legitimasi sosial pada organisasi. Setiap organisasi ada dan diakui oleh masyarakat umum</a:t>
            </a:r>
            <a:endParaRPr lang="en-US" dirty="0"/>
          </a:p>
          <a:p>
            <a:pPr lvl="0"/>
            <a:r>
              <a:rPr lang="nb-NO" dirty="0"/>
              <a:t>Doktrin-rumusan tujuan organisasi</a:t>
            </a:r>
            <a:endParaRPr lang="en-US" dirty="0"/>
          </a:p>
          <a:p>
            <a:r>
              <a:rPr lang="nb-NO" dirty="0"/>
              <a:t>Disiplin- perilaku yang ditentukan oleh perintah atau pengendalian diri.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TEORI NEOKLASIK / TRADISIONAL / TRANSISIONAL / INDIVIDUAL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578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Equity</vt:lpstr>
      <vt:lpstr>Urban</vt:lpstr>
      <vt:lpstr>Civic</vt:lpstr>
      <vt:lpstr>Teori Organisasi</vt:lpstr>
      <vt:lpstr>TEORI STRUCTURAL KLASIK / ORGANISASI KLASIK</vt:lpstr>
      <vt:lpstr>organisasi social &amp; organisasi formal dari Blau&amp;Scott (1962) </vt:lpstr>
      <vt:lpstr>Slide 4</vt:lpstr>
      <vt:lpstr>10 Ciri organisasi atas karya Weber:</vt:lpstr>
      <vt:lpstr>Manajemen Ilmiah Taylor</vt:lpstr>
      <vt:lpstr>Ada 3 unsur organisasi formal:</vt:lpstr>
      <vt:lpstr>Dasar-dasar organisasi klasik</vt:lpstr>
      <vt:lpstr>TEORI NEOKLASIK / TRADISIONAL / TRANSISIONAL / INDIVIDUAL</vt:lpstr>
      <vt:lpstr>Slide 10</vt:lpstr>
      <vt:lpstr>Kritik dan “usul”perubahan neoklasik pada tiang dasar organisasi formal.</vt:lpstr>
      <vt:lpstr>Pandangan Neoklasik Terhadap Organisasi Formal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Organisasi</dc:title>
  <dc:creator>inggar</dc:creator>
  <cp:lastModifiedBy>inggar</cp:lastModifiedBy>
  <cp:revision>1</cp:revision>
  <dcterms:created xsi:type="dcterms:W3CDTF">2013-10-03T04:11:55Z</dcterms:created>
  <dcterms:modified xsi:type="dcterms:W3CDTF">2013-10-03T04:27:05Z</dcterms:modified>
</cp:coreProperties>
</file>