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C0A23-8C38-43AA-ADB1-F573AD58D3E5}" type="datetimeFigureOut">
              <a:rPr lang="en-US" smtClean="0"/>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10597D-B2AD-4A49-A5F6-3DDC902CB94C}" type="slidenum">
              <a:rPr lang="en-US" smtClean="0"/>
              <a:t>‹#›</a:t>
            </a:fld>
            <a:endParaRPr lang="en-US"/>
          </a:p>
        </p:txBody>
      </p:sp>
    </p:spTree>
    <p:extLst>
      <p:ext uri="{BB962C8B-B14F-4D97-AF65-F5344CB8AC3E}">
        <p14:creationId xmlns:p14="http://schemas.microsoft.com/office/powerpoint/2010/main" val="440293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10597D-B2AD-4A49-A5F6-3DDC902CB94C}"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5B18CC6-47B2-4031-A822-8223B2E8050A}" type="datetimeFigureOut">
              <a:rPr lang="en-US" smtClean="0"/>
              <a:t>4/3/2017</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8809929A-93C3-4B43-86FC-ED0E78D814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18CC6-47B2-4031-A822-8223B2E8050A}"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929A-93C3-4B43-86FC-ED0E78D814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18CC6-47B2-4031-A822-8223B2E8050A}"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929A-93C3-4B43-86FC-ED0E78D814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18CC6-47B2-4031-A822-8223B2E8050A}"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929A-93C3-4B43-86FC-ED0E78D814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B18CC6-47B2-4031-A822-8223B2E8050A}"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929A-93C3-4B43-86FC-ED0E78D814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5B18CC6-47B2-4031-A822-8223B2E8050A}"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929A-93C3-4B43-86FC-ED0E78D814E9}"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5B18CC6-47B2-4031-A822-8223B2E8050A}" type="datetimeFigureOut">
              <a:rPr lang="en-US" smtClean="0"/>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929A-93C3-4B43-86FC-ED0E78D814E9}"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B18CC6-47B2-4031-A822-8223B2E8050A}" type="datetimeFigureOut">
              <a:rPr lang="en-US" smtClean="0"/>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929A-93C3-4B43-86FC-ED0E78D814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18CC6-47B2-4031-A822-8223B2E8050A}" type="datetimeFigureOut">
              <a:rPr lang="en-US" smtClean="0"/>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929A-93C3-4B43-86FC-ED0E78D814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55B18CC6-47B2-4031-A822-8223B2E8050A}" type="datetimeFigureOut">
              <a:rPr lang="en-US" smtClean="0"/>
              <a:t>4/3/2017</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8809929A-93C3-4B43-86FC-ED0E78D814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55B18CC6-47B2-4031-A822-8223B2E8050A}" type="datetimeFigureOut">
              <a:rPr lang="en-US" smtClean="0"/>
              <a:t>4/3/2017</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8809929A-93C3-4B43-86FC-ED0E78D814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5B18CC6-47B2-4031-A822-8223B2E8050A}" type="datetimeFigureOut">
              <a:rPr lang="en-US" smtClean="0"/>
              <a:t>4/3/2017</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8809929A-93C3-4B43-86FC-ED0E78D814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Komitmen</a:t>
            </a:r>
            <a:r>
              <a:rPr lang="en-US" dirty="0" smtClean="0"/>
              <a:t> </a:t>
            </a:r>
            <a:r>
              <a:rPr lang="en-US" dirty="0" err="1" smtClean="0"/>
              <a:t>Organisasi</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id-ID" b="1" dirty="0"/>
              <a:t>Keterlibatan</a:t>
            </a:r>
            <a:r>
              <a:rPr lang="id-ID" dirty="0"/>
              <a:t> atau partisipasi </a:t>
            </a:r>
            <a:r>
              <a:rPr lang="en-US" dirty="0" err="1" smtClean="0"/>
              <a:t>anggota</a:t>
            </a:r>
            <a:r>
              <a:rPr lang="en-US" dirty="0" smtClean="0"/>
              <a:t> </a:t>
            </a:r>
            <a:r>
              <a:rPr lang="en-US" dirty="0" err="1" smtClean="0"/>
              <a:t>organisasi</a:t>
            </a:r>
            <a:r>
              <a:rPr lang="id-ID" dirty="0" smtClean="0"/>
              <a:t> </a:t>
            </a:r>
            <a:r>
              <a:rPr lang="id-ID" dirty="0"/>
              <a:t>dalam aktivitas-aktivitas kerja penting untuk diperhatikan karena adanya keterlibatan </a:t>
            </a:r>
            <a:r>
              <a:rPr lang="en-US" dirty="0" err="1" smtClean="0"/>
              <a:t>anggota</a:t>
            </a:r>
            <a:r>
              <a:rPr lang="en-US" dirty="0" smtClean="0"/>
              <a:t> </a:t>
            </a:r>
            <a:r>
              <a:rPr lang="en-US" dirty="0" err="1" smtClean="0"/>
              <a:t>organisasi</a:t>
            </a:r>
            <a:r>
              <a:rPr lang="id-ID" dirty="0" smtClean="0"/>
              <a:t> </a:t>
            </a:r>
            <a:r>
              <a:rPr lang="id-ID" dirty="0"/>
              <a:t>menyebabkan mereka akan mau dan senang bekerja sama baik dengan pimpinan ataupun dengan sesama teman kerja. Salah satu cara yang dapat dipakai untuk memancing keterlibatan </a:t>
            </a:r>
            <a:r>
              <a:rPr lang="en-US" dirty="0" err="1" smtClean="0"/>
              <a:t>anggota</a:t>
            </a:r>
            <a:r>
              <a:rPr lang="en-US" dirty="0" smtClean="0"/>
              <a:t> </a:t>
            </a:r>
            <a:r>
              <a:rPr lang="en-US" dirty="0" err="1" smtClean="0"/>
              <a:t>organisasi</a:t>
            </a:r>
            <a:r>
              <a:rPr lang="id-ID" dirty="0" smtClean="0"/>
              <a:t> </a:t>
            </a:r>
            <a:r>
              <a:rPr lang="id-ID" dirty="0"/>
              <a:t>adalah dengan memancing partisipasi mereka dalam berbagai kesempatan </a:t>
            </a:r>
            <a:r>
              <a:rPr lang="id-ID" u="sng" dirty="0"/>
              <a:t>pembuatan keputusan</a:t>
            </a:r>
            <a:r>
              <a:rPr lang="id-ID" dirty="0"/>
              <a:t>, yang dapat menumbuhkan keyakinan pada </a:t>
            </a:r>
            <a:r>
              <a:rPr lang="en-US" dirty="0" err="1" smtClean="0"/>
              <a:t>anggota</a:t>
            </a:r>
            <a:r>
              <a:rPr lang="en-US" dirty="0" smtClean="0"/>
              <a:t> </a:t>
            </a:r>
            <a:r>
              <a:rPr lang="en-US" dirty="0" err="1" smtClean="0"/>
              <a:t>organisasi</a:t>
            </a:r>
            <a:r>
              <a:rPr lang="id-ID" dirty="0" smtClean="0"/>
              <a:t> </a:t>
            </a:r>
            <a:r>
              <a:rPr lang="id-ID" dirty="0"/>
              <a:t>bahwa apa yang telah diputuskan adalah merupakan keputusan </a:t>
            </a:r>
            <a:r>
              <a:rPr lang="id-ID" dirty="0" smtClean="0"/>
              <a:t>bersama</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id-ID" b="1" dirty="0"/>
              <a:t>loyalitas</a:t>
            </a:r>
            <a:r>
              <a:rPr lang="id-ID" dirty="0"/>
              <a:t> </a:t>
            </a:r>
            <a:r>
              <a:rPr lang="en-US" dirty="0" err="1" smtClean="0"/>
              <a:t>anggota</a:t>
            </a:r>
            <a:r>
              <a:rPr lang="en-US" dirty="0" smtClean="0"/>
              <a:t> </a:t>
            </a:r>
            <a:r>
              <a:rPr lang="en-US" dirty="0" err="1" smtClean="0"/>
              <a:t>organisasi</a:t>
            </a:r>
            <a:r>
              <a:rPr lang="id-ID" dirty="0" smtClean="0"/>
              <a:t> </a:t>
            </a:r>
            <a:r>
              <a:rPr lang="id-ID" dirty="0"/>
              <a:t>terhadap organisasi memiliki makna </a:t>
            </a:r>
            <a:r>
              <a:rPr lang="id-ID" u="sng" dirty="0"/>
              <a:t>kesediaan seseorang untuk melanggengkan hubungannya dengan organisasi</a:t>
            </a:r>
            <a:r>
              <a:rPr lang="id-ID" dirty="0"/>
              <a:t>, kalau perlu dengan </a:t>
            </a:r>
            <a:r>
              <a:rPr lang="id-ID" u="sng" dirty="0"/>
              <a:t>mengorbankan kepentingan pribadinya tanpa mengharapkan apapun</a:t>
            </a:r>
            <a:r>
              <a:rPr lang="id-ID" dirty="0"/>
              <a:t> (Wignyo-soebroto, 1987). Kesediaan </a:t>
            </a:r>
            <a:r>
              <a:rPr lang="en-US" dirty="0" err="1" smtClean="0"/>
              <a:t>anggota</a:t>
            </a:r>
            <a:r>
              <a:rPr lang="en-US" dirty="0" smtClean="0"/>
              <a:t> </a:t>
            </a:r>
            <a:r>
              <a:rPr lang="en-US" dirty="0" err="1" smtClean="0"/>
              <a:t>organisasi</a:t>
            </a:r>
            <a:r>
              <a:rPr lang="id-ID" dirty="0" smtClean="0"/>
              <a:t> </a:t>
            </a:r>
            <a:r>
              <a:rPr lang="id-ID" dirty="0"/>
              <a:t>untuk mempertahankan diri bekerja dalam organisasi adalah hal yang penting dalam menunjang komitmen </a:t>
            </a:r>
            <a:r>
              <a:rPr lang="en-US" dirty="0" err="1" smtClean="0"/>
              <a:t>anggota</a:t>
            </a:r>
            <a:r>
              <a:rPr lang="en-US" dirty="0" smtClean="0"/>
              <a:t> </a:t>
            </a:r>
            <a:r>
              <a:rPr lang="en-US" dirty="0" err="1" smtClean="0"/>
              <a:t>organisasi</a:t>
            </a:r>
            <a:r>
              <a:rPr lang="id-ID" dirty="0" smtClean="0"/>
              <a:t> </a:t>
            </a:r>
            <a:r>
              <a:rPr lang="id-ID" dirty="0"/>
              <a:t>terhadap organisasi dimana mereka </a:t>
            </a:r>
            <a:r>
              <a:rPr lang="id-ID" dirty="0" smtClean="0"/>
              <a:t>be</a:t>
            </a:r>
            <a:r>
              <a:rPr lang="en-US" dirty="0" err="1" smtClean="0"/>
              <a:t>raktifitas</a:t>
            </a:r>
            <a:r>
              <a:rPr lang="id-ID" dirty="0" smtClean="0"/>
              <a:t>. </a:t>
            </a:r>
            <a:r>
              <a:rPr lang="id-ID" dirty="0"/>
              <a:t>Hal ini dapat diupayakan bila </a:t>
            </a:r>
            <a:r>
              <a:rPr lang="en-US" dirty="0" err="1" smtClean="0"/>
              <a:t>anggota</a:t>
            </a:r>
            <a:r>
              <a:rPr lang="en-US" dirty="0" smtClean="0"/>
              <a:t> </a:t>
            </a:r>
            <a:r>
              <a:rPr lang="en-US" dirty="0" err="1" smtClean="0"/>
              <a:t>organisasi</a:t>
            </a:r>
            <a:r>
              <a:rPr lang="id-ID" dirty="0" smtClean="0"/>
              <a:t> </a:t>
            </a:r>
            <a:r>
              <a:rPr lang="id-ID" dirty="0"/>
              <a:t>merasakan adanya keamanan dan kepuasan di dalam organisasi tempat ia bergabung untuk </a:t>
            </a:r>
            <a:r>
              <a:rPr lang="id-ID" dirty="0" smtClean="0"/>
              <a:t>be</a:t>
            </a:r>
            <a:r>
              <a:rPr lang="en-US" dirty="0" err="1" smtClean="0"/>
              <a:t>rorganisasi</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fi-FI" dirty="0"/>
              <a:t>Dalam dunia kerja, komitmen seseorang terhadap organisasi/perusahaan seringkali menjadi isu yang sangat penting. Saking pentingnya hal tersebut, sampai-sampai beberapa organisasi berani memasukkan unsur komitmen sebagai salah satu syarat untuk memegang suatu jabatan/posisi yang ditawarkan dalam iklan-iklan lowongan </a:t>
            </a:r>
            <a:r>
              <a:rPr lang="fi-FI" dirty="0" smtClean="0"/>
              <a:t>pekerjaan.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Pengertian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id-ID" dirty="0"/>
              <a:t>Porter (Mowday, 1982:27) mendefinisikan komitmen organisasi sebagai kekuatan yang bersifat relatif dari individu dalam mengidentifikasikan keterlibatan dirinya kedalam bagian organisasi. Hal ini dapat ditandai dengan tiga hal, yaitu :</a:t>
            </a:r>
            <a:endParaRPr lang="en-US" dirty="0"/>
          </a:p>
          <a:p>
            <a:pPr lvl="0"/>
            <a:r>
              <a:rPr lang="id-ID" dirty="0"/>
              <a:t>Penerimaan terhadap nilai-nilai dan tujuan organisasi.</a:t>
            </a:r>
            <a:r>
              <a:rPr lang="fi-FI" dirty="0"/>
              <a:t> </a:t>
            </a:r>
            <a:endParaRPr lang="en-US" dirty="0"/>
          </a:p>
          <a:p>
            <a:pPr lvl="0"/>
            <a:r>
              <a:rPr lang="id-ID" dirty="0"/>
              <a:t>Kesiapan dan kesedian untuk berusaha dengan sungguh-sungguh  atas nama organisasi.</a:t>
            </a:r>
            <a:r>
              <a:rPr lang="en-US" dirty="0"/>
              <a:t> </a:t>
            </a:r>
          </a:p>
          <a:p>
            <a:r>
              <a:rPr lang="id-ID" dirty="0"/>
              <a:t>Keinginan untuk mempertahankan keanggotaan di dalam organisasi (menjadi bagian dari organisasi)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id-ID" dirty="0" smtClean="0"/>
              <a:t>Richard </a:t>
            </a:r>
            <a:r>
              <a:rPr lang="id-ID" dirty="0"/>
              <a:t>M. Steers (1985 : 50) mendefinisikan komitmen organisasi sebagai rasa </a:t>
            </a:r>
            <a:r>
              <a:rPr lang="id-ID" b="1" dirty="0"/>
              <a:t>identifikasi</a:t>
            </a:r>
            <a:r>
              <a:rPr lang="id-ID" dirty="0"/>
              <a:t> (kepercayaan terhadap nilai-nilai organisasi), </a:t>
            </a:r>
            <a:r>
              <a:rPr lang="id-ID" b="1" dirty="0"/>
              <a:t>keterlibatan</a:t>
            </a:r>
            <a:r>
              <a:rPr lang="id-ID" dirty="0"/>
              <a:t> (kesediaan untuk berusaha sebaik mungkin demi kepentingan organisasi) dan </a:t>
            </a:r>
            <a:r>
              <a:rPr lang="id-ID" b="1" dirty="0"/>
              <a:t>loyalitas</a:t>
            </a:r>
            <a:r>
              <a:rPr lang="id-ID" dirty="0"/>
              <a:t> (keinginan untuk tetap menjadi anggota organisasi yang bersangkutan) yang dinyatakan oleh seorang pegawai terhadap organisasinya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id-ID" dirty="0"/>
              <a:t>komitmen organisasi mengandung pengertian sebagai sesuatu hal yang </a:t>
            </a:r>
            <a:r>
              <a:rPr lang="id-ID" u="sng" dirty="0"/>
              <a:t>lebih dari sekedar kesetiaan yang pasif terhadap organisasi</a:t>
            </a:r>
            <a:r>
              <a:rPr lang="id-ID" dirty="0"/>
              <a:t>, dengan kata lain komitmen organisasi menyiratkan hubungan </a:t>
            </a:r>
            <a:r>
              <a:rPr lang="en-US" dirty="0" err="1" smtClean="0"/>
              <a:t>anggota</a:t>
            </a:r>
            <a:r>
              <a:rPr lang="en-US" dirty="0" smtClean="0"/>
              <a:t> </a:t>
            </a:r>
            <a:r>
              <a:rPr lang="en-US" dirty="0" err="1" smtClean="0"/>
              <a:t>organisasi</a:t>
            </a:r>
            <a:r>
              <a:rPr lang="id-ID" dirty="0" smtClean="0"/>
              <a:t> </a:t>
            </a:r>
            <a:r>
              <a:rPr lang="id-ID" dirty="0"/>
              <a:t>dengan </a:t>
            </a:r>
            <a:r>
              <a:rPr lang="id-ID" dirty="0" smtClean="0"/>
              <a:t>organisasi </a:t>
            </a:r>
            <a:r>
              <a:rPr lang="id-ID" dirty="0"/>
              <a:t>secara aktif. Karena </a:t>
            </a:r>
            <a:r>
              <a:rPr lang="en-US" dirty="0" err="1" smtClean="0"/>
              <a:t>anggota</a:t>
            </a:r>
            <a:r>
              <a:rPr lang="en-US" dirty="0" smtClean="0"/>
              <a:t> </a:t>
            </a:r>
            <a:r>
              <a:rPr lang="en-US" dirty="0" err="1" smtClean="0"/>
              <a:t>organisasi</a:t>
            </a:r>
            <a:r>
              <a:rPr lang="id-ID" dirty="0" smtClean="0"/>
              <a:t> </a:t>
            </a:r>
            <a:r>
              <a:rPr lang="id-ID" dirty="0"/>
              <a:t>yang menunjukkan komitmen tinggi memiliki keinginan untuk memberikan tenaga dan tanggung jawab yang lebih dalam menyokong kesejahteraan dan keberhasilan organisasi tempatnya </a:t>
            </a:r>
            <a:r>
              <a:rPr lang="en-US" dirty="0" err="1" smtClean="0"/>
              <a:t>beraktifitas</a:t>
            </a:r>
            <a:r>
              <a:rPr lang="id-ID"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a:t>Jenis Komitmen menurut Allen &amp; Meyer</a:t>
            </a:r>
            <a:endParaRPr lang="en-US" dirty="0"/>
          </a:p>
        </p:txBody>
      </p:sp>
      <p:sp>
        <p:nvSpPr>
          <p:cNvPr id="3" name="Content Placeholder 2"/>
          <p:cNvSpPr>
            <a:spLocks noGrp="1"/>
          </p:cNvSpPr>
          <p:nvPr>
            <p:ph idx="1"/>
          </p:nvPr>
        </p:nvSpPr>
        <p:spPr/>
        <p:txBody>
          <a:bodyPr>
            <a:normAutofit lnSpcReduction="10000"/>
          </a:bodyPr>
          <a:lstStyle/>
          <a:p>
            <a:pPr lvl="0"/>
            <a:r>
              <a:rPr lang="id-ID" dirty="0"/>
              <a:t>Komponen </a:t>
            </a:r>
            <a:r>
              <a:rPr lang="id-ID" i="1" dirty="0"/>
              <a:t>afektif </a:t>
            </a:r>
            <a:r>
              <a:rPr lang="id-ID" dirty="0"/>
              <a:t>berkaitan dengan emosional, identifikasi dan </a:t>
            </a:r>
            <a:r>
              <a:rPr lang="id-ID" u="sng" dirty="0"/>
              <a:t>keterlibatan</a:t>
            </a:r>
            <a:r>
              <a:rPr lang="id-ID" dirty="0"/>
              <a:t> pegawai di dalam suatu organisasi.</a:t>
            </a:r>
            <a:r>
              <a:rPr lang="fi-FI" dirty="0"/>
              <a:t> </a:t>
            </a:r>
            <a:endParaRPr lang="en-US" dirty="0"/>
          </a:p>
          <a:p>
            <a:pPr lvl="0"/>
            <a:r>
              <a:rPr lang="id-ID" dirty="0"/>
              <a:t>Komponen </a:t>
            </a:r>
            <a:r>
              <a:rPr lang="id-ID" i="1" dirty="0"/>
              <a:t>normatif</a:t>
            </a:r>
            <a:r>
              <a:rPr lang="id-ID" dirty="0"/>
              <a:t> merupakan perasaan-perasaan pegawai tentang </a:t>
            </a:r>
            <a:r>
              <a:rPr lang="id-ID" u="sng" dirty="0"/>
              <a:t>kewajiban</a:t>
            </a:r>
            <a:r>
              <a:rPr lang="id-ID" dirty="0"/>
              <a:t> yang harus ia berikan kepada organisasi.</a:t>
            </a:r>
            <a:r>
              <a:rPr lang="en-US" dirty="0"/>
              <a:t> </a:t>
            </a:r>
          </a:p>
          <a:p>
            <a:pPr lvl="0"/>
            <a:r>
              <a:rPr lang="id-ID" dirty="0"/>
              <a:t>Komponen </a:t>
            </a:r>
            <a:r>
              <a:rPr lang="id-ID" i="1" dirty="0"/>
              <a:t>continuance</a:t>
            </a:r>
            <a:r>
              <a:rPr lang="id-ID" dirty="0"/>
              <a:t> berarti komponen berdasarkan persepsi pegawai tentang </a:t>
            </a:r>
            <a:r>
              <a:rPr lang="id-ID" u="sng" dirty="0"/>
              <a:t>kerugian</a:t>
            </a:r>
            <a:r>
              <a:rPr lang="id-ID" dirty="0"/>
              <a:t> yang akan dihadapinya jika ia meninggalkan organisasi.</a:t>
            </a:r>
            <a:r>
              <a:rPr lang="en-US"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57174"/>
            <a:ext cx="7498080" cy="1143000"/>
          </a:xfrm>
        </p:spPr>
        <p:txBody>
          <a:bodyPr>
            <a:normAutofit fontScale="90000"/>
          </a:bodyPr>
          <a:lstStyle/>
          <a:p>
            <a:r>
              <a:rPr lang="id-ID" b="1" dirty="0"/>
              <a:t>Jenis komitmen organisasi dari Mowday, Porter dan Steers</a:t>
            </a:r>
            <a:endParaRPr lang="en-US" dirty="0"/>
          </a:p>
        </p:txBody>
      </p:sp>
      <p:sp>
        <p:nvSpPr>
          <p:cNvPr id="3" name="Content Placeholder 2"/>
          <p:cNvSpPr>
            <a:spLocks noGrp="1"/>
          </p:cNvSpPr>
          <p:nvPr>
            <p:ph idx="1"/>
          </p:nvPr>
        </p:nvSpPr>
        <p:spPr>
          <a:xfrm>
            <a:off x="1000100" y="1814514"/>
            <a:ext cx="7686700" cy="5043510"/>
          </a:xfrm>
        </p:spPr>
        <p:txBody>
          <a:bodyPr>
            <a:noAutofit/>
          </a:bodyPr>
          <a:lstStyle/>
          <a:p>
            <a:pPr marL="0" indent="0">
              <a:buNone/>
            </a:pPr>
            <a:r>
              <a:rPr lang="id-ID" sz="1800" dirty="0"/>
              <a:t>Komitmen organisasi dari Mowday, Porter dan Steers lebih dikenal sebagai </a:t>
            </a:r>
            <a:r>
              <a:rPr lang="id-ID" sz="1800" u="sng" dirty="0"/>
              <a:t>pendekatan sikap</a:t>
            </a:r>
            <a:r>
              <a:rPr lang="id-ID" sz="1800" dirty="0"/>
              <a:t> terhadap organisasi. Komitmen organisasi ini memiliki dua komponen yaitu sikap dan kehendak untuk bertingkah laku. Sikap mencakup</a:t>
            </a:r>
            <a:r>
              <a:rPr lang="id-ID" sz="1800" dirty="0" smtClean="0"/>
              <a:t>:</a:t>
            </a:r>
            <a:endParaRPr lang="en-US" sz="1800" dirty="0" smtClean="0"/>
          </a:p>
          <a:p>
            <a:pPr lvl="0"/>
            <a:r>
              <a:rPr lang="id-ID" sz="1800" dirty="0"/>
              <a:t>Identifikasi dengan organisasi yaitu penerimaan tujuan organisasi, dimana penerimaan ini merupakan dasar komitmen organisasi. Identifikasi pegawai tampak melalui sikap menyetujui kebijaksanaan organisasi, kesamaan nilai pribadi dan nilai-nilai organisasi, rasa kebanggaan menjadi bagian dari organisasi. </a:t>
            </a:r>
            <a:endParaRPr lang="en-US" sz="1800" dirty="0"/>
          </a:p>
          <a:p>
            <a:pPr lvl="0"/>
            <a:r>
              <a:rPr lang="id-ID" sz="1800" dirty="0"/>
              <a:t>Keterlibatan sesuai peran dan tanggungjawab pekerjaan  di organisasi tersebut.  Pegawai yang memiliki komitmen tinggi akan menerima hampir semua tugas dna tanggungjawab pekerjaan yang diberikan padanya. </a:t>
            </a:r>
            <a:endParaRPr lang="en-US" sz="1800" dirty="0"/>
          </a:p>
          <a:p>
            <a:pPr lvl="0"/>
            <a:r>
              <a:rPr lang="id-ID" sz="1800" dirty="0"/>
              <a:t>Kehangatan, afeksi dan loyalitas terhadap organisasi merupakan evaluasi terhadap komitmen, serta adanya ikatan emosional dan keterikatan antara organisasi dengan pegawai. Pegawai dengan komitmen tinggi merasakan adanya loyalitas dan rasa memiliki terhadap organisasi. </a:t>
            </a: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id-ID" dirty="0"/>
              <a:t>Sedangkan yang termasuk kehendak untuk bertingkah laku adalah: </a:t>
            </a:r>
            <a:endParaRPr lang="en-US" dirty="0"/>
          </a:p>
          <a:p>
            <a:pPr lvl="0"/>
            <a:r>
              <a:rPr lang="id-ID" u="sng" dirty="0"/>
              <a:t>Kesediaan untuk menampilkan usaha</a:t>
            </a:r>
            <a:r>
              <a:rPr lang="id-ID" dirty="0"/>
              <a:t>. </a:t>
            </a:r>
            <a:r>
              <a:rPr lang="id-ID" dirty="0" smtClean="0"/>
              <a:t>Hal </a:t>
            </a:r>
            <a:r>
              <a:rPr lang="id-ID" dirty="0"/>
              <a:t>ini tampak melalui kesediaan bekerja melebihi apa yang diharapkan agar organisasi dapat maju. Pegawai dengan komitmen tinggi, ikut memperhatikan nasib organisasi. </a:t>
            </a:r>
            <a:endParaRPr lang="en-US" dirty="0"/>
          </a:p>
          <a:p>
            <a:pPr lvl="0"/>
            <a:r>
              <a:rPr lang="id-ID" u="sng" dirty="0"/>
              <a:t>Keinginan tetap berada dalam </a:t>
            </a:r>
            <a:r>
              <a:rPr lang="id-ID" u="sng" dirty="0" smtClean="0"/>
              <a:t>organisasi</a:t>
            </a:r>
            <a:r>
              <a:rPr lang="id-ID" dirty="0" smtClean="0"/>
              <a:t>.</a:t>
            </a:r>
            <a:r>
              <a:rPr lang="en-US" dirty="0" smtClean="0"/>
              <a:t> </a:t>
            </a:r>
            <a:r>
              <a:rPr lang="id-ID" dirty="0" smtClean="0"/>
              <a:t>Pada </a:t>
            </a:r>
            <a:r>
              <a:rPr lang="id-ID" dirty="0"/>
              <a:t>pegawai yang memiliki komitmen tinggi, hanya sedikit alasan untuk keluar dari organisasi dan berkeinginan untuk bergabung dengan organisasi yang telah dipilihnya dalam waktu lama. </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MENUMBUHKAN KOMITMEN</a:t>
            </a:r>
            <a:endParaRPr lang="en-US" dirty="0"/>
          </a:p>
        </p:txBody>
      </p:sp>
      <p:sp>
        <p:nvSpPr>
          <p:cNvPr id="3" name="Content Placeholder 2"/>
          <p:cNvSpPr>
            <a:spLocks noGrp="1"/>
          </p:cNvSpPr>
          <p:nvPr>
            <p:ph idx="1"/>
          </p:nvPr>
        </p:nvSpPr>
        <p:spPr/>
        <p:txBody>
          <a:bodyPr>
            <a:normAutofit fontScale="92500" lnSpcReduction="10000"/>
          </a:bodyPr>
          <a:lstStyle/>
          <a:p>
            <a:r>
              <a:rPr lang="id-ID" b="1" dirty="0" smtClean="0"/>
              <a:t>Identifikasi</a:t>
            </a:r>
            <a:r>
              <a:rPr lang="en-US" b="1" dirty="0" smtClean="0"/>
              <a:t>, </a:t>
            </a:r>
            <a:r>
              <a:rPr lang="id-ID" dirty="0"/>
              <a:t>yang mewujud dalam bentuk kepercayaan </a:t>
            </a:r>
            <a:r>
              <a:rPr lang="en-US" dirty="0" err="1" smtClean="0"/>
              <a:t>anggota</a:t>
            </a:r>
            <a:r>
              <a:rPr lang="en-US" dirty="0" smtClean="0"/>
              <a:t> </a:t>
            </a:r>
            <a:r>
              <a:rPr lang="en-US" dirty="0" err="1" smtClean="0"/>
              <a:t>organisasi</a:t>
            </a:r>
            <a:r>
              <a:rPr lang="id-ID" dirty="0" smtClean="0"/>
              <a:t> </a:t>
            </a:r>
            <a:r>
              <a:rPr lang="id-ID" dirty="0"/>
              <a:t>terhadap organisasi, dapat dilakukan dengan memodifikasi tujuan organisasi, sehingga mencakup beberapa tujuan pribadi para </a:t>
            </a:r>
            <a:r>
              <a:rPr lang="en-US" dirty="0" err="1" smtClean="0"/>
              <a:t>anggota</a:t>
            </a:r>
            <a:r>
              <a:rPr lang="en-US" dirty="0" smtClean="0"/>
              <a:t> </a:t>
            </a:r>
            <a:r>
              <a:rPr lang="en-US" dirty="0" err="1" smtClean="0"/>
              <a:t>organisasi</a:t>
            </a:r>
            <a:r>
              <a:rPr lang="id-ID" dirty="0" smtClean="0"/>
              <a:t> </a:t>
            </a:r>
            <a:r>
              <a:rPr lang="id-ID" dirty="0"/>
              <a:t>ataupun dengan kata lain </a:t>
            </a:r>
            <a:r>
              <a:rPr lang="id-ID" u="sng" dirty="0"/>
              <a:t>organisasi memasukkan pula kebutuhan dan keinginan </a:t>
            </a:r>
            <a:r>
              <a:rPr lang="en-US" dirty="0" err="1" smtClean="0"/>
              <a:t>anggota</a:t>
            </a:r>
            <a:r>
              <a:rPr lang="en-US" dirty="0" smtClean="0"/>
              <a:t> </a:t>
            </a:r>
            <a:r>
              <a:rPr lang="en-US" dirty="0" err="1" smtClean="0"/>
              <a:t>organisasi</a:t>
            </a:r>
            <a:r>
              <a:rPr lang="id-ID" u="sng" dirty="0" smtClean="0"/>
              <a:t> </a:t>
            </a:r>
            <a:r>
              <a:rPr lang="id-ID" u="sng" dirty="0"/>
              <a:t>dalam tujuan organisasinya</a:t>
            </a:r>
            <a:r>
              <a:rPr lang="id-ID" dirty="0"/>
              <a:t>. Hal ini akan membuahkan suasana saling mendukung diantara para </a:t>
            </a:r>
            <a:r>
              <a:rPr lang="en-US" dirty="0" err="1" smtClean="0"/>
              <a:t>anggota</a:t>
            </a:r>
            <a:r>
              <a:rPr lang="en-US" dirty="0" smtClean="0"/>
              <a:t> </a:t>
            </a:r>
            <a:r>
              <a:rPr lang="en-US" dirty="0" err="1" smtClean="0"/>
              <a:t>organisasi</a:t>
            </a:r>
            <a:r>
              <a:rPr lang="id-ID" dirty="0" smtClean="0"/>
              <a:t> </a:t>
            </a:r>
            <a:r>
              <a:rPr lang="id-ID" dirty="0"/>
              <a:t>dengan </a:t>
            </a:r>
            <a:r>
              <a:rPr lang="id-ID" dirty="0" smtClean="0"/>
              <a:t>organisasi</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122</TotalTime>
  <Words>620</Words>
  <Application>Microsoft Office PowerPoint</Application>
  <PresentationFormat>On-screen Show (4:3)</PresentationFormat>
  <Paragraphs>26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Pushpin</vt:lpstr>
      <vt:lpstr>Komitmen Organisasi</vt:lpstr>
      <vt:lpstr>PowerPoint Presentation</vt:lpstr>
      <vt:lpstr>Pengertian</vt:lpstr>
      <vt:lpstr>PowerPoint Presentation</vt:lpstr>
      <vt:lpstr>PowerPoint Presentation</vt:lpstr>
      <vt:lpstr>Jenis Komitmen menurut Allen &amp; Meyer</vt:lpstr>
      <vt:lpstr>Jenis komitmen organisasi dari Mowday, Porter dan Steers</vt:lpstr>
      <vt:lpstr>PowerPoint Presentation</vt:lpstr>
      <vt:lpstr>MENUMBUHKAN KOMITMEN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Komitmen Organisasi</dc:title>
  <dc:creator>inggar</dc:creator>
  <cp:lastModifiedBy>Acer</cp:lastModifiedBy>
  <cp:revision>3</cp:revision>
  <dcterms:created xsi:type="dcterms:W3CDTF">2014-02-24T20:44:02Z</dcterms:created>
  <dcterms:modified xsi:type="dcterms:W3CDTF">2017-04-03T06:22:20Z</dcterms:modified>
</cp:coreProperties>
</file>