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308" r:id="rId4"/>
    <p:sldId id="310" r:id="rId5"/>
    <p:sldId id="257" r:id="rId6"/>
    <p:sldId id="259" r:id="rId7"/>
    <p:sldId id="261" r:id="rId8"/>
    <p:sldId id="260" r:id="rId9"/>
    <p:sldId id="266" r:id="rId10"/>
    <p:sldId id="265" r:id="rId11"/>
    <p:sldId id="384" r:id="rId12"/>
    <p:sldId id="269" r:id="rId13"/>
    <p:sldId id="38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1" autoAdjust="0"/>
    <p:restoredTop sz="94660"/>
  </p:normalViewPr>
  <p:slideViewPr>
    <p:cSldViewPr snapToGrid="0">
      <p:cViewPr>
        <p:scale>
          <a:sx n="66" d="100"/>
          <a:sy n="66" d="100"/>
        </p:scale>
        <p:origin x="78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0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8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7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0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4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1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7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7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 dirty="0"/>
          </a:p>
        </p:txBody>
      </p:sp>
      <p:sp>
        <p:nvSpPr>
          <p:cNvPr id="19" name="Flowchart: Terminator 18"/>
          <p:cNvSpPr/>
          <p:nvPr userDrawn="1"/>
        </p:nvSpPr>
        <p:spPr>
          <a:xfrm>
            <a:off x="11424751" y="6448862"/>
            <a:ext cx="956604" cy="306000"/>
          </a:xfrm>
          <a:prstGeom prst="flowChartTermina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-417570" y="6441373"/>
            <a:ext cx="2604507" cy="314215"/>
            <a:chOff x="9031236" y="103614"/>
            <a:chExt cx="2604507" cy="314215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9031236" y="111105"/>
              <a:ext cx="2277402" cy="306724"/>
              <a:chOff x="9031236" y="111105"/>
              <a:chExt cx="2277402" cy="306724"/>
            </a:xfrm>
          </p:grpSpPr>
          <p:grpSp>
            <p:nvGrpSpPr>
              <p:cNvPr id="4" name="Group 3"/>
              <p:cNvGrpSpPr/>
              <p:nvPr userDrawn="1"/>
            </p:nvGrpSpPr>
            <p:grpSpPr>
              <a:xfrm>
                <a:off x="9720328" y="111105"/>
                <a:ext cx="1588310" cy="306724"/>
                <a:chOff x="9763870" y="111105"/>
                <a:chExt cx="1588310" cy="306724"/>
              </a:xfrm>
            </p:grpSpPr>
            <p:sp>
              <p:nvSpPr>
                <p:cNvPr id="13" name="Flowchart: Terminator 12"/>
                <p:cNvSpPr/>
                <p:nvPr userDrawn="1"/>
              </p:nvSpPr>
              <p:spPr>
                <a:xfrm rot="10800000">
                  <a:off x="10395576" y="111105"/>
                  <a:ext cx="956604" cy="306000"/>
                </a:xfrm>
                <a:prstGeom prst="flowChartTerminator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800"/>
                </a:p>
              </p:txBody>
            </p:sp>
            <p:sp>
              <p:nvSpPr>
                <p:cNvPr id="20" name="Flowchart: Terminator 19"/>
                <p:cNvSpPr/>
                <p:nvPr userDrawn="1"/>
              </p:nvSpPr>
              <p:spPr>
                <a:xfrm rot="10800000">
                  <a:off x="9763870" y="111829"/>
                  <a:ext cx="956604" cy="306000"/>
                </a:xfrm>
                <a:prstGeom prst="flowChartTerminator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800"/>
                </a:p>
              </p:txBody>
            </p:sp>
          </p:grpSp>
          <p:sp>
            <p:nvSpPr>
              <p:cNvPr id="21" name="Flowchart: Terminator 20"/>
              <p:cNvSpPr/>
              <p:nvPr userDrawn="1"/>
            </p:nvSpPr>
            <p:spPr>
              <a:xfrm rot="10800000">
                <a:off x="9031236" y="111105"/>
                <a:ext cx="956604" cy="306000"/>
              </a:xfrm>
              <a:prstGeom prst="flowChartTermina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800"/>
              </a:p>
            </p:txBody>
          </p:sp>
        </p:grpSp>
        <p:sp>
          <p:nvSpPr>
            <p:cNvPr id="16" name="TextBox 15"/>
            <p:cNvSpPr txBox="1"/>
            <p:nvPr userDrawn="1"/>
          </p:nvSpPr>
          <p:spPr>
            <a:xfrm>
              <a:off x="9532773" y="103614"/>
              <a:ext cx="21029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100" b="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cs typeface="Arial" panose="020B0604020202020204" pitchFamily="34" charset="0"/>
                </a:rPr>
                <a:t>www.</a:t>
              </a:r>
              <a:r>
                <a:rPr lang="id-ID" sz="12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Arial" panose="020B0604020202020204" pitchFamily="34" charset="0"/>
                </a:rPr>
                <a:t>companyname</a:t>
              </a:r>
              <a:r>
                <a:rPr lang="id-ID" sz="1100" b="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cs typeface="Arial" panose="020B0604020202020204" pitchFamily="34" charset="0"/>
                </a:rPr>
                <a:t>.com</a:t>
              </a:r>
              <a:endParaRPr lang="id-ID" sz="1100" b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4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ekur010575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-6267" y="0"/>
            <a:ext cx="12198267" cy="6858000"/>
            <a:chOff x="-6267" y="0"/>
            <a:chExt cx="12198267" cy="6858000"/>
          </a:xfrm>
        </p:grpSpPr>
        <p:sp>
          <p:nvSpPr>
            <p:cNvPr id="39" name="Rectangle 38"/>
            <p:cNvSpPr/>
            <p:nvPr/>
          </p:nvSpPr>
          <p:spPr>
            <a:xfrm>
              <a:off x="-6267" y="0"/>
              <a:ext cx="12192000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" name="Rectangle 1"/>
            <p:cNvSpPr/>
            <p:nvPr/>
          </p:nvSpPr>
          <p:spPr>
            <a:xfrm>
              <a:off x="0" y="0"/>
              <a:ext cx="12192000" cy="6857999"/>
            </a:xfrm>
            <a:prstGeom prst="rect">
              <a:avLst/>
            </a:prstGeom>
            <a:solidFill>
              <a:schemeClr val="bg1">
                <a:alpha val="9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733831" y="2945288"/>
            <a:ext cx="5825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C0000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 panose="020B0604020202020204" pitchFamily="34" charset="0"/>
              </a:rPr>
              <a:t>BIROKRASI</a:t>
            </a:r>
            <a:endParaRPr lang="id-ID" sz="8000" b="1" dirty="0">
              <a:solidFill>
                <a:srgbClr val="C00000"/>
              </a:solidFill>
              <a:latin typeface="Roboto Medium" panose="02000000000000000000" pitchFamily="2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21012" y="3266024"/>
            <a:ext cx="2160000" cy="1324597"/>
            <a:chOff x="-21009" y="3119283"/>
            <a:chExt cx="2160000" cy="730800"/>
          </a:xfrm>
        </p:grpSpPr>
        <p:sp>
          <p:nvSpPr>
            <p:cNvPr id="48" name="Rectangle 47"/>
            <p:cNvSpPr/>
            <p:nvPr/>
          </p:nvSpPr>
          <p:spPr>
            <a:xfrm>
              <a:off x="-21009" y="3119283"/>
              <a:ext cx="2160000" cy="73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4743" y="3119283"/>
              <a:ext cx="2153733" cy="730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243876" y="3222161"/>
            <a:ext cx="1806671" cy="1324597"/>
            <a:chOff x="2205772" y="3119283"/>
            <a:chExt cx="1806671" cy="730800"/>
          </a:xfrm>
        </p:grpSpPr>
        <p:sp>
          <p:nvSpPr>
            <p:cNvPr id="49" name="Rectangle 48"/>
            <p:cNvSpPr/>
            <p:nvPr/>
          </p:nvSpPr>
          <p:spPr>
            <a:xfrm>
              <a:off x="2206177" y="3119283"/>
              <a:ext cx="1800000" cy="73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05772" y="3119283"/>
              <a:ext cx="1806671" cy="7308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155430" y="3222161"/>
            <a:ext cx="1446267" cy="1324597"/>
            <a:chOff x="4079227" y="3119283"/>
            <a:chExt cx="1446267" cy="730800"/>
          </a:xfrm>
        </p:grpSpPr>
        <p:sp>
          <p:nvSpPr>
            <p:cNvPr id="50" name="Rectangle 49"/>
            <p:cNvSpPr/>
            <p:nvPr/>
          </p:nvSpPr>
          <p:spPr>
            <a:xfrm>
              <a:off x="4079227" y="3119283"/>
              <a:ext cx="1446267" cy="73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079227" y="3119283"/>
              <a:ext cx="1446267" cy="7308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00316" y="3222161"/>
            <a:ext cx="1092535" cy="1324597"/>
            <a:chOff x="5586013" y="3119283"/>
            <a:chExt cx="1092534" cy="730800"/>
          </a:xfrm>
        </p:grpSpPr>
        <p:sp>
          <p:nvSpPr>
            <p:cNvPr id="51" name="Rectangle 50"/>
            <p:cNvSpPr/>
            <p:nvPr/>
          </p:nvSpPr>
          <p:spPr>
            <a:xfrm>
              <a:off x="5592279" y="3119283"/>
              <a:ext cx="1080000" cy="73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86013" y="3119283"/>
              <a:ext cx="1092534" cy="730800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59" name="Straight Connector 58"/>
          <p:cNvCxnSpPr/>
          <p:nvPr/>
        </p:nvCxnSpPr>
        <p:spPr>
          <a:xfrm>
            <a:off x="-124245" y="4634488"/>
            <a:ext cx="121320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ubtitle 2"/>
          <p:cNvSpPr>
            <a:spLocks noGrp="1"/>
          </p:cNvSpPr>
          <p:nvPr>
            <p:ph type="subTitle" idx="1"/>
          </p:nvPr>
        </p:nvSpPr>
        <p:spPr>
          <a:xfrm>
            <a:off x="6822103" y="4213970"/>
            <a:ext cx="5185652" cy="350865"/>
          </a:xfrm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b="1" spc="300" dirty="0">
                <a:ea typeface="Roboto Thin" pitchFamily="2" charset="0"/>
              </a:rPr>
              <a:t>Dr. </a:t>
            </a:r>
            <a:r>
              <a:rPr lang="en-US" b="1" spc="300" dirty="0" err="1">
                <a:ea typeface="Roboto Thin" pitchFamily="2" charset="0"/>
              </a:rPr>
              <a:t>Dewi</a:t>
            </a:r>
            <a:r>
              <a:rPr lang="en-US" b="1" spc="300" dirty="0">
                <a:ea typeface="Roboto Thin" pitchFamily="2" charset="0"/>
              </a:rPr>
              <a:t> </a:t>
            </a:r>
            <a:r>
              <a:rPr lang="en-US" b="1" spc="300" dirty="0" err="1">
                <a:ea typeface="Roboto Thin" pitchFamily="2" charset="0"/>
              </a:rPr>
              <a:t>Kurniasih</a:t>
            </a:r>
            <a:r>
              <a:rPr lang="en-US" b="1" spc="300" dirty="0">
                <a:ea typeface="Roboto Thin" pitchFamily="2" charset="0"/>
              </a:rPr>
              <a:t>, S.IP.,</a:t>
            </a:r>
            <a:r>
              <a:rPr lang="en-US" b="1" spc="300" dirty="0" err="1">
                <a:ea typeface="Roboto Thin" pitchFamily="2" charset="0"/>
              </a:rPr>
              <a:t>M.Si</a:t>
            </a:r>
            <a:r>
              <a:rPr lang="en-US" b="1" spc="300" dirty="0">
                <a:ea typeface="Roboto Thin" pitchFamily="2" charset="0"/>
              </a:rPr>
              <a:t>.</a:t>
            </a:r>
            <a:endParaRPr lang="en-US" b="1" spc="300" dirty="0">
              <a:ea typeface="Roboto Th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1228038" y="416735"/>
            <a:ext cx="10419191" cy="18007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DASAR </a:t>
            </a:r>
            <a:r>
              <a:rPr lang="en-US" sz="4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HUKUM</a:t>
            </a:r>
            <a:endParaRPr lang="id-ID" sz="44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id-ID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Reformasi Birokrasi (RB)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dilaksanakan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d</a:t>
            </a:r>
            <a:r>
              <a:rPr lang="id-ID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alam rangka tercapainya tata kelola pemerintahan yang baik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  <a:r>
              <a:rPr lang="id-ID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Pemerintah telah mengeluarkan berbagai peraturan sebagai landasan legal dan operasional untuk mempercepat pelaksanaan R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eformasi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id-ID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irokrasi</a:t>
            </a:r>
            <a:r>
              <a:rPr lang="id-ID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periode 2010–2014. </a:t>
            </a: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233210" y="2508070"/>
            <a:ext cx="8188048" cy="3021873"/>
            <a:chOff x="3413704" y="2359744"/>
            <a:chExt cx="6700755" cy="1704258"/>
          </a:xfrm>
        </p:grpSpPr>
        <p:grpSp>
          <p:nvGrpSpPr>
            <p:cNvPr id="43" name="Group 42"/>
            <p:cNvGrpSpPr/>
            <p:nvPr/>
          </p:nvGrpSpPr>
          <p:grpSpPr>
            <a:xfrm>
              <a:off x="3413704" y="2359744"/>
              <a:ext cx="4627203" cy="1704258"/>
              <a:chOff x="4059630" y="2930369"/>
              <a:chExt cx="4514040" cy="997259"/>
            </a:xfrm>
          </p:grpSpPr>
          <p:sp>
            <p:nvSpPr>
              <p:cNvPr id="44" name="Freeform 43"/>
              <p:cNvSpPr/>
              <p:nvPr/>
            </p:nvSpPr>
            <p:spPr>
              <a:xfrm>
                <a:off x="4059630" y="2930369"/>
                <a:ext cx="2493147" cy="997259"/>
              </a:xfrm>
              <a:custGeom>
                <a:avLst/>
                <a:gdLst>
                  <a:gd name="connsiteX0" fmla="*/ 0 w 2493147"/>
                  <a:gd name="connsiteY0" fmla="*/ 0 h 997259"/>
                  <a:gd name="connsiteX1" fmla="*/ 1994518 w 2493147"/>
                  <a:gd name="connsiteY1" fmla="*/ 0 h 997259"/>
                  <a:gd name="connsiteX2" fmla="*/ 2493147 w 2493147"/>
                  <a:gd name="connsiteY2" fmla="*/ 498630 h 997259"/>
                  <a:gd name="connsiteX3" fmla="*/ 1994518 w 2493147"/>
                  <a:gd name="connsiteY3" fmla="*/ 997259 h 997259"/>
                  <a:gd name="connsiteX4" fmla="*/ 0 w 2493147"/>
                  <a:gd name="connsiteY4" fmla="*/ 997259 h 997259"/>
                  <a:gd name="connsiteX5" fmla="*/ 0 w 2493147"/>
                  <a:gd name="connsiteY5" fmla="*/ 0 h 997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3147" h="997259">
                    <a:moveTo>
                      <a:pt x="0" y="0"/>
                    </a:moveTo>
                    <a:lnTo>
                      <a:pt x="1994518" y="0"/>
                    </a:lnTo>
                    <a:lnTo>
                      <a:pt x="2493147" y="498630"/>
                    </a:lnTo>
                    <a:lnTo>
                      <a:pt x="1994518" y="997259"/>
                    </a:lnTo>
                    <a:lnTo>
                      <a:pt x="0" y="9972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2035" tIns="136017" rIns="317324" bIns="136017" numCol="1" spcCol="1270" anchor="ctr" anchorCtr="0">
                <a:noAutofit/>
              </a:bodyPr>
              <a:lstStyle/>
              <a:p>
                <a:pPr algn="ctr" defTabSz="2266894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Peraturan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Presiden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dirty="0" smtClean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No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. 81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Tahun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2010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tentang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i="1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Grand Design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Reformasi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Birokrasi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Tahun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2010 - 2025 </a:t>
                </a:r>
              </a:p>
              <a:p>
                <a:pPr algn="ctr" defTabSz="2266894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d-ID" sz="2000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6080523" y="2930369"/>
                <a:ext cx="2493147" cy="997259"/>
              </a:xfrm>
              <a:custGeom>
                <a:avLst/>
                <a:gdLst>
                  <a:gd name="connsiteX0" fmla="*/ 0 w 2493147"/>
                  <a:gd name="connsiteY0" fmla="*/ 0 h 997259"/>
                  <a:gd name="connsiteX1" fmla="*/ 1994518 w 2493147"/>
                  <a:gd name="connsiteY1" fmla="*/ 0 h 997259"/>
                  <a:gd name="connsiteX2" fmla="*/ 2493147 w 2493147"/>
                  <a:gd name="connsiteY2" fmla="*/ 498630 h 997259"/>
                  <a:gd name="connsiteX3" fmla="*/ 1994518 w 2493147"/>
                  <a:gd name="connsiteY3" fmla="*/ 997259 h 997259"/>
                  <a:gd name="connsiteX4" fmla="*/ 0 w 2493147"/>
                  <a:gd name="connsiteY4" fmla="*/ 997259 h 997259"/>
                  <a:gd name="connsiteX5" fmla="*/ 498630 w 2493147"/>
                  <a:gd name="connsiteY5" fmla="*/ 498630 h 997259"/>
                  <a:gd name="connsiteX6" fmla="*/ 0 w 2493147"/>
                  <a:gd name="connsiteY6" fmla="*/ 0 h 997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93147" h="997259">
                    <a:moveTo>
                      <a:pt x="0" y="0"/>
                    </a:moveTo>
                    <a:lnTo>
                      <a:pt x="1994518" y="0"/>
                    </a:lnTo>
                    <a:lnTo>
                      <a:pt x="2493147" y="498630"/>
                    </a:lnTo>
                    <a:lnTo>
                      <a:pt x="1994518" y="997259"/>
                    </a:lnTo>
                    <a:lnTo>
                      <a:pt x="0" y="997259"/>
                    </a:lnTo>
                    <a:lnTo>
                      <a:pt x="498630" y="498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674876"/>
                  <a:satOff val="34544"/>
                  <a:lumOff val="14510"/>
                  <a:alphaOff val="0"/>
                </a:schemeClr>
              </a:fillRef>
              <a:effectRef idx="0">
                <a:schemeClr val="accent3">
                  <a:hueOff val="674876"/>
                  <a:satOff val="34544"/>
                  <a:lumOff val="1451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70652" tIns="114681" rIns="555971" bIns="114681" numCol="1" spcCol="1270" anchor="ctr" anchorCtr="0">
                <a:noAutofit/>
              </a:bodyPr>
              <a:lstStyle/>
              <a:p>
                <a:pPr algn="ctr" defTabSz="191130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altLang="en-US" sz="2000" dirty="0" smtClean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endParaRPr>
              </a:p>
              <a:p>
                <a:pPr algn="ctr" defTabSz="191130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en-US" sz="2000" dirty="0" err="1" smtClean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Peraturan</a:t>
                </a:r>
                <a:r>
                  <a:rPr lang="en-US" altLang="en-US" sz="2000" dirty="0" smtClean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Menteri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PAN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dan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RB No. 20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Tahun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2010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tentang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i="1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Road Map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Reformasi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Birokrasi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</a:t>
                </a:r>
                <a:r>
                  <a:rPr lang="en-US" altLang="en-US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Tahun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Calibri" panose="020F0502020204030204" pitchFamily="34" charset="0"/>
                    <a:sym typeface="Calibri" panose="020F0502020204030204" pitchFamily="34" charset="0"/>
                  </a:rPr>
                  <a:t> 2010 - 2014</a:t>
                </a:r>
              </a:p>
              <a:p>
                <a:pPr algn="ctr" defTabSz="191130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d-ID" sz="2000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7558809" y="2359744"/>
              <a:ext cx="2555650" cy="1704258"/>
            </a:xfrm>
            <a:custGeom>
              <a:avLst/>
              <a:gdLst>
                <a:gd name="connsiteX0" fmla="*/ 0 w 2493147"/>
                <a:gd name="connsiteY0" fmla="*/ 0 h 997259"/>
                <a:gd name="connsiteX1" fmla="*/ 1994518 w 2493147"/>
                <a:gd name="connsiteY1" fmla="*/ 0 h 997259"/>
                <a:gd name="connsiteX2" fmla="*/ 2493147 w 2493147"/>
                <a:gd name="connsiteY2" fmla="*/ 498630 h 997259"/>
                <a:gd name="connsiteX3" fmla="*/ 1994518 w 2493147"/>
                <a:gd name="connsiteY3" fmla="*/ 997259 h 997259"/>
                <a:gd name="connsiteX4" fmla="*/ 0 w 2493147"/>
                <a:gd name="connsiteY4" fmla="*/ 997259 h 997259"/>
                <a:gd name="connsiteX5" fmla="*/ 498630 w 2493147"/>
                <a:gd name="connsiteY5" fmla="*/ 498630 h 997259"/>
                <a:gd name="connsiteX6" fmla="*/ 0 w 2493147"/>
                <a:gd name="connsiteY6" fmla="*/ 0 h 99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3147" h="997259">
                  <a:moveTo>
                    <a:pt x="0" y="0"/>
                  </a:moveTo>
                  <a:lnTo>
                    <a:pt x="1994518" y="0"/>
                  </a:lnTo>
                  <a:lnTo>
                    <a:pt x="2493147" y="498630"/>
                  </a:lnTo>
                  <a:lnTo>
                    <a:pt x="1994518" y="997259"/>
                  </a:lnTo>
                  <a:lnTo>
                    <a:pt x="0" y="997259"/>
                  </a:lnTo>
                  <a:lnTo>
                    <a:pt x="498630" y="498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4876"/>
                <a:satOff val="34544"/>
                <a:lumOff val="14510"/>
                <a:alphaOff val="0"/>
              </a:schemeClr>
            </a:fillRef>
            <a:effectRef idx="0">
              <a:schemeClr val="accent3">
                <a:hueOff val="674876"/>
                <a:satOff val="34544"/>
                <a:lumOff val="1451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652" tIns="114681" rIns="555971" bIns="114681" numCol="1" spcCol="1270" anchor="ctr" anchorCtr="0">
              <a:noAutofit/>
            </a:bodyPr>
            <a:lstStyle/>
            <a:p>
              <a:pPr algn="ctr" defTabSz="191130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en-US" sz="2000" dirty="0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  <a:p>
              <a:pPr algn="ctr" defTabSz="191130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000" dirty="0" err="1" smtClean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Peraturan</a:t>
              </a:r>
              <a:r>
                <a:rPr lang="en-US" altLang="en-US" sz="2000" dirty="0" smtClean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Menteri</a:t>
              </a:r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 PAN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dan</a:t>
              </a:r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 RB No. 14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Tahun</a:t>
              </a:r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 2014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tentang</a:t>
              </a:r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Pedoman</a:t>
              </a:r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Evaluasi</a:t>
              </a:r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 RB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Instansi</a:t>
              </a:r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Pemerintah</a:t>
              </a:r>
              <a:endPara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  <a:p>
              <a:pPr algn="ctr" defTabSz="191130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000" dirty="0"/>
            </a:p>
          </p:txBody>
        </p:sp>
      </p:grpSp>
      <p:sp>
        <p:nvSpPr>
          <p:cNvPr id="50" name="Freeform 6"/>
          <p:cNvSpPr>
            <a:spLocks noChangeAspect="1" noEditPoints="1"/>
          </p:cNvSpPr>
          <p:nvPr/>
        </p:nvSpPr>
        <p:spPr bwMode="auto">
          <a:xfrm>
            <a:off x="3236463" y="4774760"/>
            <a:ext cx="384603" cy="409692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21"/>
          <p:cNvSpPr>
            <a:spLocks noChangeAspect="1" noEditPoints="1"/>
          </p:cNvSpPr>
          <p:nvPr/>
        </p:nvSpPr>
        <p:spPr bwMode="auto">
          <a:xfrm>
            <a:off x="8608702" y="4818310"/>
            <a:ext cx="422259" cy="423592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16"/>
          <p:cNvSpPr>
            <a:spLocks noChangeAspect="1" noEditPoints="1"/>
          </p:cNvSpPr>
          <p:nvPr/>
        </p:nvSpPr>
        <p:spPr bwMode="auto">
          <a:xfrm>
            <a:off x="5935248" y="4817339"/>
            <a:ext cx="395220" cy="396149"/>
          </a:xfrm>
          <a:custGeom>
            <a:avLst/>
            <a:gdLst>
              <a:gd name="T0" fmla="*/ 136 w 360"/>
              <a:gd name="T1" fmla="*/ 226 h 361"/>
              <a:gd name="T2" fmla="*/ 56 w 360"/>
              <a:gd name="T3" fmla="*/ 194 h 361"/>
              <a:gd name="T4" fmla="*/ 56 w 360"/>
              <a:gd name="T5" fmla="*/ 221 h 361"/>
              <a:gd name="T6" fmla="*/ 136 w 360"/>
              <a:gd name="T7" fmla="*/ 253 h 361"/>
              <a:gd name="T8" fmla="*/ 136 w 360"/>
              <a:gd name="T9" fmla="*/ 226 h 361"/>
              <a:gd name="T10" fmla="*/ 136 w 360"/>
              <a:gd name="T11" fmla="*/ 143 h 361"/>
              <a:gd name="T12" fmla="*/ 56 w 360"/>
              <a:gd name="T13" fmla="*/ 111 h 361"/>
              <a:gd name="T14" fmla="*/ 56 w 360"/>
              <a:gd name="T15" fmla="*/ 138 h 361"/>
              <a:gd name="T16" fmla="*/ 136 w 360"/>
              <a:gd name="T17" fmla="*/ 170 h 361"/>
              <a:gd name="T18" fmla="*/ 136 w 360"/>
              <a:gd name="T19" fmla="*/ 143 h 361"/>
              <a:gd name="T20" fmla="*/ 351 w 360"/>
              <a:gd name="T21" fmla="*/ 4 h 361"/>
              <a:gd name="T22" fmla="*/ 332 w 360"/>
              <a:gd name="T23" fmla="*/ 2 h 361"/>
              <a:gd name="T24" fmla="*/ 180 w 360"/>
              <a:gd name="T25" fmla="*/ 63 h 361"/>
              <a:gd name="T26" fmla="*/ 27 w 360"/>
              <a:gd name="T27" fmla="*/ 2 h 361"/>
              <a:gd name="T28" fmla="*/ 8 w 360"/>
              <a:gd name="T29" fmla="*/ 4 h 361"/>
              <a:gd name="T30" fmla="*/ 0 w 360"/>
              <a:gd name="T31" fmla="*/ 21 h 361"/>
              <a:gd name="T32" fmla="*/ 0 w 360"/>
              <a:gd name="T33" fmla="*/ 277 h 361"/>
              <a:gd name="T34" fmla="*/ 12 w 360"/>
              <a:gd name="T35" fmla="*/ 295 h 361"/>
              <a:gd name="T36" fmla="*/ 172 w 360"/>
              <a:gd name="T37" fmla="*/ 359 h 361"/>
              <a:gd name="T38" fmla="*/ 176 w 360"/>
              <a:gd name="T39" fmla="*/ 361 h 361"/>
              <a:gd name="T40" fmla="*/ 180 w 360"/>
              <a:gd name="T41" fmla="*/ 361 h 361"/>
              <a:gd name="T42" fmla="*/ 184 w 360"/>
              <a:gd name="T43" fmla="*/ 361 h 361"/>
              <a:gd name="T44" fmla="*/ 187 w 360"/>
              <a:gd name="T45" fmla="*/ 359 h 361"/>
              <a:gd name="T46" fmla="*/ 347 w 360"/>
              <a:gd name="T47" fmla="*/ 295 h 361"/>
              <a:gd name="T48" fmla="*/ 360 w 360"/>
              <a:gd name="T49" fmla="*/ 277 h 361"/>
              <a:gd name="T50" fmla="*/ 360 w 360"/>
              <a:gd name="T51" fmla="*/ 21 h 361"/>
              <a:gd name="T52" fmla="*/ 351 w 360"/>
              <a:gd name="T53" fmla="*/ 4 h 361"/>
              <a:gd name="T54" fmla="*/ 160 w 360"/>
              <a:gd name="T55" fmla="*/ 320 h 361"/>
              <a:gd name="T56" fmla="*/ 32 w 360"/>
              <a:gd name="T57" fmla="*/ 269 h 361"/>
              <a:gd name="T58" fmla="*/ 32 w 360"/>
              <a:gd name="T59" fmla="*/ 45 h 361"/>
              <a:gd name="T60" fmla="*/ 160 w 360"/>
              <a:gd name="T61" fmla="*/ 96 h 361"/>
              <a:gd name="T62" fmla="*/ 160 w 360"/>
              <a:gd name="T63" fmla="*/ 320 h 361"/>
              <a:gd name="T64" fmla="*/ 328 w 360"/>
              <a:gd name="T65" fmla="*/ 269 h 361"/>
              <a:gd name="T66" fmla="*/ 200 w 360"/>
              <a:gd name="T67" fmla="*/ 320 h 361"/>
              <a:gd name="T68" fmla="*/ 200 w 360"/>
              <a:gd name="T69" fmla="*/ 96 h 361"/>
              <a:gd name="T70" fmla="*/ 328 w 360"/>
              <a:gd name="T71" fmla="*/ 45 h 361"/>
              <a:gd name="T72" fmla="*/ 328 w 360"/>
              <a:gd name="T73" fmla="*/ 269 h 361"/>
              <a:gd name="T74" fmla="*/ 304 w 360"/>
              <a:gd name="T75" fmla="*/ 194 h 361"/>
              <a:gd name="T76" fmla="*/ 224 w 360"/>
              <a:gd name="T77" fmla="*/ 226 h 361"/>
              <a:gd name="T78" fmla="*/ 224 w 360"/>
              <a:gd name="T79" fmla="*/ 253 h 361"/>
              <a:gd name="T80" fmla="*/ 304 w 360"/>
              <a:gd name="T81" fmla="*/ 221 h 361"/>
              <a:gd name="T82" fmla="*/ 304 w 360"/>
              <a:gd name="T83" fmla="*/ 194 h 361"/>
              <a:gd name="T84" fmla="*/ 304 w 360"/>
              <a:gd name="T85" fmla="*/ 111 h 361"/>
              <a:gd name="T86" fmla="*/ 224 w 360"/>
              <a:gd name="T87" fmla="*/ 143 h 361"/>
              <a:gd name="T88" fmla="*/ 224 w 360"/>
              <a:gd name="T89" fmla="*/ 170 h 361"/>
              <a:gd name="T90" fmla="*/ 304 w 360"/>
              <a:gd name="T91" fmla="*/ 138 h 361"/>
              <a:gd name="T92" fmla="*/ 304 w 360"/>
              <a:gd name="T93" fmla="*/ 11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0" h="361">
                <a:moveTo>
                  <a:pt x="136" y="226"/>
                </a:moveTo>
                <a:cubicBezTo>
                  <a:pt x="56" y="194"/>
                  <a:pt x="56" y="194"/>
                  <a:pt x="56" y="194"/>
                </a:cubicBezTo>
                <a:cubicBezTo>
                  <a:pt x="56" y="221"/>
                  <a:pt x="56" y="221"/>
                  <a:pt x="56" y="221"/>
                </a:cubicBezTo>
                <a:cubicBezTo>
                  <a:pt x="136" y="253"/>
                  <a:pt x="136" y="253"/>
                  <a:pt x="136" y="253"/>
                </a:cubicBezTo>
                <a:lnTo>
                  <a:pt x="136" y="226"/>
                </a:lnTo>
                <a:close/>
                <a:moveTo>
                  <a:pt x="136" y="143"/>
                </a:moveTo>
                <a:cubicBezTo>
                  <a:pt x="56" y="111"/>
                  <a:pt x="56" y="111"/>
                  <a:pt x="56" y="111"/>
                </a:cubicBezTo>
                <a:cubicBezTo>
                  <a:pt x="56" y="138"/>
                  <a:pt x="56" y="138"/>
                  <a:pt x="56" y="138"/>
                </a:cubicBezTo>
                <a:cubicBezTo>
                  <a:pt x="136" y="170"/>
                  <a:pt x="136" y="170"/>
                  <a:pt x="136" y="170"/>
                </a:cubicBezTo>
                <a:lnTo>
                  <a:pt x="136" y="143"/>
                </a:lnTo>
                <a:close/>
                <a:moveTo>
                  <a:pt x="351" y="4"/>
                </a:moveTo>
                <a:cubicBezTo>
                  <a:pt x="345" y="1"/>
                  <a:pt x="338" y="0"/>
                  <a:pt x="332" y="2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27" y="2"/>
                  <a:pt x="27" y="2"/>
                  <a:pt x="27" y="2"/>
                </a:cubicBezTo>
                <a:cubicBezTo>
                  <a:pt x="21" y="0"/>
                  <a:pt x="14" y="1"/>
                  <a:pt x="8" y="4"/>
                </a:cubicBezTo>
                <a:cubicBezTo>
                  <a:pt x="3" y="8"/>
                  <a:pt x="0" y="14"/>
                  <a:pt x="0" y="21"/>
                </a:cubicBezTo>
                <a:cubicBezTo>
                  <a:pt x="0" y="277"/>
                  <a:pt x="0" y="277"/>
                  <a:pt x="0" y="277"/>
                </a:cubicBezTo>
                <a:cubicBezTo>
                  <a:pt x="0" y="285"/>
                  <a:pt x="5" y="292"/>
                  <a:pt x="12" y="295"/>
                </a:cubicBezTo>
                <a:cubicBezTo>
                  <a:pt x="172" y="359"/>
                  <a:pt x="172" y="359"/>
                  <a:pt x="172" y="359"/>
                </a:cubicBezTo>
                <a:cubicBezTo>
                  <a:pt x="172" y="359"/>
                  <a:pt x="175" y="360"/>
                  <a:pt x="176" y="361"/>
                </a:cubicBezTo>
                <a:cubicBezTo>
                  <a:pt x="177" y="361"/>
                  <a:pt x="178" y="361"/>
                  <a:pt x="180" y="361"/>
                </a:cubicBezTo>
                <a:cubicBezTo>
                  <a:pt x="181" y="361"/>
                  <a:pt x="182" y="361"/>
                  <a:pt x="184" y="361"/>
                </a:cubicBezTo>
                <a:cubicBezTo>
                  <a:pt x="184" y="360"/>
                  <a:pt x="187" y="359"/>
                  <a:pt x="187" y="359"/>
                </a:cubicBezTo>
                <a:cubicBezTo>
                  <a:pt x="347" y="295"/>
                  <a:pt x="347" y="295"/>
                  <a:pt x="347" y="295"/>
                </a:cubicBezTo>
                <a:cubicBezTo>
                  <a:pt x="355" y="292"/>
                  <a:pt x="360" y="285"/>
                  <a:pt x="360" y="277"/>
                </a:cubicBezTo>
                <a:cubicBezTo>
                  <a:pt x="360" y="21"/>
                  <a:pt x="360" y="21"/>
                  <a:pt x="360" y="21"/>
                </a:cubicBezTo>
                <a:cubicBezTo>
                  <a:pt x="360" y="14"/>
                  <a:pt x="356" y="8"/>
                  <a:pt x="351" y="4"/>
                </a:cubicBezTo>
                <a:close/>
                <a:moveTo>
                  <a:pt x="160" y="320"/>
                </a:moveTo>
                <a:cubicBezTo>
                  <a:pt x="32" y="269"/>
                  <a:pt x="32" y="269"/>
                  <a:pt x="32" y="269"/>
                </a:cubicBezTo>
                <a:cubicBezTo>
                  <a:pt x="32" y="45"/>
                  <a:pt x="32" y="45"/>
                  <a:pt x="32" y="45"/>
                </a:cubicBezTo>
                <a:cubicBezTo>
                  <a:pt x="160" y="96"/>
                  <a:pt x="160" y="96"/>
                  <a:pt x="160" y="96"/>
                </a:cubicBezTo>
                <a:lnTo>
                  <a:pt x="160" y="320"/>
                </a:lnTo>
                <a:close/>
                <a:moveTo>
                  <a:pt x="328" y="269"/>
                </a:moveTo>
                <a:cubicBezTo>
                  <a:pt x="200" y="320"/>
                  <a:pt x="200" y="320"/>
                  <a:pt x="200" y="320"/>
                </a:cubicBezTo>
                <a:cubicBezTo>
                  <a:pt x="200" y="96"/>
                  <a:pt x="200" y="96"/>
                  <a:pt x="200" y="96"/>
                </a:cubicBezTo>
                <a:cubicBezTo>
                  <a:pt x="328" y="45"/>
                  <a:pt x="328" y="45"/>
                  <a:pt x="328" y="45"/>
                </a:cubicBezTo>
                <a:lnTo>
                  <a:pt x="328" y="269"/>
                </a:lnTo>
                <a:close/>
                <a:moveTo>
                  <a:pt x="304" y="194"/>
                </a:moveTo>
                <a:cubicBezTo>
                  <a:pt x="224" y="226"/>
                  <a:pt x="224" y="226"/>
                  <a:pt x="224" y="226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304" y="221"/>
                  <a:pt x="304" y="221"/>
                  <a:pt x="304" y="221"/>
                </a:cubicBezTo>
                <a:lnTo>
                  <a:pt x="304" y="194"/>
                </a:lnTo>
                <a:close/>
                <a:moveTo>
                  <a:pt x="304" y="111"/>
                </a:moveTo>
                <a:cubicBezTo>
                  <a:pt x="224" y="143"/>
                  <a:pt x="224" y="143"/>
                  <a:pt x="224" y="143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304" y="138"/>
                  <a:pt x="304" y="138"/>
                  <a:pt x="304" y="138"/>
                </a:cubicBezTo>
                <a:lnTo>
                  <a:pt x="304" y="1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47229" y="6455240"/>
            <a:ext cx="42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id-ID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22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0" grpId="0" animBg="1"/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059544" y="904876"/>
            <a:ext cx="9477828" cy="575496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endParaRPr lang="id-ID" altLang="en-US">
              <a:solidFill>
                <a:srgbClr val="969696"/>
              </a:solidFill>
            </a:endParaRPr>
          </a:p>
        </p:txBody>
      </p:sp>
      <p:sp>
        <p:nvSpPr>
          <p:cNvPr id="16387" name="Slide Number Placeholder 3"/>
          <p:cNvSpPr>
            <a:spLocks noGrp="1" noChangeArrowheads="1"/>
          </p:cNvSpPr>
          <p:nvPr/>
        </p:nvSpPr>
        <p:spPr bwMode="auto">
          <a:xfrm>
            <a:off x="8077200" y="6553201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6311744E-F2B3-4995-AA9A-A5DFB8C527B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6388" name="TextBox 4"/>
          <p:cNvSpPr>
            <a:spLocks noChangeArrowheads="1"/>
          </p:cNvSpPr>
          <p:nvPr/>
        </p:nvSpPr>
        <p:spPr bwMode="auto">
          <a:xfrm>
            <a:off x="529769" y="134263"/>
            <a:ext cx="1067525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id-ID" altLang="zh-CN" sz="4400" b="1" dirty="0" smtClean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STRATEGI</a:t>
            </a:r>
            <a:r>
              <a:rPr lang="id-ID" altLang="zh-CN" sz="4400" b="1" dirty="0" smtClean="0">
                <a:latin typeface="Calibri" panose="020F0502020204030204" pitchFamily="34" charset="0"/>
                <a:sym typeface="Calibri" panose="020F0502020204030204" pitchFamily="34" charset="0"/>
              </a:rPr>
              <a:t> REFORMASI BIROKRASI NASIONAL</a:t>
            </a:r>
            <a:endParaRPr lang="id-ID" altLang="zh-CN" sz="4400" b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182688"/>
            <a:ext cx="8424862" cy="547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133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2"/>
            <a:ext cx="12192001" cy="37882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1" y="2867563"/>
            <a:ext cx="12192000" cy="920665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33830" y="2987056"/>
            <a:ext cx="3164117" cy="714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VISI</a:t>
            </a:r>
            <a:r>
              <a:rPr lang="id-ID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RB 2025</a:t>
            </a:r>
            <a:endParaRPr lang="en-US" sz="4400" dirty="0">
              <a:solidFill>
                <a:srgbClr val="FFFF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541489" y="2917567"/>
            <a:ext cx="8403768" cy="8450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sz="1600" dirty="0">
                <a:solidFill>
                  <a:schemeClr val="bg1"/>
                </a:solidFill>
              </a:rPr>
              <a:t>“Terwujudnya Pemerintahan Kelas Dunia”, yaitu pemerintahan yang profesional dan berintegritas tinggi yang mampu memberikan pelayanan prima kepada masyarakat dan manajemen pemerintahan yang demokratis. </a:t>
            </a:r>
            <a:endParaRPr lang="en-US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1349827" y="4206637"/>
            <a:ext cx="1563892" cy="13232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lgerian" panose="04020705040A02060702" pitchFamily="82" charset="0"/>
              </a:rPr>
              <a:t>1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17" name="Rectangle 16"/>
          <p:cNvSpPr>
            <a:spLocks noChangeAspect="1"/>
          </p:cNvSpPr>
          <p:nvPr/>
        </p:nvSpPr>
        <p:spPr>
          <a:xfrm>
            <a:off x="6199423" y="4206639"/>
            <a:ext cx="1563892" cy="13232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Algerian" panose="04020705040A02060702" pitchFamily="82" charset="0"/>
              </a:rPr>
              <a:t>2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986289" y="4157057"/>
            <a:ext cx="3008112" cy="13437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dirty="0" err="1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Dokumen</a:t>
            </a:r>
            <a:r>
              <a:rPr lang="en-US" sz="2000" b="1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Usulan</a:t>
            </a:r>
            <a:endParaRPr lang="id-ID" sz="2000" b="1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Terdiri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dari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Inventarisasi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Dokumen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 Status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Dokumen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dan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Rencana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Aksi</a:t>
            </a:r>
            <a:endParaRPr lang="en-US" sz="18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7819545" y="4157057"/>
            <a:ext cx="3008112" cy="13437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i="1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Road Map </a:t>
            </a:r>
            <a:r>
              <a:rPr lang="en-US" sz="2000" b="1" dirty="0" err="1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Reformasi</a:t>
            </a:r>
            <a:r>
              <a:rPr lang="en-US" sz="2000" b="1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Birokrai</a:t>
            </a:r>
            <a:endParaRPr lang="id-ID" sz="2000" b="1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Dibuat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berdasarkan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dokumen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Rencana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Pembangunan</a:t>
            </a:r>
            <a:endParaRPr lang="en-US" sz="18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47229" y="6455240"/>
            <a:ext cx="42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id-ID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9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1" grpId="0"/>
      <p:bldP spid="14" grpId="0"/>
      <p:bldP spid="16" grpId="0" animBg="1"/>
      <p:bldP spid="17" grpId="0" animBg="1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1" cy="6894605"/>
            <a:chOff x="-1" y="-1"/>
            <a:chExt cx="12192001" cy="6894605"/>
          </a:xfrm>
        </p:grpSpPr>
        <p:sp>
          <p:nvSpPr>
            <p:cNvPr id="13" name="Rectangle 12"/>
            <p:cNvSpPr/>
            <p:nvPr/>
          </p:nvSpPr>
          <p:spPr>
            <a:xfrm>
              <a:off x="-1" y="-1"/>
              <a:ext cx="12192001" cy="68946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12192000" cy="6894604"/>
            </a:xfrm>
            <a:prstGeom prst="rect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395999" y="3500352"/>
            <a:ext cx="5400000" cy="23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05638" y="3653915"/>
            <a:ext cx="558072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THANKS FOR </a:t>
            </a:r>
            <a:r>
              <a:rPr lang="en-US" sz="3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LEARN</a:t>
            </a:r>
            <a:r>
              <a:rPr lang="id-ID" sz="3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ING</a:t>
            </a:r>
            <a:endParaRPr lang="id-ID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36455" y="2494211"/>
            <a:ext cx="3519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Dewi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Kurniasih</a:t>
            </a:r>
            <a:endParaRPr lang="id-ID" sz="2800" b="1" dirty="0">
              <a:solidFill>
                <a:schemeClr val="accent3">
                  <a:lumMod val="40000"/>
                  <a:lumOff val="6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1600" u="sng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08122390598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dekur010575@yahoo.com</a:t>
            </a:r>
            <a:r>
              <a:rPr lang="en-US" sz="16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id-ID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4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47229" y="6455240"/>
            <a:ext cx="42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fld id="{8579DA54-78A2-44D3-84F9-6343F6896AE5}" type="slidenum">
              <a:rPr lang="id-ID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id-ID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6499" y="1802574"/>
            <a:ext cx="643550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bg1"/>
                </a:solidFill>
                <a:latin typeface="Berlin Sans FB Demi" panose="020E0802020502020306" pitchFamily="34" charset="0"/>
                <a:ea typeface="Roboto" panose="02000000000000000000" pitchFamily="2" charset="0"/>
                <a:cs typeface="Arial" panose="020B0604020202020204" pitchFamily="34" charset="0"/>
              </a:rPr>
              <a:t>DEFINISI</a:t>
            </a:r>
            <a:r>
              <a:rPr lang="id-ID" sz="4400" b="1" dirty="0">
                <a:solidFill>
                  <a:schemeClr val="bg1"/>
                </a:solidFill>
                <a:latin typeface="Berlin Sans FB Demi" panose="020E0802020502020306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ea typeface="Roboto" panose="02000000000000000000" pitchFamily="2" charset="0"/>
                <a:cs typeface="Arial" panose="020B0604020202020204" pitchFamily="34" charset="0"/>
              </a:rPr>
              <a:t>BIROKRASI</a:t>
            </a:r>
            <a:endParaRPr lang="id-ID" sz="4400" b="1" dirty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56498" y="2691621"/>
            <a:ext cx="5580725" cy="35350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i="1" dirty="0">
                <a:latin typeface="Arial Rounded MT Bold" panose="020F0704030504030204" pitchFamily="34" charset="0"/>
              </a:rPr>
              <a:t>a clearly defined hierarchy where office holders have very specific functions and apply universalistic rules in a spirit of formalistic impersonality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>
                <a:latin typeface="Arial Rounded MT Bold" panose="020F0704030504030204" pitchFamily="34" charset="0"/>
              </a:rPr>
              <a:t>(</a:t>
            </a:r>
            <a:r>
              <a:rPr lang="en-US" sz="2800" dirty="0" err="1">
                <a:latin typeface="Arial Rounded MT Bold" panose="020F0704030504030204" pitchFamily="34" charset="0"/>
              </a:rPr>
              <a:t>dalam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Frinces</a:t>
            </a:r>
            <a:r>
              <a:rPr lang="en-US" sz="2800" dirty="0">
                <a:latin typeface="Arial Rounded MT Bold" panose="020F0704030504030204" pitchFamily="34" charset="0"/>
              </a:rPr>
              <a:t>, 2008:32)</a:t>
            </a:r>
            <a:endParaRPr lang="id-ID" sz="2800" dirty="0">
              <a:solidFill>
                <a:schemeClr val="bg1">
                  <a:lumMod val="95000"/>
                </a:schemeClr>
              </a:solidFill>
              <a:latin typeface="Arial Rounded MT Bold" panose="020F070403050403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Max Weber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Arial Rounded MT Bold" panose="020F070403050403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20" y="2286590"/>
            <a:ext cx="5473378" cy="282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32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1340583" y="396263"/>
            <a:ext cx="10727560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PEMAHAMAN</a:t>
            </a:r>
            <a:r>
              <a:rPr lang="id-ID" sz="3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BIROKRASI</a:t>
            </a:r>
            <a:endParaRPr lang="id-ID" sz="32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en-US" sz="2200" dirty="0" err="1">
                <a:solidFill>
                  <a:srgbClr val="FFFF00"/>
                </a:solidFill>
              </a:rPr>
              <a:t>Sedarmayanti</a:t>
            </a:r>
            <a:r>
              <a:rPr lang="en-US" sz="2200" dirty="0">
                <a:solidFill>
                  <a:srgbClr val="FFFF00"/>
                </a:solidFill>
              </a:rPr>
              <a:t> (2009:67) </a:t>
            </a:r>
            <a:r>
              <a:rPr lang="en-US" sz="2200" dirty="0" err="1">
                <a:solidFill>
                  <a:srgbClr val="FFFF00"/>
                </a:solidFill>
              </a:rPr>
              <a:t>menjelaskan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bahwa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birokrasi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merupakan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sistem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penyelenggaraan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pemerintahan</a:t>
            </a:r>
            <a:r>
              <a:rPr lang="en-US" sz="2200" dirty="0">
                <a:solidFill>
                  <a:srgbClr val="FFFF00"/>
                </a:solidFill>
              </a:rPr>
              <a:t> yang </a:t>
            </a:r>
            <a:r>
              <a:rPr lang="en-US" sz="2200" dirty="0" err="1">
                <a:solidFill>
                  <a:srgbClr val="FFFF00"/>
                </a:solidFill>
              </a:rPr>
              <a:t>dijalankan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pegawai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negeri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berdasarkan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peraturan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perundang-undangan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  <a:endParaRPr lang="en-US" sz="2200" dirty="0">
              <a:solidFill>
                <a:srgbClr val="FFFF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0186" y="2256351"/>
            <a:ext cx="6877957" cy="3406505"/>
          </a:xfrm>
          <a:prstGeom prst="rect">
            <a:avLst/>
          </a:prstGeom>
          <a:noFill/>
        </p:spPr>
        <p:txBody>
          <a:bodyPr wrap="square" rIns="144000" bIns="36000" numCol="1" spcCol="360000" rtlCol="0">
            <a:spAutoFit/>
          </a:bodyPr>
          <a:lstStyle/>
          <a:p>
            <a:r>
              <a:rPr lang="en-US" sz="2400" dirty="0" err="1" smtClean="0"/>
              <a:t>Birokrasi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digambarkan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hierarki</a:t>
            </a:r>
            <a:r>
              <a:rPr lang="en-US" sz="2400" dirty="0"/>
              <a:t> yang </a:t>
            </a:r>
            <a:r>
              <a:rPr lang="en-US" sz="2400" dirty="0" err="1"/>
              <a:t>pejabatnya</a:t>
            </a:r>
            <a:r>
              <a:rPr lang="en-US" sz="2400" dirty="0"/>
              <a:t> </a:t>
            </a:r>
            <a:r>
              <a:rPr lang="en-US" sz="2400" dirty="0" err="1"/>
              <a:t>diangkat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ditunjuk</a:t>
            </a:r>
            <a:r>
              <a:rPr lang="en-US" sz="2400" dirty="0"/>
              <a:t>,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tanggungjawab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kewenangannya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yang </a:t>
            </a:r>
            <a:r>
              <a:rPr lang="en-US" sz="2400" dirty="0" err="1"/>
              <a:t>diketahui</a:t>
            </a:r>
            <a:r>
              <a:rPr lang="en-US" sz="2400" dirty="0"/>
              <a:t> (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justifikasi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referensi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yang </a:t>
            </a:r>
            <a:r>
              <a:rPr lang="en-US" sz="2400" dirty="0" err="1"/>
              <a:t>pengesahannya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pemberi</a:t>
            </a:r>
            <a:r>
              <a:rPr lang="en-US" sz="2400" dirty="0"/>
              <a:t> </a:t>
            </a:r>
            <a:r>
              <a:rPr lang="en-US" sz="2400" dirty="0" err="1" smtClean="0"/>
              <a:t>mandat</a:t>
            </a:r>
            <a:r>
              <a:rPr lang="en-US" sz="2400" dirty="0" smtClean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7229" y="6455240"/>
            <a:ext cx="42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id-ID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0" y="2256351"/>
            <a:ext cx="4696279" cy="289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3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3" presetClass="entr" presetSubtype="32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99306" y="2114279"/>
            <a:ext cx="4997003" cy="4213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Fungsi</a:t>
            </a:r>
            <a:r>
              <a:rPr lang="en-US" sz="3200" dirty="0">
                <a:solidFill>
                  <a:schemeClr val="tx1"/>
                </a:solidFill>
              </a:rPr>
              <a:t> instrumental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Fungsi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politik</a:t>
            </a:r>
            <a:endParaRPr lang="en-US" sz="3200" dirty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Fungsi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katalis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public interest</a:t>
            </a:r>
            <a:endParaRPr lang="en-US" sz="3200" dirty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Fungsi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Entrepreneurial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40583" y="396263"/>
            <a:ext cx="10306646" cy="1359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FUNGSI</a:t>
            </a:r>
            <a:r>
              <a:rPr lang="id-ID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4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BIROKRASI</a:t>
            </a:r>
            <a:endParaRPr lang="id-ID" sz="44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en-US" sz="2400" dirty="0" err="1">
                <a:solidFill>
                  <a:srgbClr val="FFFF00"/>
                </a:solidFill>
              </a:rPr>
              <a:t>Tjokrowinoto</a:t>
            </a:r>
            <a:r>
              <a:rPr lang="en-US" sz="2400" dirty="0">
                <a:solidFill>
                  <a:srgbClr val="FFFF00"/>
                </a:solidFill>
              </a:rPr>
              <a:t> (</a:t>
            </a:r>
            <a:r>
              <a:rPr lang="en-US" sz="2400" dirty="0" err="1">
                <a:solidFill>
                  <a:srgbClr val="FFFF00"/>
                </a:solidFill>
              </a:rPr>
              <a:t>dalam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Tamin</a:t>
            </a:r>
            <a:r>
              <a:rPr lang="en-US" sz="2400" dirty="0">
                <a:solidFill>
                  <a:srgbClr val="FFFF00"/>
                </a:solidFill>
              </a:rPr>
              <a:t>, 2004:64) </a:t>
            </a:r>
            <a:r>
              <a:rPr lang="en-US" sz="2400" dirty="0" err="1">
                <a:solidFill>
                  <a:srgbClr val="FFFF00"/>
                </a:solidFill>
              </a:rPr>
              <a:t>menyatakan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ada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4 (</a:t>
            </a:r>
            <a:r>
              <a:rPr lang="en-US" sz="2400" dirty="0" err="1">
                <a:solidFill>
                  <a:srgbClr val="FFFF00"/>
                </a:solidFill>
              </a:rPr>
              <a:t>empat</a:t>
            </a:r>
            <a:r>
              <a:rPr lang="en-US" sz="2400" dirty="0">
                <a:solidFill>
                  <a:srgbClr val="FFFF00"/>
                </a:solidFill>
              </a:rPr>
              <a:t>) </a:t>
            </a:r>
            <a:r>
              <a:rPr lang="en-US" sz="2400" dirty="0" err="1">
                <a:solidFill>
                  <a:srgbClr val="FFFF00"/>
                </a:solidFill>
              </a:rPr>
              <a:t>fungsi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birokrasi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237" y="1969149"/>
            <a:ext cx="5662784" cy="4483723"/>
          </a:xfrm>
          <a:prstGeom prst="rect">
            <a:avLst/>
          </a:prstGeom>
          <a:noFill/>
        </p:spPr>
        <p:txBody>
          <a:bodyPr wrap="square" rIns="144000" bIns="36000" numCol="2" spcCol="360000" rtlCol="0">
            <a:spAutoFit/>
          </a:bodyPr>
          <a:lstStyle/>
          <a:p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Birokrasi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mempunyai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fungsi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peran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yaitu</a:t>
            </a:r>
            <a:r>
              <a:rPr lang="en-US" sz="2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</a:p>
          <a:p>
            <a:endParaRPr lang="en-US" sz="2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Melaksanakan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pelayanan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publik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Pelaksana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pembangunan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yang professional.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Perencana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pelaksana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pengawas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kebijakan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Alat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pemerintah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melayani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kepentingan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masyarakat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bukan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merupakan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bagian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dari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kekuatan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politik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netral</a:t>
            </a:r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).</a:t>
            </a:r>
            <a:endParaRPr lang="en-US" sz="2200" dirty="0">
              <a:solidFill>
                <a:schemeClr val="accent4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7229" y="6455240"/>
            <a:ext cx="42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id-ID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32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97943" y="1451429"/>
            <a:ext cx="8694060" cy="4812721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497943" y="1814290"/>
            <a:ext cx="8490857" cy="41220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06400" indent="-406400">
              <a:buFont typeface="+mj-lt"/>
              <a:buAutoNum type="arabicPeriod"/>
            </a:pPr>
            <a:r>
              <a:rPr lang="en-US" sz="2800" dirty="0" err="1" smtClean="0"/>
              <a:t>Sejalan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.</a:t>
            </a:r>
          </a:p>
          <a:p>
            <a:pPr marL="406400" indent="-406400">
              <a:buFont typeface="+mj-lt"/>
              <a:buAutoNum type="arabicPeriod"/>
            </a:pP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program demi </a:t>
            </a:r>
            <a:r>
              <a:rPr lang="en-US" sz="2800" dirty="0" err="1"/>
              <a:t>tercapainya</a:t>
            </a:r>
            <a:r>
              <a:rPr lang="en-US" sz="2800" dirty="0"/>
              <a:t> </a:t>
            </a:r>
            <a:r>
              <a:rPr lang="en-US" sz="2800" dirty="0" err="1"/>
              <a:t>visi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misi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.</a:t>
            </a:r>
          </a:p>
          <a:p>
            <a:pPr marL="406400" indent="-406400">
              <a:buFont typeface="+mj-lt"/>
              <a:buAutoNum type="arabicPeriod"/>
            </a:pPr>
            <a:r>
              <a:rPr lang="en-US" sz="2800" dirty="0" err="1"/>
              <a:t>Melayani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netral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professional.</a:t>
            </a:r>
          </a:p>
          <a:p>
            <a:pPr marL="406400" indent="-406400">
              <a:buFont typeface="+mj-lt"/>
              <a:buAutoNum type="arabicPeriod"/>
            </a:pP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,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perencanaan</a:t>
            </a:r>
            <a:r>
              <a:rPr lang="en-US" sz="2800" dirty="0"/>
              <a:t>, </a:t>
            </a:r>
            <a:r>
              <a:rPr lang="en-US" sz="2800" dirty="0" err="1"/>
              <a:t>pengawasan</a:t>
            </a:r>
            <a:r>
              <a:rPr lang="en-US" sz="2800" dirty="0"/>
              <a:t>, </a:t>
            </a:r>
            <a:r>
              <a:rPr lang="en-US" sz="2800" dirty="0" err="1"/>
              <a:t>evaluasi</a:t>
            </a:r>
            <a:r>
              <a:rPr lang="en-US" sz="2800" dirty="0"/>
              <a:t>, </a:t>
            </a:r>
            <a:r>
              <a:rPr lang="en-US" sz="2800" dirty="0" err="1"/>
              <a:t>koordinasi</a:t>
            </a:r>
            <a:r>
              <a:rPr lang="en-US" sz="2800" dirty="0"/>
              <a:t>, </a:t>
            </a:r>
            <a:r>
              <a:rPr lang="en-US" sz="2800" dirty="0" err="1"/>
              <a:t>sinkronisasi</a:t>
            </a:r>
            <a:r>
              <a:rPr lang="en-US" sz="2800" dirty="0"/>
              <a:t>, </a:t>
            </a:r>
            <a:r>
              <a:rPr lang="en-US" sz="2800" dirty="0" err="1"/>
              <a:t>represif</a:t>
            </a:r>
            <a:r>
              <a:rPr lang="en-US" sz="2800" dirty="0"/>
              <a:t>, </a:t>
            </a:r>
            <a:r>
              <a:rPr lang="en-US" sz="2800" dirty="0" err="1"/>
              <a:t>prefentif</a:t>
            </a:r>
            <a:r>
              <a:rPr lang="en-US" sz="2800" dirty="0"/>
              <a:t>, </a:t>
            </a:r>
            <a:r>
              <a:rPr lang="en-US" sz="2800" dirty="0" err="1"/>
              <a:t>antisipatif</a:t>
            </a:r>
            <a:r>
              <a:rPr lang="en-US" sz="2800" dirty="0"/>
              <a:t>, </a:t>
            </a:r>
            <a:r>
              <a:rPr lang="en-US" sz="2800" dirty="0" err="1"/>
              <a:t>resolusi</a:t>
            </a:r>
            <a:r>
              <a:rPr lang="en-US" sz="2800" dirty="0"/>
              <a:t>, </a:t>
            </a:r>
            <a:r>
              <a:rPr lang="en-US" sz="2800" dirty="0" err="1"/>
              <a:t>dll</a:t>
            </a:r>
            <a:r>
              <a:rPr lang="en-US" sz="2800" dirty="0"/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2171" y="1465943"/>
            <a:ext cx="2732658" cy="4764101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TUJUAN </a:t>
            </a:r>
            <a:r>
              <a:rPr lang="en-US" sz="4400" b="1" dirty="0" smtClean="0">
                <a:solidFill>
                  <a:srgbClr val="FF0000"/>
                </a:solidFill>
              </a:rPr>
              <a:t>BIROKRASI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96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107"/>
          <p:cNvGrpSpPr>
            <a:grpSpLocks/>
          </p:cNvGrpSpPr>
          <p:nvPr/>
        </p:nvGrpSpPr>
        <p:grpSpPr bwMode="auto">
          <a:xfrm>
            <a:off x="1976275" y="2213696"/>
            <a:ext cx="8289759" cy="4229322"/>
            <a:chOff x="495299" y="1407600"/>
            <a:chExt cx="8289759" cy="4229816"/>
          </a:xfrm>
        </p:grpSpPr>
        <p:sp>
          <p:nvSpPr>
            <p:cNvPr id="95" name="Rounded Rectangle 94"/>
            <p:cNvSpPr>
              <a:spLocks noChangeArrowheads="1"/>
            </p:cNvSpPr>
            <p:nvPr/>
          </p:nvSpPr>
          <p:spPr bwMode="auto">
            <a:xfrm>
              <a:off x="495299" y="3333462"/>
              <a:ext cx="8001001" cy="5334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404040"/>
                </a:gs>
                <a:gs pos="100000">
                  <a:srgbClr val="0D0D0D"/>
                </a:gs>
              </a:gsLst>
              <a:lin ang="5400000"/>
            </a:gra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96" name="Isosceles Triangle 95"/>
            <p:cNvSpPr/>
            <p:nvPr/>
          </p:nvSpPr>
          <p:spPr>
            <a:xfrm rot="5400000">
              <a:off x="723886" y="3523994"/>
              <a:ext cx="228627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10" charset="-128"/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104900" y="3486602"/>
              <a:ext cx="7086600" cy="228600"/>
            </a:xfrm>
            <a:prstGeom prst="round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1104900" y="3486602"/>
              <a:ext cx="4206578" cy="228600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innerShdw blurRad="63500" dist="508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cxnSp>
          <p:nvCxnSpPr>
            <p:cNvPr id="99" name="Straight Connector 98"/>
            <p:cNvCxnSpPr>
              <a:cxnSpLocks noChangeShapeType="1"/>
            </p:cNvCxnSpPr>
            <p:nvPr/>
          </p:nvCxnSpPr>
          <p:spPr bwMode="auto">
            <a:xfrm rot="5400000" flipH="1" flipV="1">
              <a:off x="981854" y="4599642"/>
              <a:ext cx="247679" cy="1588"/>
            </a:xfrm>
            <a:prstGeom prst="line">
              <a:avLst/>
            </a:prstGeom>
            <a:noFill/>
            <a:ln w="12700">
              <a:solidFill>
                <a:schemeClr val="bg1">
                  <a:lumMod val="95000"/>
                </a:schemeClr>
              </a:solidFill>
              <a:round/>
              <a:headEnd type="oval"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Connector 99"/>
            <p:cNvCxnSpPr>
              <a:cxnSpLocks noChangeShapeType="1"/>
            </p:cNvCxnSpPr>
            <p:nvPr/>
          </p:nvCxnSpPr>
          <p:spPr bwMode="auto">
            <a:xfrm rot="5400000" flipH="1" flipV="1">
              <a:off x="1993092" y="4599642"/>
              <a:ext cx="247679" cy="1587"/>
            </a:xfrm>
            <a:prstGeom prst="line">
              <a:avLst/>
            </a:prstGeom>
            <a:noFill/>
            <a:ln w="12700">
              <a:solidFill>
                <a:schemeClr val="bg1">
                  <a:lumMod val="95000"/>
                </a:schemeClr>
              </a:solidFill>
              <a:round/>
              <a:headEnd type="oval"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Connector 100"/>
            <p:cNvCxnSpPr>
              <a:cxnSpLocks noChangeShapeType="1"/>
            </p:cNvCxnSpPr>
            <p:nvPr/>
          </p:nvCxnSpPr>
          <p:spPr bwMode="auto">
            <a:xfrm rot="5400000" flipH="1" flipV="1">
              <a:off x="3005917" y="4599642"/>
              <a:ext cx="247679" cy="1587"/>
            </a:xfrm>
            <a:prstGeom prst="line">
              <a:avLst/>
            </a:prstGeom>
            <a:noFill/>
            <a:ln w="12700">
              <a:solidFill>
                <a:schemeClr val="bg1">
                  <a:lumMod val="95000"/>
                </a:schemeClr>
              </a:solidFill>
              <a:round/>
              <a:headEnd type="oval"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Straight Connector 101"/>
            <p:cNvCxnSpPr>
              <a:cxnSpLocks noChangeShapeType="1"/>
            </p:cNvCxnSpPr>
            <p:nvPr/>
          </p:nvCxnSpPr>
          <p:spPr bwMode="auto">
            <a:xfrm rot="5400000" flipH="1" flipV="1">
              <a:off x="4018742" y="4599642"/>
              <a:ext cx="247679" cy="1587"/>
            </a:xfrm>
            <a:prstGeom prst="line">
              <a:avLst/>
            </a:prstGeom>
            <a:noFill/>
            <a:ln w="12700">
              <a:solidFill>
                <a:schemeClr val="bg1">
                  <a:lumMod val="95000"/>
                </a:schemeClr>
              </a:solidFill>
              <a:round/>
              <a:headEnd type="oval"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Straight Connector 102"/>
            <p:cNvCxnSpPr>
              <a:cxnSpLocks noChangeShapeType="1"/>
            </p:cNvCxnSpPr>
            <p:nvPr/>
          </p:nvCxnSpPr>
          <p:spPr bwMode="auto">
            <a:xfrm rot="5400000" flipH="1" flipV="1">
              <a:off x="5031567" y="4599642"/>
              <a:ext cx="247679" cy="1587"/>
            </a:xfrm>
            <a:prstGeom prst="line">
              <a:avLst/>
            </a:prstGeom>
            <a:noFill/>
            <a:ln w="12700">
              <a:solidFill>
                <a:schemeClr val="bg1">
                  <a:lumMod val="95000"/>
                </a:schemeClr>
              </a:solidFill>
              <a:round/>
              <a:headEnd type="oval"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Straight Connector 103"/>
            <p:cNvCxnSpPr>
              <a:cxnSpLocks noChangeShapeType="1"/>
            </p:cNvCxnSpPr>
            <p:nvPr/>
          </p:nvCxnSpPr>
          <p:spPr bwMode="auto">
            <a:xfrm rot="5400000" flipH="1" flipV="1">
              <a:off x="6042804" y="4599642"/>
              <a:ext cx="247679" cy="1588"/>
            </a:xfrm>
            <a:prstGeom prst="line">
              <a:avLst/>
            </a:prstGeom>
            <a:noFill/>
            <a:ln w="12700">
              <a:solidFill>
                <a:schemeClr val="bg1">
                  <a:lumMod val="95000"/>
                </a:schemeClr>
              </a:solidFill>
              <a:round/>
              <a:headEnd type="oval"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Straight Connector 104"/>
            <p:cNvCxnSpPr>
              <a:cxnSpLocks noChangeShapeType="1"/>
            </p:cNvCxnSpPr>
            <p:nvPr/>
          </p:nvCxnSpPr>
          <p:spPr bwMode="auto">
            <a:xfrm rot="5400000" flipH="1" flipV="1">
              <a:off x="8068454" y="4599642"/>
              <a:ext cx="247679" cy="1588"/>
            </a:xfrm>
            <a:prstGeom prst="line">
              <a:avLst/>
            </a:prstGeom>
            <a:noFill/>
            <a:ln w="12700">
              <a:solidFill>
                <a:schemeClr val="bg1">
                  <a:lumMod val="95000"/>
                </a:schemeClr>
              </a:solidFill>
              <a:round/>
              <a:headEnd type="oval"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Connector 105"/>
            <p:cNvCxnSpPr>
              <a:cxnSpLocks noChangeShapeType="1"/>
            </p:cNvCxnSpPr>
            <p:nvPr/>
          </p:nvCxnSpPr>
          <p:spPr bwMode="auto">
            <a:xfrm rot="5400000" flipH="1" flipV="1">
              <a:off x="7055629" y="4599642"/>
              <a:ext cx="247679" cy="1588"/>
            </a:xfrm>
            <a:prstGeom prst="line">
              <a:avLst/>
            </a:prstGeom>
            <a:noFill/>
            <a:ln w="12700">
              <a:solidFill>
                <a:schemeClr val="bg1">
                  <a:lumMod val="95000"/>
                </a:schemeClr>
              </a:solidFill>
              <a:round/>
              <a:headEnd type="oval"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7" name="TextBox 18"/>
            <p:cNvSpPr txBox="1">
              <a:spLocks noChangeArrowheads="1"/>
            </p:cNvSpPr>
            <p:nvPr/>
          </p:nvSpPr>
          <p:spPr bwMode="auto">
            <a:xfrm>
              <a:off x="4662238" y="4114799"/>
              <a:ext cx="986520" cy="30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d-ID" altLang="id-ID" sz="1400" b="1" dirty="0">
                  <a:solidFill>
                    <a:schemeClr val="bg1"/>
                  </a:solidFill>
                </a:rPr>
                <a:t>STEP 5</a:t>
              </a:r>
              <a:endParaRPr lang="nb-NO" alt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8" name="TextBox 19"/>
            <p:cNvSpPr txBox="1">
              <a:spLocks noChangeArrowheads="1"/>
            </p:cNvSpPr>
            <p:nvPr/>
          </p:nvSpPr>
          <p:spPr bwMode="auto">
            <a:xfrm>
              <a:off x="5761053" y="4114799"/>
              <a:ext cx="842280" cy="30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d-ID" altLang="id-ID" sz="1400" b="1" dirty="0">
                  <a:solidFill>
                    <a:schemeClr val="bg1"/>
                  </a:solidFill>
                </a:rPr>
                <a:t>STEP 6</a:t>
              </a:r>
              <a:endParaRPr lang="nb-NO" alt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TextBox 20"/>
            <p:cNvSpPr txBox="1">
              <a:spLocks noChangeArrowheads="1"/>
            </p:cNvSpPr>
            <p:nvPr/>
          </p:nvSpPr>
          <p:spPr bwMode="auto">
            <a:xfrm>
              <a:off x="6628213" y="4114799"/>
              <a:ext cx="1012484" cy="30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d-ID" altLang="id-ID" sz="1400" b="1" dirty="0">
                  <a:solidFill>
                    <a:schemeClr val="bg1"/>
                  </a:solidFill>
                </a:rPr>
                <a:t>STEP 7</a:t>
              </a:r>
              <a:endParaRPr lang="nb-NO" alt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0" name="TextBox 21"/>
            <p:cNvSpPr txBox="1">
              <a:spLocks noChangeArrowheads="1"/>
            </p:cNvSpPr>
            <p:nvPr/>
          </p:nvSpPr>
          <p:spPr bwMode="auto">
            <a:xfrm>
              <a:off x="7704865" y="4114799"/>
              <a:ext cx="874711" cy="30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d-ID" altLang="id-ID" sz="1400" b="1" dirty="0">
                  <a:solidFill>
                    <a:schemeClr val="bg1"/>
                  </a:solidFill>
                </a:rPr>
                <a:t>STEP 8</a:t>
              </a:r>
              <a:endParaRPr lang="nb-NO" alt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22"/>
            <p:cNvSpPr txBox="1">
              <a:spLocks noChangeArrowheads="1"/>
            </p:cNvSpPr>
            <p:nvPr/>
          </p:nvSpPr>
          <p:spPr bwMode="auto">
            <a:xfrm>
              <a:off x="3736082" y="4114799"/>
              <a:ext cx="809849" cy="30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d-ID" altLang="id-ID" sz="1400" b="1" dirty="0">
                  <a:solidFill>
                    <a:schemeClr val="bg1"/>
                  </a:solidFill>
                </a:rPr>
                <a:t>STEP 4</a:t>
              </a:r>
              <a:endParaRPr lang="nb-NO" alt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2" name="TextBox 23"/>
            <p:cNvSpPr txBox="1">
              <a:spLocks noChangeArrowheads="1"/>
            </p:cNvSpPr>
            <p:nvPr/>
          </p:nvSpPr>
          <p:spPr bwMode="auto">
            <a:xfrm>
              <a:off x="2707554" y="4114799"/>
              <a:ext cx="831735" cy="30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d-ID" altLang="id-ID" sz="1400" b="1" dirty="0">
                  <a:solidFill>
                    <a:schemeClr val="bg1"/>
                  </a:solidFill>
                </a:rPr>
                <a:t>STEP 3</a:t>
              </a:r>
              <a:endParaRPr lang="nb-NO" alt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24"/>
            <p:cNvSpPr txBox="1">
              <a:spLocks noChangeArrowheads="1"/>
            </p:cNvSpPr>
            <p:nvPr/>
          </p:nvSpPr>
          <p:spPr bwMode="auto">
            <a:xfrm>
              <a:off x="1677438" y="4114799"/>
              <a:ext cx="855209" cy="30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d-ID" altLang="id-ID" sz="1400" b="1" dirty="0">
                  <a:solidFill>
                    <a:schemeClr val="bg1"/>
                  </a:solidFill>
                </a:rPr>
                <a:t>STEP 2</a:t>
              </a:r>
              <a:endParaRPr lang="nb-NO" alt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TextBox 25"/>
            <p:cNvSpPr txBox="1">
              <a:spLocks noChangeArrowheads="1"/>
            </p:cNvSpPr>
            <p:nvPr/>
          </p:nvSpPr>
          <p:spPr bwMode="auto">
            <a:xfrm>
              <a:off x="584744" y="4114799"/>
              <a:ext cx="1012484" cy="30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id-ID" altLang="id-ID" sz="1400" b="1" dirty="0">
                  <a:solidFill>
                    <a:schemeClr val="bg1"/>
                  </a:solidFill>
                </a:rPr>
                <a:t>STEP 1</a:t>
              </a:r>
              <a:endParaRPr lang="nb-NO" altLang="id-ID" sz="14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15" name="Group 60"/>
            <p:cNvGrpSpPr>
              <a:grpSpLocks/>
            </p:cNvGrpSpPr>
            <p:nvPr/>
          </p:nvGrpSpPr>
          <p:grpSpPr bwMode="auto">
            <a:xfrm>
              <a:off x="1104108" y="3334202"/>
              <a:ext cx="7088982" cy="780597"/>
              <a:chOff x="1104108" y="4096202"/>
              <a:chExt cx="7088982" cy="247197"/>
            </a:xfrm>
          </p:grpSpPr>
          <p:cxnSp>
            <p:nvCxnSpPr>
              <p:cNvPr id="153" name="Straight Connector 15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982008" y="4218858"/>
                <a:ext cx="247369" cy="1588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" name="Straight Connector 15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994833" y="4218858"/>
                <a:ext cx="247369" cy="1588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" name="Straight Connector 15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06072" y="4218859"/>
                <a:ext cx="247369" cy="1587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6" name="Straight Connector 155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018897" y="4218859"/>
                <a:ext cx="247369" cy="1587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7" name="Straight Connector 15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031722" y="4218859"/>
                <a:ext cx="247369" cy="1587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8" name="Straight Connector 15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044547" y="4218859"/>
                <a:ext cx="247369" cy="1587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9" name="Straight Connector 15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8068609" y="4218858"/>
                <a:ext cx="247369" cy="1588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0" name="Straight Connector 15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055784" y="4218858"/>
                <a:ext cx="247369" cy="1588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6" name="TextBox 109"/>
            <p:cNvSpPr txBox="1">
              <a:spLocks noChangeArrowheads="1"/>
            </p:cNvSpPr>
            <p:nvPr/>
          </p:nvSpPr>
          <p:spPr bwMode="auto">
            <a:xfrm>
              <a:off x="523374" y="4744760"/>
              <a:ext cx="1160403" cy="892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Organisasi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Pemerintahan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yang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masih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gemuk</a:t>
              </a:r>
              <a:endParaRPr lang="en-US" altLang="id-ID" sz="13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17" name="TextBox 109"/>
            <p:cNvSpPr txBox="1">
              <a:spLocks noChangeArrowheads="1"/>
            </p:cNvSpPr>
            <p:nvPr/>
          </p:nvSpPr>
          <p:spPr bwMode="auto">
            <a:xfrm>
              <a:off x="1533259" y="4744760"/>
              <a:ext cx="1160403" cy="892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Peraturan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Perundangan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yang </a:t>
              </a:r>
              <a:r>
                <a:rPr lang="en-US" altLang="id-ID" sz="1300" i="1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Overlapping</a:t>
              </a:r>
              <a:endParaRPr lang="en-US" altLang="id-ID" sz="1300" i="1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18" name="TextBox 109"/>
            <p:cNvSpPr txBox="1">
              <a:spLocks noChangeArrowheads="1"/>
            </p:cNvSpPr>
            <p:nvPr/>
          </p:nvSpPr>
          <p:spPr bwMode="auto">
            <a:xfrm>
              <a:off x="2543144" y="4744760"/>
              <a:ext cx="1160403" cy="692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SDM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Aparatur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kurang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kompeten</a:t>
              </a:r>
              <a:endParaRPr lang="en-US" altLang="id-ID" sz="13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19" name="TextBox 109"/>
            <p:cNvSpPr txBox="1">
              <a:spLocks noChangeArrowheads="1"/>
            </p:cNvSpPr>
            <p:nvPr/>
          </p:nvSpPr>
          <p:spPr bwMode="auto">
            <a:xfrm>
              <a:off x="3585112" y="4744761"/>
              <a:ext cx="1160403" cy="492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Tumpang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Tindih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Kewenangan</a:t>
              </a:r>
              <a:endParaRPr lang="en-US" altLang="id-ID" sz="13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20" name="TextBox 109"/>
            <p:cNvSpPr txBox="1">
              <a:spLocks noChangeArrowheads="1"/>
            </p:cNvSpPr>
            <p:nvPr/>
          </p:nvSpPr>
          <p:spPr bwMode="auto">
            <a:xfrm>
              <a:off x="4594998" y="4744761"/>
              <a:ext cx="1160403" cy="692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Buruknya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Pelayanan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Publik</a:t>
              </a:r>
              <a:endParaRPr lang="en-US" altLang="id-ID" sz="13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21" name="TextBox 109"/>
            <p:cNvSpPr txBox="1">
              <a:spLocks noChangeArrowheads="1"/>
            </p:cNvSpPr>
            <p:nvPr/>
          </p:nvSpPr>
          <p:spPr bwMode="auto">
            <a:xfrm>
              <a:off x="5604883" y="4744761"/>
              <a:ext cx="1160403" cy="492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Pola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Pikir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i="1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Rule Based</a:t>
              </a:r>
              <a:endParaRPr lang="en-US" altLang="id-ID" sz="1300" i="1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22" name="TextBox 109"/>
            <p:cNvSpPr txBox="1">
              <a:spLocks noChangeArrowheads="1"/>
            </p:cNvSpPr>
            <p:nvPr/>
          </p:nvSpPr>
          <p:spPr bwMode="auto">
            <a:xfrm>
              <a:off x="6614769" y="4744761"/>
              <a:ext cx="1160403" cy="692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300" dirty="0" err="1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Budaya</a:t>
              </a:r>
              <a:r>
                <a:rPr lang="en-US" altLang="id-ID" sz="1300" dirty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kinerja</a:t>
              </a:r>
              <a:r>
                <a:rPr lang="en-US" altLang="id-ID" sz="1300" dirty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belum</a:t>
              </a:r>
              <a:r>
                <a:rPr lang="en-US" altLang="id-ID" sz="1300" dirty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terbangun</a:t>
              </a:r>
              <a:endParaRPr lang="en-US" altLang="id-ID" sz="13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23" name="TextBox 109"/>
            <p:cNvSpPr txBox="1">
              <a:spLocks noChangeArrowheads="1"/>
            </p:cNvSpPr>
            <p:nvPr/>
          </p:nvSpPr>
          <p:spPr bwMode="auto">
            <a:xfrm>
              <a:off x="7624655" y="4744761"/>
              <a:ext cx="1160403" cy="692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Perlunya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Reformasi</a:t>
              </a:r>
              <a:r>
                <a:rPr lang="en-US" altLang="id-ID" sz="1300" dirty="0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altLang="id-ID" sz="1300" dirty="0" err="1" smtClean="0">
                  <a:solidFill>
                    <a:schemeClr val="bg1">
                      <a:lumMod val="9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Birokrasi</a:t>
              </a:r>
              <a:endParaRPr lang="en-US" altLang="id-ID" sz="13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24" name="Rounded Rectangle 123"/>
            <p:cNvSpPr>
              <a:spLocks noChangeArrowheads="1"/>
            </p:cNvSpPr>
            <p:nvPr/>
          </p:nvSpPr>
          <p:spPr bwMode="auto">
            <a:xfrm>
              <a:off x="1066799" y="1828336"/>
              <a:ext cx="207963" cy="144796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25" name="Rounded Rectangle 124"/>
            <p:cNvSpPr>
              <a:spLocks noChangeArrowheads="1"/>
            </p:cNvSpPr>
            <p:nvPr/>
          </p:nvSpPr>
          <p:spPr bwMode="auto">
            <a:xfrm>
              <a:off x="1325562" y="2285590"/>
              <a:ext cx="207962" cy="99071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26" name="Rounded Rectangle 125"/>
            <p:cNvSpPr>
              <a:spLocks noChangeArrowheads="1"/>
            </p:cNvSpPr>
            <p:nvPr/>
          </p:nvSpPr>
          <p:spPr bwMode="auto">
            <a:xfrm>
              <a:off x="1584324" y="2438008"/>
              <a:ext cx="209550" cy="83829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27" name="Rounded Rectangle 126"/>
            <p:cNvSpPr>
              <a:spLocks noChangeArrowheads="1"/>
            </p:cNvSpPr>
            <p:nvPr/>
          </p:nvSpPr>
          <p:spPr bwMode="auto">
            <a:xfrm>
              <a:off x="1844674" y="2133172"/>
              <a:ext cx="207963" cy="114313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28" name="Rounded Rectangle 127"/>
            <p:cNvSpPr>
              <a:spLocks noChangeArrowheads="1"/>
            </p:cNvSpPr>
            <p:nvPr/>
          </p:nvSpPr>
          <p:spPr bwMode="auto">
            <a:xfrm>
              <a:off x="2101849" y="1407600"/>
              <a:ext cx="207963" cy="1868706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29" name="Rounded Rectangle 128"/>
            <p:cNvSpPr>
              <a:spLocks noChangeArrowheads="1"/>
            </p:cNvSpPr>
            <p:nvPr/>
          </p:nvSpPr>
          <p:spPr bwMode="auto">
            <a:xfrm>
              <a:off x="2360612" y="1980754"/>
              <a:ext cx="207962" cy="129555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0" name="Rounded Rectangle 129"/>
            <p:cNvSpPr>
              <a:spLocks noChangeArrowheads="1"/>
            </p:cNvSpPr>
            <p:nvPr/>
          </p:nvSpPr>
          <p:spPr bwMode="auto">
            <a:xfrm>
              <a:off x="2619374" y="2438008"/>
              <a:ext cx="207963" cy="83829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1" name="Rounded Rectangle 130"/>
            <p:cNvSpPr>
              <a:spLocks noChangeArrowheads="1"/>
            </p:cNvSpPr>
            <p:nvPr/>
          </p:nvSpPr>
          <p:spPr bwMode="auto">
            <a:xfrm>
              <a:off x="2878137" y="2742843"/>
              <a:ext cx="209550" cy="53346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2" name="Rounded Rectangle 131"/>
            <p:cNvSpPr>
              <a:spLocks noChangeArrowheads="1"/>
            </p:cNvSpPr>
            <p:nvPr/>
          </p:nvSpPr>
          <p:spPr bwMode="auto">
            <a:xfrm>
              <a:off x="3130549" y="1409187"/>
              <a:ext cx="207963" cy="1868707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3" name="Rounded Rectangle 132"/>
            <p:cNvSpPr>
              <a:spLocks noChangeArrowheads="1"/>
            </p:cNvSpPr>
            <p:nvPr/>
          </p:nvSpPr>
          <p:spPr bwMode="auto">
            <a:xfrm>
              <a:off x="3389312" y="2438008"/>
              <a:ext cx="209550" cy="839886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4" name="Rounded Rectangle 133"/>
            <p:cNvSpPr>
              <a:spLocks noChangeArrowheads="1"/>
            </p:cNvSpPr>
            <p:nvPr/>
          </p:nvSpPr>
          <p:spPr bwMode="auto">
            <a:xfrm>
              <a:off x="3649662" y="1980754"/>
              <a:ext cx="207962" cy="129714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5" name="Rounded Rectangle 134"/>
            <p:cNvSpPr>
              <a:spLocks noChangeArrowheads="1"/>
            </p:cNvSpPr>
            <p:nvPr/>
          </p:nvSpPr>
          <p:spPr bwMode="auto">
            <a:xfrm>
              <a:off x="3908424" y="2133172"/>
              <a:ext cx="207963" cy="1144722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6" name="Rounded Rectangle 135"/>
            <p:cNvSpPr>
              <a:spLocks noChangeArrowheads="1"/>
            </p:cNvSpPr>
            <p:nvPr/>
          </p:nvSpPr>
          <p:spPr bwMode="auto">
            <a:xfrm>
              <a:off x="4165599" y="1828336"/>
              <a:ext cx="207963" cy="144955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7" name="Rounded Rectangle 136"/>
            <p:cNvSpPr>
              <a:spLocks noChangeArrowheads="1"/>
            </p:cNvSpPr>
            <p:nvPr/>
          </p:nvSpPr>
          <p:spPr bwMode="auto">
            <a:xfrm>
              <a:off x="4424362" y="2742843"/>
              <a:ext cx="207962" cy="53505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8" name="Rounded Rectangle 137"/>
            <p:cNvSpPr>
              <a:spLocks noChangeArrowheads="1"/>
            </p:cNvSpPr>
            <p:nvPr/>
          </p:nvSpPr>
          <p:spPr bwMode="auto">
            <a:xfrm>
              <a:off x="4683125" y="2285590"/>
              <a:ext cx="207963" cy="99230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39" name="Rounded Rectangle 138"/>
            <p:cNvSpPr>
              <a:spLocks noChangeArrowheads="1"/>
            </p:cNvSpPr>
            <p:nvPr/>
          </p:nvSpPr>
          <p:spPr bwMode="auto">
            <a:xfrm>
              <a:off x="4941888" y="1980754"/>
              <a:ext cx="209550" cy="129714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0" name="Rounded Rectangle 139"/>
            <p:cNvSpPr>
              <a:spLocks noChangeArrowheads="1"/>
            </p:cNvSpPr>
            <p:nvPr/>
          </p:nvSpPr>
          <p:spPr bwMode="auto">
            <a:xfrm>
              <a:off x="5197475" y="1828336"/>
              <a:ext cx="207963" cy="144955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1" name="Rounded Rectangle 140"/>
            <p:cNvSpPr>
              <a:spLocks noChangeArrowheads="1"/>
            </p:cNvSpPr>
            <p:nvPr/>
          </p:nvSpPr>
          <p:spPr bwMode="auto">
            <a:xfrm>
              <a:off x="5456238" y="2285590"/>
              <a:ext cx="207962" cy="99230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2" name="Rounded Rectangle 141"/>
            <p:cNvSpPr>
              <a:spLocks noChangeArrowheads="1"/>
            </p:cNvSpPr>
            <p:nvPr/>
          </p:nvSpPr>
          <p:spPr bwMode="auto">
            <a:xfrm>
              <a:off x="5715000" y="2617417"/>
              <a:ext cx="207963" cy="660477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3" name="Rounded Rectangle 142"/>
            <p:cNvSpPr>
              <a:spLocks noChangeArrowheads="1"/>
            </p:cNvSpPr>
            <p:nvPr/>
          </p:nvSpPr>
          <p:spPr bwMode="auto">
            <a:xfrm>
              <a:off x="5973763" y="2133172"/>
              <a:ext cx="209550" cy="114472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4" name="Rounded Rectangle 143"/>
            <p:cNvSpPr>
              <a:spLocks noChangeArrowheads="1"/>
            </p:cNvSpPr>
            <p:nvPr/>
          </p:nvSpPr>
          <p:spPr bwMode="auto">
            <a:xfrm>
              <a:off x="6230938" y="1980754"/>
              <a:ext cx="209550" cy="129714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5" name="Rounded Rectangle 144"/>
            <p:cNvSpPr>
              <a:spLocks noChangeArrowheads="1"/>
            </p:cNvSpPr>
            <p:nvPr/>
          </p:nvSpPr>
          <p:spPr bwMode="auto">
            <a:xfrm>
              <a:off x="6491288" y="2514217"/>
              <a:ext cx="207962" cy="763677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6" name="Rounded Rectangle 145"/>
            <p:cNvSpPr>
              <a:spLocks noChangeArrowheads="1"/>
            </p:cNvSpPr>
            <p:nvPr/>
          </p:nvSpPr>
          <p:spPr bwMode="auto">
            <a:xfrm>
              <a:off x="6750050" y="2133172"/>
              <a:ext cx="207963" cy="1144722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7" name="Rounded Rectangle 146"/>
            <p:cNvSpPr>
              <a:spLocks noChangeArrowheads="1"/>
            </p:cNvSpPr>
            <p:nvPr/>
          </p:nvSpPr>
          <p:spPr bwMode="auto">
            <a:xfrm>
              <a:off x="7008813" y="2742843"/>
              <a:ext cx="207962" cy="535051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8" name="Rounded Rectangle 147"/>
            <p:cNvSpPr>
              <a:spLocks noChangeArrowheads="1"/>
            </p:cNvSpPr>
            <p:nvPr/>
          </p:nvSpPr>
          <p:spPr bwMode="auto">
            <a:xfrm>
              <a:off x="7278688" y="1675918"/>
              <a:ext cx="207962" cy="16019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49" name="Rounded Rectangle 148"/>
            <p:cNvSpPr>
              <a:spLocks noChangeArrowheads="1"/>
            </p:cNvSpPr>
            <p:nvPr/>
          </p:nvSpPr>
          <p:spPr bwMode="auto">
            <a:xfrm>
              <a:off x="7537450" y="1409187"/>
              <a:ext cx="207963" cy="186870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50" name="Rounded Rectangle 149"/>
            <p:cNvSpPr>
              <a:spLocks noChangeArrowheads="1"/>
            </p:cNvSpPr>
            <p:nvPr/>
          </p:nvSpPr>
          <p:spPr bwMode="auto">
            <a:xfrm>
              <a:off x="7796213" y="2285590"/>
              <a:ext cx="207962" cy="99230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  <p:sp>
          <p:nvSpPr>
            <p:cNvPr id="151" name="Rounded Rectangle 150"/>
            <p:cNvSpPr>
              <a:spLocks noChangeArrowheads="1"/>
            </p:cNvSpPr>
            <p:nvPr/>
          </p:nvSpPr>
          <p:spPr bwMode="auto">
            <a:xfrm>
              <a:off x="8054975" y="2438008"/>
              <a:ext cx="207963" cy="83988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0" charset="0"/>
                <a:ea typeface="ＭＳ Ｐゴシック" pitchFamily="-110" charset="-128"/>
              </a:endParaRPr>
            </a:p>
          </p:txBody>
        </p:sp>
      </p:grpSp>
      <p:sp>
        <p:nvSpPr>
          <p:cNvPr id="161" name="Content Placeholder 2"/>
          <p:cNvSpPr txBox="1">
            <a:spLocks/>
          </p:cNvSpPr>
          <p:nvPr/>
        </p:nvSpPr>
        <p:spPr>
          <a:xfrm>
            <a:off x="290286" y="396263"/>
            <a:ext cx="11777857" cy="1772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KONDISI BIROKRASI</a:t>
            </a:r>
            <a:r>
              <a:rPr lang="id-ID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4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INDONESIA</a:t>
            </a:r>
            <a:endParaRPr lang="id-ID" sz="44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Birokrasi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adalah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sarana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pokok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pelaksanaan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administrasi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merupakan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perwujudan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salah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satu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unsur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fungsional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administrasi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Setyodarmodjo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2005). </a:t>
            </a:r>
            <a:endParaRPr 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647229" y="6455240"/>
            <a:ext cx="42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id-ID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23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95086"/>
            <a:ext cx="12192000" cy="74530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0" y="221160"/>
            <a:ext cx="12192000" cy="6527982"/>
          </a:xfrm>
          <a:prstGeom prst="rect">
            <a:avLst/>
          </a:prstGeom>
          <a:solidFill>
            <a:schemeClr val="accent4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8344" y="391884"/>
            <a:ext cx="6961420" cy="5534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TUJUAN REFORMASI </a:t>
            </a:r>
            <a:r>
              <a:rPr lang="en-US" sz="4400" b="1" dirty="0" smtClean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BIROKRASI</a:t>
            </a:r>
            <a:endParaRPr lang="id-ID" sz="4400" b="1" dirty="0">
              <a:solidFill>
                <a:schemeClr val="accent6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“… </a:t>
            </a:r>
            <a:r>
              <a:rPr lang="en-US" sz="2800" dirty="0" err="1" smtClean="0">
                <a:solidFill>
                  <a:srgbClr val="FFFF00"/>
                </a:solidFill>
              </a:rPr>
              <a:t>untuk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menciptakan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birokrasi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bersih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kompeten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melayani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dirty="0" err="1">
                <a:solidFill>
                  <a:srgbClr val="FFFF00"/>
                </a:solidFill>
              </a:rPr>
              <a:t>Bersih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dari</a:t>
            </a:r>
            <a:r>
              <a:rPr lang="en-US" sz="2800" dirty="0">
                <a:solidFill>
                  <a:srgbClr val="FFFF00"/>
                </a:solidFill>
              </a:rPr>
              <a:t> KKN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politisasi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kompeten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terhadap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tugas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tanggung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jawab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diemban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melayani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masyarakat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dunia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usaha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err="1" smtClean="0">
                <a:solidFill>
                  <a:srgbClr val="FFFF00"/>
                </a:solidFill>
              </a:rPr>
              <a:t>investasi</a:t>
            </a:r>
            <a:r>
              <a:rPr lang="en-US" sz="2800" dirty="0" smtClean="0">
                <a:solidFill>
                  <a:srgbClr val="FFFF00"/>
                </a:solidFill>
              </a:rPr>
              <a:t> …”</a:t>
            </a:r>
            <a:endParaRPr lang="en-US" sz="2800" dirty="0">
              <a:solidFill>
                <a:srgbClr val="FFFF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itle 13"/>
          <p:cNvSpPr txBox="1">
            <a:spLocks/>
          </p:cNvSpPr>
          <p:nvPr/>
        </p:nvSpPr>
        <p:spPr>
          <a:xfrm>
            <a:off x="8100256" y="221160"/>
            <a:ext cx="3757915" cy="2423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Tamin</a:t>
            </a:r>
            <a:r>
              <a:rPr lang="en-US" sz="1600" dirty="0">
                <a:solidFill>
                  <a:schemeClr val="tx1"/>
                </a:solidFill>
              </a:rPr>
              <a:t> (2004:74)</a:t>
            </a:r>
            <a:r>
              <a:rPr lang="id-ID" sz="16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RB </a:t>
            </a:r>
            <a:r>
              <a:rPr lang="en-US" sz="1600" dirty="0" err="1" smtClean="0">
                <a:solidFill>
                  <a:schemeClr val="bg1"/>
                </a:solidFill>
              </a:rPr>
              <a:t>adalah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adanya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pembaharuan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penyesuaian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untuk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membentuk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kembali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maksud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semula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diadakannya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birokrasi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pemerintah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Dilaksanakannya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reformasi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birokrasi</a:t>
            </a:r>
            <a:r>
              <a:rPr lang="en-US" sz="1600" dirty="0">
                <a:solidFill>
                  <a:schemeClr val="bg1"/>
                </a:solidFill>
              </a:rPr>
              <a:t> agar </a:t>
            </a:r>
            <a:r>
              <a:rPr lang="en-US" sz="1600" dirty="0" err="1">
                <a:solidFill>
                  <a:schemeClr val="bg1"/>
                </a:solidFill>
              </a:rPr>
              <a:t>birokrasi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pemerintah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selalu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berlangsung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baik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dengan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adanya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pembaharuan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penyesuaian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 rot="10800000">
            <a:off x="7697767" y="454660"/>
            <a:ext cx="432000" cy="43200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8108312" y="2855514"/>
            <a:ext cx="3724683" cy="17600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tx1"/>
                </a:solidFill>
              </a:rPr>
              <a:t>Yusuf (2008: 113) </a:t>
            </a:r>
            <a:r>
              <a:rPr lang="en-US" sz="1600" dirty="0" smtClean="0">
                <a:solidFill>
                  <a:schemeClr val="bg1"/>
                </a:solidFill>
              </a:rPr>
              <a:t>RB </a:t>
            </a:r>
            <a:r>
              <a:rPr lang="en-US" sz="1600" dirty="0" err="1" smtClean="0">
                <a:solidFill>
                  <a:schemeClr val="bg1"/>
                </a:solidFill>
              </a:rPr>
              <a:t>dilakukan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dalam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upaya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memperbaiki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kinerja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organisasi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sesuai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dengan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tantangan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sedang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dihadapi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sesuai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dengan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harapan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strategis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i="1" dirty="0">
                <a:solidFill>
                  <a:schemeClr val="bg1"/>
                </a:solidFill>
              </a:rPr>
              <a:t>strategic objective</a:t>
            </a:r>
            <a:r>
              <a:rPr lang="en-US" sz="1600" dirty="0">
                <a:solidFill>
                  <a:schemeClr val="bg1"/>
                </a:solidFill>
              </a:rPr>
              <a:t>) yang </a:t>
            </a:r>
            <a:r>
              <a:rPr lang="en-US" sz="1600" dirty="0" err="1">
                <a:solidFill>
                  <a:schemeClr val="bg1"/>
                </a:solidFill>
              </a:rPr>
              <a:t>ingin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dicapai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</a:p>
          <a:p>
            <a:endParaRPr lang="en-US" sz="16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 rot="10800000">
            <a:off x="7697767" y="2914207"/>
            <a:ext cx="432000" cy="432000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itle 13"/>
          <p:cNvSpPr txBox="1">
            <a:spLocks/>
          </p:cNvSpPr>
          <p:nvPr/>
        </p:nvSpPr>
        <p:spPr>
          <a:xfrm>
            <a:off x="8168973" y="4673605"/>
            <a:ext cx="3834341" cy="1799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chemeClr val="tx1"/>
                </a:solidFill>
              </a:rPr>
              <a:t>Prasojo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Kurniawan</a:t>
            </a:r>
            <a:r>
              <a:rPr lang="en-US" sz="1600" dirty="0" smtClean="0">
                <a:solidFill>
                  <a:schemeClr val="tx1"/>
                </a:solidFill>
              </a:rPr>
              <a:t> (2008)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RB </a:t>
            </a:r>
            <a:r>
              <a:rPr lang="en-US" sz="1600" dirty="0" err="1" smtClean="0">
                <a:solidFill>
                  <a:schemeClr val="bg1"/>
                </a:solidFill>
              </a:rPr>
              <a:t>harus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meliputi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perubahan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suatu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sistem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politik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hukum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secara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menyeluruh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perubahan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sikap</a:t>
            </a:r>
            <a:r>
              <a:rPr lang="en-US" sz="1600" dirty="0">
                <a:solidFill>
                  <a:schemeClr val="bg1"/>
                </a:solidFill>
              </a:rPr>
              <a:t> mental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budaya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baik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birokrat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juga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masyarakat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serta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perubahan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mindset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komitmen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pemerintah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serta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partai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politik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 rot="10800000">
            <a:off x="7697766" y="4759721"/>
            <a:ext cx="432000" cy="432000"/>
          </a:xfrm>
          <a:prstGeom prst="ellipse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7774165" y="454661"/>
            <a:ext cx="279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endParaRPr lang="id-ID" sz="24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56979" y="2855514"/>
            <a:ext cx="27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endParaRPr lang="id-ID" sz="24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74164" y="4730056"/>
            <a:ext cx="27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1862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  <p:bldP spid="13" grpId="0" animBg="1"/>
      <p:bldP spid="14" grpId="0"/>
      <p:bldP spid="16" grpId="0" animBg="1"/>
      <p:bldP spid="17" grpId="0"/>
      <p:bldP spid="18" grpId="0" animBg="1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349829" y="373479"/>
            <a:ext cx="9318171" cy="1715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AGENDA </a:t>
            </a:r>
            <a:r>
              <a:rPr lang="en-US" sz="4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REFORMASI BIROKRASI</a:t>
            </a:r>
            <a:endParaRPr lang="id-ID" sz="44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Birokrasi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sering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sekali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dipandang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negatif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karena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kinerja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mereka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cenderung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menyusahkan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Tidak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hanya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itu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birokrasi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juga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dinilai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sebagai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organisasi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boros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tidak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efisien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tidak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efektif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berpendapat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bahwa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birokrasi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adalah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alat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penindas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miskin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hanya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membela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kepentingan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orang kaya.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Namun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demikian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birokrasi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tetap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dibutuhkan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sebagai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penghubung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antara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negara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Birokrasi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mempunyai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kewajiban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melayani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menjadikan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sebagai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prioritas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utama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en-US" sz="1200" dirty="0">
              <a:solidFill>
                <a:schemeClr val="accent5">
                  <a:lumMod val="40000"/>
                  <a:lumOff val="6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49830" y="2289810"/>
            <a:ext cx="3991428" cy="34854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35202" y="4079768"/>
            <a:ext cx="3106059" cy="1695488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077030" y="4239425"/>
            <a:ext cx="2148115" cy="1448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err="1">
                <a:solidFill>
                  <a:schemeClr val="bg1"/>
                </a:solidFill>
              </a:rPr>
              <a:t>Modernisasi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Manajemen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</a:t>
            </a:r>
            <a:r>
              <a:rPr lang="en-US" sz="2400" dirty="0" err="1" smtClean="0">
                <a:solidFill>
                  <a:schemeClr val="bg1"/>
                </a:solidFill>
              </a:rPr>
              <a:t>epegawaian</a:t>
            </a:r>
            <a:endParaRPr lang="en-US" sz="2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29528" y="4197516"/>
            <a:ext cx="87653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4800" b="1" spc="-3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01</a:t>
            </a:r>
            <a:endParaRPr lang="id-ID" sz="4800" b="1" spc="-3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956541" y="2222108"/>
            <a:ext cx="2418202" cy="10131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chemeClr val="bg1"/>
                </a:solidFill>
              </a:rPr>
              <a:t>Restrukturisasi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i="1" dirty="0">
                <a:solidFill>
                  <a:schemeClr val="bg1"/>
                </a:solidFill>
              </a:rPr>
              <a:t>downsizing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rightsizing, </a:t>
            </a:r>
            <a:r>
              <a:rPr lang="en-US" sz="1600" dirty="0" err="1">
                <a:solidFill>
                  <a:schemeClr val="bg1"/>
                </a:solidFill>
              </a:rPr>
              <a:t>perubahan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manajemen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organisasi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97723" y="2221216"/>
            <a:ext cx="70236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3600" b="1" spc="-3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02</a:t>
            </a:r>
            <a:endParaRPr lang="id-ID" sz="3600" b="1" spc="-3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74744" y="2222108"/>
            <a:ext cx="870862" cy="10131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Area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10919" y="2222108"/>
            <a:ext cx="1357083" cy="10131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Perubahan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048176" y="3301279"/>
            <a:ext cx="2619824" cy="11178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515442" y="3303959"/>
            <a:ext cx="2460169" cy="11157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229466" y="3358379"/>
            <a:ext cx="1702597" cy="9934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>
                <a:solidFill>
                  <a:schemeClr val="bg1"/>
                </a:solidFill>
              </a:rPr>
              <a:t>Rekayasa</a:t>
            </a:r>
            <a:r>
              <a:rPr lang="en-US" sz="1800" dirty="0">
                <a:solidFill>
                  <a:schemeClr val="bg1"/>
                </a:solidFill>
              </a:rPr>
              <a:t> proses </a:t>
            </a:r>
            <a:r>
              <a:rPr lang="en-US" sz="1800" dirty="0" err="1">
                <a:solidFill>
                  <a:schemeClr val="bg1"/>
                </a:solidFill>
              </a:rPr>
              <a:t>administrasi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pemerintah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0993" y="3329349"/>
            <a:ext cx="87653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id-ID" sz="4800" b="1" spc="-3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0</a:t>
            </a:r>
            <a:r>
              <a:rPr lang="en-US" sz="4800" b="1" spc="-3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3</a:t>
            </a:r>
            <a:endParaRPr lang="id-ID" sz="4800" b="1" spc="-3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8053854" y="3367658"/>
            <a:ext cx="1888445" cy="9934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chemeClr val="bg1"/>
                </a:solidFill>
              </a:rPr>
              <a:t>Anggaran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berbasis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kinerja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proses </a:t>
            </a:r>
            <a:r>
              <a:rPr lang="en-US" sz="1600" dirty="0" err="1">
                <a:solidFill>
                  <a:schemeClr val="bg1"/>
                </a:solidFill>
              </a:rPr>
              <a:t>perencanaan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partisipatif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839973" y="3333724"/>
            <a:ext cx="87653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b="1" spc="-3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04</a:t>
            </a:r>
            <a:endParaRPr lang="id-ID" sz="4800" b="1" spc="-3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425506" y="4674187"/>
            <a:ext cx="3645925" cy="1013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>
                <a:solidFill>
                  <a:schemeClr val="bg1"/>
                </a:solidFill>
              </a:rPr>
              <a:t>Hubungan-hubungan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baru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antara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pemerintah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masyarakat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pembangunan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pemerintahan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ound Diagonal Corner Rectangle 13"/>
          <p:cNvSpPr>
            <a:spLocks noChangeAspect="1"/>
          </p:cNvSpPr>
          <p:nvPr/>
        </p:nvSpPr>
        <p:spPr>
          <a:xfrm>
            <a:off x="9302037" y="4609687"/>
            <a:ext cx="1323840" cy="1104555"/>
          </a:xfrm>
          <a:prstGeom prst="round2DiagRect">
            <a:avLst/>
          </a:prstGeom>
          <a:solidFill>
            <a:schemeClr val="accent5"/>
          </a:solidFill>
          <a:ln w="1143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/>
          <p:cNvSpPr txBox="1"/>
          <p:nvPr/>
        </p:nvSpPr>
        <p:spPr>
          <a:xfrm>
            <a:off x="9525693" y="4674187"/>
            <a:ext cx="735907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4400" b="1" spc="-3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0</a:t>
            </a:r>
            <a:r>
              <a:rPr lang="en-US" sz="4400" b="1" spc="-300" dirty="0" smtClean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5</a:t>
            </a:r>
            <a:endParaRPr lang="id-ID" sz="4400" b="1" spc="-300" dirty="0">
              <a:solidFill>
                <a:schemeClr val="bg1">
                  <a:lumMod val="9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9310921" y="5266964"/>
            <a:ext cx="1314959" cy="5633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Fokus</a:t>
            </a:r>
            <a:r>
              <a:rPr lang="en-US" sz="12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2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Kajian</a:t>
            </a:r>
            <a:r>
              <a:rPr lang="en-US" sz="12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2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Ilmu</a:t>
            </a:r>
            <a:r>
              <a:rPr lang="en-US" sz="12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2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Pemerintahan</a:t>
            </a:r>
            <a:endParaRPr lang="en-US" sz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647229" y="6455240"/>
            <a:ext cx="420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id-ID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8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 animBg="1"/>
      <p:bldP spid="21" grpId="0" animBg="1"/>
      <p:bldP spid="22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14" grpId="0" animBg="1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"/>
            <a:ext cx="12192000" cy="685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" y="0"/>
            <a:ext cx="12192002" cy="6858001"/>
          </a:xfrm>
          <a:prstGeom prst="rect">
            <a:avLst/>
          </a:prstGeom>
          <a:solidFill>
            <a:schemeClr val="tx1">
              <a:lumMod val="95000"/>
              <a:lumOff val="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6549" y="3233721"/>
            <a:ext cx="10441446" cy="31815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PAHAMI </a:t>
            </a:r>
            <a:r>
              <a:rPr lang="en-US" sz="4400" b="1" dirty="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BAHWA</a:t>
            </a:r>
            <a:endParaRPr lang="id-ID" sz="440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Reformasi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birokrasi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nasional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penataan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ulang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bertahap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sistematis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correct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perfect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fungsi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utama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pemerintah</a:t>
            </a:r>
            <a:r>
              <a:rPr lang="en-US" sz="2400" dirty="0">
                <a:solidFill>
                  <a:schemeClr val="bg1"/>
                </a:solidFill>
              </a:rPr>
              <a:t> demi </a:t>
            </a:r>
            <a:r>
              <a:rPr lang="en-US" sz="2400" dirty="0" err="1">
                <a:solidFill>
                  <a:schemeClr val="bg1"/>
                </a:solidFill>
              </a:rPr>
              <a:t>kelancaran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pendayagunaan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aparatur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negara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yang </a:t>
            </a:r>
            <a:r>
              <a:rPr lang="en-US" sz="2400" dirty="0" err="1">
                <a:solidFill>
                  <a:schemeClr val="bg1"/>
                </a:solidFill>
              </a:rPr>
              <a:t>kualitasnya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semakin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meningkat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meliputi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kelembagaan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institusi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efisien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tata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laksana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jelas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transparan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diisi</a:t>
            </a:r>
            <a:r>
              <a:rPr lang="en-US" sz="2400" dirty="0">
                <a:solidFill>
                  <a:schemeClr val="bg1"/>
                </a:solidFill>
              </a:rPr>
              <a:t> SDM </a:t>
            </a:r>
            <a:r>
              <a:rPr lang="en-US" sz="2400" dirty="0" err="1" smtClean="0">
                <a:solidFill>
                  <a:schemeClr val="bg1"/>
                </a:solidFill>
              </a:rPr>
              <a:t>aparatur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profesional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mempunyai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akuntabilitas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tinggi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menghasilkan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pelayanan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publik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yang prima.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12063" y="2554515"/>
            <a:ext cx="10123708" cy="7258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sysDot"/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312063" y="2743858"/>
            <a:ext cx="944360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Mulai</a:t>
            </a:r>
            <a:endParaRPr lang="id-ID" sz="1400" dirty="0">
              <a:solidFill>
                <a:schemeClr val="bg1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0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andyman">
      <a:dk1>
        <a:sysClr val="windowText" lastClr="000000"/>
      </a:dk1>
      <a:lt1>
        <a:sysClr val="window" lastClr="FFFFFF"/>
      </a:lt1>
      <a:dk2>
        <a:srgbClr val="262626"/>
      </a:dk2>
      <a:lt2>
        <a:srgbClr val="D8D8D8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13101</TotalTime>
  <Words>796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ＭＳ Ｐゴシック</vt:lpstr>
      <vt:lpstr>SimSun</vt:lpstr>
      <vt:lpstr>Algerian</vt:lpstr>
      <vt:lpstr>Arial</vt:lpstr>
      <vt:lpstr>Arial Rounded MT Bold</vt:lpstr>
      <vt:lpstr>Berlin Sans FB Demi</vt:lpstr>
      <vt:lpstr>Calibri</vt:lpstr>
      <vt:lpstr>Calibri Light</vt:lpstr>
      <vt:lpstr>Open Sans Semibold</vt:lpstr>
      <vt:lpstr>Roboto</vt:lpstr>
      <vt:lpstr>Roboto Medium</vt:lpstr>
      <vt:lpstr>Roboto Thin</vt:lpstr>
      <vt:lpstr>Source Sans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Dedi Juniadi</dc:creator>
  <cp:lastModifiedBy>Dewi_Vaio</cp:lastModifiedBy>
  <cp:revision>651</cp:revision>
  <dcterms:created xsi:type="dcterms:W3CDTF">2014-11-14T15:21:24Z</dcterms:created>
  <dcterms:modified xsi:type="dcterms:W3CDTF">2016-11-03T18:27:14Z</dcterms:modified>
</cp:coreProperties>
</file>