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4C2B-3092-4BCC-949B-D4DBFAEC3744}" type="datetimeFigureOut">
              <a:rPr lang="id-ID" smtClean="0"/>
              <a:pPr/>
              <a:t>17/04/2017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2960-DA0E-4A8F-91A0-C8B291463B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4C2B-3092-4BCC-949B-D4DBFAEC3744}" type="datetimeFigureOut">
              <a:rPr lang="id-ID" smtClean="0"/>
              <a:pPr/>
              <a:t>17/04/2017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2960-DA0E-4A8F-91A0-C8B291463B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4C2B-3092-4BCC-949B-D4DBFAEC3744}" type="datetimeFigureOut">
              <a:rPr lang="id-ID" smtClean="0"/>
              <a:pPr/>
              <a:t>17/04/2017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2960-DA0E-4A8F-91A0-C8B291463B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4C2B-3092-4BCC-949B-D4DBFAEC3744}" type="datetimeFigureOut">
              <a:rPr lang="id-ID" smtClean="0"/>
              <a:pPr/>
              <a:t>17/04/2017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2960-DA0E-4A8F-91A0-C8B291463B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4C2B-3092-4BCC-949B-D4DBFAEC3744}" type="datetimeFigureOut">
              <a:rPr lang="id-ID" smtClean="0"/>
              <a:pPr/>
              <a:t>17/04/2017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2960-DA0E-4A8F-91A0-C8B291463B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4C2B-3092-4BCC-949B-D4DBFAEC3744}" type="datetimeFigureOut">
              <a:rPr lang="id-ID" smtClean="0"/>
              <a:pPr/>
              <a:t>17/04/2017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2960-DA0E-4A8F-91A0-C8B291463B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4C2B-3092-4BCC-949B-D4DBFAEC3744}" type="datetimeFigureOut">
              <a:rPr lang="id-ID" smtClean="0"/>
              <a:pPr/>
              <a:t>17/04/2017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2960-DA0E-4A8F-91A0-C8B291463B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4C2B-3092-4BCC-949B-D4DBFAEC3744}" type="datetimeFigureOut">
              <a:rPr lang="id-ID" smtClean="0"/>
              <a:pPr/>
              <a:t>17/04/2017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2960-DA0E-4A8F-91A0-C8B291463B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4C2B-3092-4BCC-949B-D4DBFAEC3744}" type="datetimeFigureOut">
              <a:rPr lang="id-ID" smtClean="0"/>
              <a:pPr/>
              <a:t>17/04/2017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2960-DA0E-4A8F-91A0-C8B291463B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4C2B-3092-4BCC-949B-D4DBFAEC3744}" type="datetimeFigureOut">
              <a:rPr lang="id-ID" smtClean="0"/>
              <a:pPr/>
              <a:t>17/04/2017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2960-DA0E-4A8F-91A0-C8B291463B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4C2B-3092-4BCC-949B-D4DBFAEC3744}" type="datetimeFigureOut">
              <a:rPr lang="id-ID" smtClean="0"/>
              <a:pPr/>
              <a:t>17/04/2017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2960-DA0E-4A8F-91A0-C8B291463B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C4C2B-3092-4BCC-949B-D4DBFAEC3744}" type="datetimeFigureOut">
              <a:rPr lang="id-ID" smtClean="0"/>
              <a:pPr/>
              <a:t>17/04/2017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42960-DA0E-4A8F-91A0-C8B291463BF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-3e0JheBaBMc/UfDjPW36ZlI/AAAAAAAABsA/Dp-D3pamfpw/s1600/varian+dan+standar+deviasi+4.png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Angka Penting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id-ID" dirty="0" smtClean="0"/>
              <a:t>Contoh 2 : Dua buah tahanan R1 dan R2 dihubungkan seri. Pengukuran masing-masing menghasilkan : R1 = 18,7 ohm dan 3,624 ohm.</a:t>
            </a:r>
          </a:p>
          <a:p>
            <a:pPr>
              <a:buNone/>
            </a:pPr>
            <a:r>
              <a:rPr lang="id-ID" dirty="0" smtClean="0"/>
              <a:t>	Tentukan tahanan totalnya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199" y="2743200"/>
            <a:ext cx="1131570" cy="301752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124200"/>
            <a:ext cx="1267358" cy="301752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581400"/>
            <a:ext cx="3424885" cy="301752"/>
          </a:xfrm>
          <a:prstGeom prst="rect">
            <a:avLst/>
          </a:prstGeom>
          <a:noFill/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r>
              <a:rPr lang="id-ID" dirty="0" smtClean="0"/>
              <a:t>Banyaknya angka-angka yang berarti dalam perkalian bisa bertambah dengan cepat, tetapi </a:t>
            </a:r>
            <a:r>
              <a:rPr lang="id-ID" b="1" dirty="0" smtClean="0"/>
              <a:t>yang diperlukan dalam jawaban hanya angka-angka  berarti yang memenuhi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id-ID" dirty="0" smtClean="0"/>
              <a:t>Contoh 3 : Untuk menentukan tegangan, arus sebesar 3,18 A dialirkan melalui sebuah tahanan 35,68 ohm. Tentukan tegangan pada tahanan tersebut sampai angka-angka berarti yang memenuhi.</a:t>
            </a:r>
          </a:p>
          <a:p>
            <a:endParaRPr lang="id-ID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971800"/>
            <a:ext cx="4315054" cy="301752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id-ID" dirty="0" smtClean="0"/>
              <a:t>Jika angka-angka paling tidak berarti (</a:t>
            </a:r>
            <a:r>
              <a:rPr lang="id-ID" i="1" dirty="0" smtClean="0"/>
              <a:t>least significnt digits</a:t>
            </a:r>
            <a:r>
              <a:rPr lang="id-ID" dirty="0" smtClean="0"/>
              <a:t>) dalam posisi pertama yang akan dihilangkan lebih kecil dari lima, maka angka tersebut beserta angka-angka berikutnya dihilangkan.</a:t>
            </a:r>
          </a:p>
          <a:p>
            <a:r>
              <a:rPr lang="id-ID" dirty="0" smtClean="0"/>
              <a:t>Jika angka dalam posisi pertama yang akan dihilangkan sama atau lebih besar dari lima, maka angka tersebut ditambah satu.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Penjumlahan angka-angka disertai dengan rangkuan keragu-raguan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Contoh 4: Jumlahkan 826 ± 5 terhadap 628 ± 3.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Hasil penjumlahan </a:t>
            </a:r>
          </a:p>
          <a:p>
            <a:endParaRPr lang="id-ID" dirty="0" smtClean="0"/>
          </a:p>
          <a:p>
            <a:r>
              <a:rPr lang="id-ID" dirty="0" smtClean="0"/>
              <a:t>Bagian-bagian yang meragukan juga dijumlahkan, sebab tanda ± berarti bahwa suatu bilangan bisa lebih tinggi dan yang lain bisa lebih rendah.</a:t>
            </a:r>
          </a:p>
          <a:p>
            <a:endParaRPr lang="id-ID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399" y="2286000"/>
            <a:ext cx="4000500" cy="457200"/>
          </a:xfrm>
          <a:prstGeom prst="rect">
            <a:avLst/>
          </a:prstGeom>
          <a:noFill/>
        </p:spPr>
      </p:pic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0733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895600"/>
            <a:ext cx="3931920" cy="457200"/>
          </a:xfrm>
          <a:prstGeom prst="rect">
            <a:avLst/>
          </a:prstGeom>
          <a:noFill/>
        </p:spPr>
      </p:pic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0736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3505200"/>
            <a:ext cx="3474720" cy="457200"/>
          </a:xfrm>
          <a:prstGeom prst="rect">
            <a:avLst/>
          </a:prstGeom>
          <a:noFill/>
        </p:spPr>
      </p:pic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Jika pengurangan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id-ID" dirty="0" smtClean="0"/>
              <a:t>Contoh 5 : Kurangkan 628 ± 3 dari 826 ± 5 dan nyatakan rangkuman keragu-raguannya dalam persen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Dengan alasan yang sama seperti Contoh 4, keragu-raguan dalam Contoh 5 juga dijumlahkan</a:t>
            </a:r>
            <a:endParaRPr lang="id-ID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200400"/>
            <a:ext cx="4137660" cy="45720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799" y="3810000"/>
            <a:ext cx="4091940" cy="457200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343400"/>
            <a:ext cx="4709160" cy="457200"/>
          </a:xfrm>
          <a:prstGeom prst="rect">
            <a:avLst/>
          </a:prstGeom>
          <a:noFill/>
        </p:spPr>
      </p:pic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Dari contoh 4 dan 5 terlihat bahwa persentase keragu-raguan pada pengurangan lebih besar dari persentase keragu-raguan pada penjumlahan.</a:t>
            </a:r>
          </a:p>
          <a:p>
            <a:r>
              <a:rPr lang="id-ID" dirty="0" smtClean="0"/>
              <a:t>Persentase keragu-raguan ini malah akan bertambah bila selisih antara kedua bilangan relatif kecil.</a:t>
            </a:r>
          </a:p>
          <a:p>
            <a:r>
              <a:rPr lang="id-ID" dirty="0" smtClean="0"/>
              <a:t>Maka cara-cara pengukuran yang bergantung pada pengurangan hasil-hasil percobaan sebaiknya dihindarkan; sebab rangkuman keragu-raguan dalam hasil pengurangan tersebut bisa makin bertambah besar.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Ketidak pastian pada Pengukuran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PENGUKURAN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810000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Mengukur </a:t>
            </a:r>
            <a:r>
              <a:rPr lang="id-ID" dirty="0"/>
              <a:t>adalah membandingkan sesuatu yang diukur dengan sesuatu yang lain yang ditetapkan sebagai satuan </a:t>
            </a:r>
            <a:endParaRPr lang="id-ID" dirty="0" smtClean="0"/>
          </a:p>
          <a:p>
            <a:r>
              <a:rPr lang="id-ID" dirty="0" smtClean="0"/>
              <a:t>Pada </a:t>
            </a:r>
            <a:r>
              <a:rPr lang="id-ID" dirty="0"/>
              <a:t>suatu pengukuran akan selalu terdapat </a:t>
            </a:r>
            <a:r>
              <a:rPr lang="id-ID" b="1" dirty="0"/>
              <a:t>ketidakpastian </a:t>
            </a:r>
            <a:r>
              <a:rPr lang="id-ID" dirty="0"/>
              <a:t>yang bersumber dari kesalahan dalam </a:t>
            </a:r>
            <a:r>
              <a:rPr lang="id-ID" dirty="0" smtClean="0"/>
              <a:t>pengukuran</a:t>
            </a:r>
          </a:p>
          <a:p>
            <a:r>
              <a:rPr lang="id-ID" dirty="0" smtClean="0"/>
              <a:t>Hampir </a:t>
            </a:r>
            <a:r>
              <a:rPr lang="id-ID" b="1" dirty="0" smtClean="0"/>
              <a:t>tidak mungkin</a:t>
            </a:r>
            <a:r>
              <a:rPr lang="id-ID" dirty="0" smtClean="0"/>
              <a:t> kita memperoleh </a:t>
            </a:r>
            <a:r>
              <a:rPr lang="id-ID" b="1" dirty="0" smtClean="0"/>
              <a:t>nilai sebenarnya</a:t>
            </a:r>
            <a:r>
              <a:rPr lang="id-ID" dirty="0" smtClean="0"/>
              <a:t> </a:t>
            </a:r>
            <a:r>
              <a:rPr lang="id-ID" dirty="0"/>
              <a:t>suatu besaran fisis melalui pengukuran. </a:t>
            </a:r>
            <a:r>
              <a:rPr lang="id-ID" dirty="0" smtClean="0"/>
              <a:t> 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5010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Yang dapat dilakukan adalah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Menentukan </a:t>
            </a:r>
            <a:r>
              <a:rPr lang="sv-SE" dirty="0"/>
              <a:t>nilai terbaik yang dapat menggantikan nilai benar. </a:t>
            </a:r>
          </a:p>
          <a:p>
            <a:r>
              <a:rPr lang="id-ID" dirty="0" smtClean="0"/>
              <a:t>Menentukan </a:t>
            </a:r>
            <a:r>
              <a:rPr lang="id-ID" dirty="0"/>
              <a:t>seberapa besar penyimpangan nilai terbaik terhadap nilai benar </a:t>
            </a:r>
          </a:p>
          <a:p>
            <a:r>
              <a:rPr lang="id-ID" dirty="0" smtClean="0"/>
              <a:t>Melaporkan </a:t>
            </a:r>
            <a:r>
              <a:rPr lang="id-ID" dirty="0"/>
              <a:t>hasil pengukuran sebagai </a:t>
            </a:r>
          </a:p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267199"/>
            <a:ext cx="2971800" cy="234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Angka-angka Yang Berarti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Indikasi bagi ketepatan pengukuran diperoleh dari banyaknya </a:t>
            </a:r>
            <a:r>
              <a:rPr lang="id-ID" i="1" dirty="0" smtClean="0"/>
              <a:t>angka-angka yang berarti</a:t>
            </a:r>
            <a:r>
              <a:rPr lang="id-ID" dirty="0" smtClean="0"/>
              <a:t>.</a:t>
            </a:r>
          </a:p>
          <a:p>
            <a:r>
              <a:rPr lang="id-ID" dirty="0" smtClean="0"/>
              <a:t>Makin banyak angka-angka yang berarti, ketepatan pengukuran menjadi lebih besar.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Pengukuran Tunggal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Pengukuran tunggal merupakan pengukuran yang hanya dilakukan sekali saja, </a:t>
            </a:r>
          </a:p>
          <a:p>
            <a:r>
              <a:rPr lang="id-ID" dirty="0" smtClean="0"/>
              <a:t>Besarnya </a:t>
            </a:r>
            <a:r>
              <a:rPr lang="id-ID" dirty="0"/>
              <a:t>ralat/ketidakpastian pada </a:t>
            </a:r>
            <a:r>
              <a:rPr lang="id-ID" dirty="0" smtClean="0"/>
              <a:t>pengukuran tunggal </a:t>
            </a:r>
            <a:r>
              <a:rPr lang="id-ID" dirty="0"/>
              <a:t>adalah 0,5 NST (nilai skala terkecil).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Pengukuran Berulang</a:t>
            </a:r>
            <a:endParaRPr lang="id-ID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2412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498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r>
              <a:rPr lang="id-ID" dirty="0" smtClean="0"/>
              <a:t>Ketidakpastian pengukuran berulang : (atas bawah sama saja)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3810000" cy="1691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://3.bp.blogspot.com/-3e0JheBaBMc/UfDjPW36ZlI/AAAAAAAABsA/Dp-D3pamfpw/s1600/varian+dan+standar+deviasi+4.pn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648200"/>
            <a:ext cx="449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d-ID" dirty="0" smtClean="0"/>
              <a:t>Pengukuran Tidak Langsung</a:t>
            </a:r>
            <a:endParaRPr lang="id-ID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492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Nilai sebuah tahanan dinyatakan sebesar 68 ohm berarti nilai tahanan tersebut lebih mendekati 68 ohm daripada 67 atau 69 ohm</a:t>
            </a:r>
          </a:p>
          <a:p>
            <a:pPr>
              <a:buNone/>
            </a:pPr>
            <a:r>
              <a:rPr lang="id-ID" dirty="0" smtClean="0"/>
              <a:t>Jika disebutkan nilai tahanan adalah 68,0 ohm, berarti nilai tahanan tersebut lebih mendekati 68,0 ohm daripada 67,9 ohm atau 68,1 ohm.</a:t>
            </a:r>
          </a:p>
          <a:p>
            <a:pPr>
              <a:buNone/>
            </a:pPr>
            <a:r>
              <a:rPr lang="id-ID" dirty="0" smtClean="0"/>
              <a:t>68 ohm memiliki dua angka berarti</a:t>
            </a:r>
          </a:p>
          <a:p>
            <a:pPr>
              <a:buNone/>
            </a:pPr>
            <a:r>
              <a:rPr lang="id-ID" dirty="0" smtClean="0"/>
              <a:t>68,0 ohm memiliki tiga angka berarti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Cara menyatakan jumlah yang besar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Jumlah penduduk kota dilaporkan sebanyak 380.000</a:t>
            </a:r>
          </a:p>
          <a:p>
            <a:r>
              <a:rPr lang="id-ID" dirty="0" smtClean="0"/>
              <a:t>Ini bisa diartikan bahwa penduduk sebenarnya adalah antara 379.999 dan 380.001</a:t>
            </a:r>
          </a:p>
          <a:p>
            <a:r>
              <a:rPr lang="id-ID" dirty="0" smtClean="0"/>
              <a:t>Padahal maksud sebenarnya bahwa jumlah penduduk tsb lebih mendekati 380.000 daripada 370.000 atau 390.000</a:t>
            </a:r>
          </a:p>
          <a:p>
            <a:r>
              <a:rPr lang="id-ID" dirty="0" smtClean="0"/>
              <a:t>Maka diperlukan cara untuk menentukan jumlah yang besar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Cara menyatakan jumlah yang besar (cont)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Bentuk penulisan teknis yang lebih tepat perpangkatan sepuluh untuk dua angka berarti :</a:t>
            </a:r>
          </a:p>
          <a:p>
            <a:endParaRPr lang="id-ID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124200"/>
            <a:ext cx="4754880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Cara lain untuk menyatakan hasil pengukuran adalah menggunakan </a:t>
            </a:r>
            <a:r>
              <a:rPr lang="id-ID" i="1" dirty="0" smtClean="0"/>
              <a:t>rangkuman kesalahan yang mungkin (range of possible error</a:t>
            </a:r>
            <a:r>
              <a:rPr lang="id-ID" dirty="0" smtClean="0"/>
              <a:t>).</a:t>
            </a:r>
          </a:p>
          <a:p>
            <a:r>
              <a:rPr lang="id-ID" dirty="0" smtClean="0"/>
              <a:t>Sebuah voltmeter dibaca 117,1 volt menunjukkan bahwa penaksiran menurut pengamat lebih mendekati 117,1 volt daripada 117,0 atau 117,2 volt.</a:t>
            </a:r>
          </a:p>
          <a:p>
            <a:r>
              <a:rPr lang="id-ID" dirty="0" smtClean="0"/>
              <a:t>Menggunakan </a:t>
            </a:r>
            <a:r>
              <a:rPr lang="id-ID" i="1" dirty="0" smtClean="0"/>
              <a:t>rangkuman kesalahan yang mungkin</a:t>
            </a:r>
            <a:r>
              <a:rPr lang="id-ID" dirty="0" smtClean="0"/>
              <a:t>, tegangan tersebut dapat dituliskan menjadi 117,1 ± 0.05 volt; yang menunjukkan nilai tegangan terletak antara 117,05 dan 117,15 Volt.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id-ID" dirty="0" smtClean="0"/>
              <a:t>Jika sejumlah pengukuran yang independen dilakukan, biasanya hasilnya dinyatakan dalam nilai rata-rata dari semua pembacaan; dan rangkuman kesalahan yang mungkin merupakan penyimpangan terbesar dari nilai rata-rata tersebut.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id-ID" dirty="0" smtClean="0"/>
              <a:t>Contoh 1 : Suatu pengukuran tegangan yang tidak saling bergantungan dilakukan oleh empat pengamat yang menghasilkan : 117,02 Volt; 117,11 Volt; 117,08 Volt dan 117,03 Volt.</a:t>
            </a:r>
          </a:p>
          <a:p>
            <a:r>
              <a:rPr lang="id-ID" dirty="0" smtClean="0"/>
              <a:t>Tegangan rata-ratanya :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Rangkuman kesalahan :</a:t>
            </a:r>
          </a:p>
          <a:p>
            <a:endParaRPr lang="id-ID" dirty="0" smtClean="0"/>
          </a:p>
          <a:p>
            <a:r>
              <a:rPr lang="id-ID" dirty="0" smtClean="0"/>
              <a:t>Rangkuman kesalahan rata-rata :</a:t>
            </a:r>
          </a:p>
          <a:p>
            <a:endParaRPr lang="id-ID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199" y="3124200"/>
            <a:ext cx="2879054" cy="53035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733800"/>
            <a:ext cx="4889500" cy="5334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724400"/>
            <a:ext cx="5044440" cy="3048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105400"/>
            <a:ext cx="4873295" cy="301752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5943600"/>
            <a:ext cx="3167380" cy="530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id-ID" dirty="0" smtClean="0"/>
              <a:t>Bila dua atau lebih pengukuran dengan tingkat ketelitian yang berbeda dijumlahkan, maka hasilnya hanya seteliti pengukuran yang paling kecil ketelitiannya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672</Words>
  <Application>Microsoft Office PowerPoint</Application>
  <PresentationFormat>On-screen Show (4:3)</PresentationFormat>
  <Paragraphs>69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Angka Penting</vt:lpstr>
      <vt:lpstr>Angka-angka Yang Berarti</vt:lpstr>
      <vt:lpstr>Contoh</vt:lpstr>
      <vt:lpstr>Cara menyatakan jumlah yang besar</vt:lpstr>
      <vt:lpstr>Cara menyatakan jumlah yang besar (cont)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Penjumlahan angka-angka disertai dengan rangkuan keragu-raguan</vt:lpstr>
      <vt:lpstr>Jika pengurangan</vt:lpstr>
      <vt:lpstr>Slide 16</vt:lpstr>
      <vt:lpstr>Ketidak pastian pada Pengukuran</vt:lpstr>
      <vt:lpstr>PENGUKURAN</vt:lpstr>
      <vt:lpstr>Yang dapat dilakukan adalah</vt:lpstr>
      <vt:lpstr>Pengukuran Tunggal</vt:lpstr>
      <vt:lpstr>Pengukuran Berulang</vt:lpstr>
      <vt:lpstr>Slide 22</vt:lpstr>
      <vt:lpstr>Slide 23</vt:lpstr>
      <vt:lpstr>Pengukuran Tidak Langsung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Pengukuran dan Kesalahan</dc:title>
  <dc:creator>acer</dc:creator>
  <cp:lastModifiedBy>Adminstrators</cp:lastModifiedBy>
  <cp:revision>41</cp:revision>
  <dcterms:created xsi:type="dcterms:W3CDTF">2012-05-15T10:14:18Z</dcterms:created>
  <dcterms:modified xsi:type="dcterms:W3CDTF">2017-04-17T05:44:20Z</dcterms:modified>
</cp:coreProperties>
</file>