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5"/>
  </p:notesMasterIdLst>
  <p:sldIdLst>
    <p:sldId id="256" r:id="rId2"/>
    <p:sldId id="258" r:id="rId3"/>
    <p:sldId id="284" r:id="rId4"/>
    <p:sldId id="259" r:id="rId5"/>
    <p:sldId id="261" r:id="rId6"/>
    <p:sldId id="285" r:id="rId7"/>
    <p:sldId id="306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60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5" r:id="rId27"/>
    <p:sldId id="303" r:id="rId28"/>
    <p:sldId id="304" r:id="rId29"/>
    <p:sldId id="307" r:id="rId30"/>
    <p:sldId id="275" r:id="rId31"/>
    <p:sldId id="309" r:id="rId32"/>
    <p:sldId id="308" r:id="rId33"/>
    <p:sldId id="266" r:id="rId34"/>
  </p:sldIdLst>
  <p:sldSz cx="9144000" cy="5143500" type="screen16x9"/>
  <p:notesSz cx="6858000" cy="9144000"/>
  <p:embeddedFontLst>
    <p:embeddedFont>
      <p:font typeface="Lato Light" charset="0"/>
      <p:regular r:id="rId36"/>
      <p:bold r:id="rId37"/>
      <p:italic r:id="rId38"/>
      <p:boldItalic r:id="rId39"/>
    </p:embeddedFont>
    <p:embeddedFont>
      <p:font typeface="Century Gothic" pitchFamily="34" charset="0"/>
      <p:regular r:id="rId40"/>
      <p:bold r:id="rId41"/>
      <p:italic r:id="rId42"/>
      <p:boldItalic r:id="rId43"/>
    </p:embeddedFont>
    <p:embeddedFont>
      <p:font typeface="Roboto Slab Light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3BD8B83-C7E9-4877-A051-B1E684FB9C3B}">
  <a:tblStyle styleId="{E3BD8B83-C7E9-4877-A051-B1E684FB9C3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150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668606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2706650" y="3872628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81693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2420475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2362484" y="1670132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6818460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2300611" y="990189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" name="Shape 20"/>
          <p:cNvGrpSpPr/>
          <p:nvPr/>
        </p:nvGrpSpPr>
        <p:grpSpPr>
          <a:xfrm>
            <a:off x="3001074" y="4182123"/>
            <a:ext cx="508850" cy="478710"/>
            <a:chOff x="5972700" y="2330200"/>
            <a:chExt cx="411625" cy="387275"/>
          </a:xfrm>
        </p:grpSpPr>
        <p:sp>
          <p:nvSpPr>
            <p:cNvPr id="21" name="Shape 2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3" name="Shape 23"/>
          <p:cNvGrpSpPr/>
          <p:nvPr/>
        </p:nvGrpSpPr>
        <p:grpSpPr>
          <a:xfrm>
            <a:off x="5861767" y="506559"/>
            <a:ext cx="524974" cy="832144"/>
            <a:chOff x="6718575" y="2318625"/>
            <a:chExt cx="256950" cy="407375"/>
          </a:xfrm>
        </p:grpSpPr>
        <p:sp>
          <p:nvSpPr>
            <p:cNvPr id="24" name="Shape 2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33" name="Shape 33"/>
          <p:cNvSpPr/>
          <p:nvPr/>
        </p:nvSpPr>
        <p:spPr>
          <a:xfrm>
            <a:off x="2757246" y="861969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3509928" y="4757334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5494851" y="4374526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2706650" y="3872628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081693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2420475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2362484" y="1670132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6818460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2300611" y="990189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3001074" y="4182123"/>
            <a:ext cx="508850" cy="478710"/>
            <a:chOff x="5972700" y="2330200"/>
            <a:chExt cx="411625" cy="387275"/>
          </a:xfrm>
        </p:grpSpPr>
        <p:sp>
          <p:nvSpPr>
            <p:cNvPr id="50" name="Shape 5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2" name="Shape 52"/>
          <p:cNvGrpSpPr/>
          <p:nvPr/>
        </p:nvGrpSpPr>
        <p:grpSpPr>
          <a:xfrm>
            <a:off x="5861767" y="506559"/>
            <a:ext cx="524974" cy="832144"/>
            <a:chOff x="6718575" y="2318625"/>
            <a:chExt cx="256950" cy="407375"/>
          </a:xfrm>
        </p:grpSpPr>
        <p:sp>
          <p:nvSpPr>
            <p:cNvPr id="53" name="Shape 5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1" name="Shape 61"/>
          <p:cNvSpPr/>
          <p:nvPr/>
        </p:nvSpPr>
        <p:spPr>
          <a:xfrm>
            <a:off x="2757246" y="861969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3509928" y="4757334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5494851" y="4374526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2886100" y="2916251"/>
            <a:ext cx="33717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B600"/>
              </a:buClr>
              <a:buNone/>
              <a:defRPr>
                <a:solidFill>
                  <a:srgbClr val="FFB600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3469948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-140399" y="3784203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8079300" y="4416225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407150" y="4701448"/>
            <a:ext cx="336899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8896575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7800546" y="4653307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8471996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528659" y="3509274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8327787" y="4664713"/>
            <a:ext cx="382243" cy="382243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1" name="Shape 81"/>
          <p:cNvGrpSpPr/>
          <p:nvPr/>
        </p:nvGrpSpPr>
        <p:grpSpPr>
          <a:xfrm>
            <a:off x="154024" y="4093698"/>
            <a:ext cx="508850" cy="478710"/>
            <a:chOff x="5972700" y="2330200"/>
            <a:chExt cx="411625" cy="387275"/>
          </a:xfrm>
        </p:grpSpPr>
        <p:sp>
          <p:nvSpPr>
            <p:cNvPr id="82" name="Shape 8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4" name="Shape 84"/>
          <p:cNvGrpSpPr/>
          <p:nvPr/>
        </p:nvGrpSpPr>
        <p:grpSpPr>
          <a:xfrm>
            <a:off x="5222963" y="889722"/>
            <a:ext cx="292922" cy="464285"/>
            <a:chOff x="6718575" y="2318625"/>
            <a:chExt cx="256950" cy="407375"/>
          </a:xfrm>
        </p:grpSpPr>
        <p:sp>
          <p:nvSpPr>
            <p:cNvPr id="85" name="Shape 8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8pPr>
            <a:lvl9pPr lvl="8" algn="ctr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9pPr>
          </a:lstStyle>
          <a:p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1704596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522903" y="316284"/>
            <a:ext cx="212999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8726411" y="3200064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0" name="Shape 110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111" name="Shape 1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3" name="Shape 113"/>
          <p:cNvGrpSpPr/>
          <p:nvPr/>
        </p:nvGrpSpPr>
        <p:grpSpPr>
          <a:xfrm>
            <a:off x="2139871" y="482539"/>
            <a:ext cx="398657" cy="631920"/>
            <a:chOff x="6718575" y="2318625"/>
            <a:chExt cx="256950" cy="407375"/>
          </a:xfrm>
        </p:grpSpPr>
        <p:sp>
          <p:nvSpPr>
            <p:cNvPr id="114" name="Shape 1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-117275" y="847256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1156975" y="-137273"/>
            <a:ext cx="398700" cy="398699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1397225" y="337513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488128" y="1334484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258289" y="1577100"/>
            <a:ext cx="93900" cy="9389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8726411" y="3200064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3" name="Shape 253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254" name="Shape 25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56" name="Shape 256"/>
          <p:cNvGrpSpPr/>
          <p:nvPr/>
        </p:nvGrpSpPr>
        <p:grpSpPr>
          <a:xfrm>
            <a:off x="545621" y="382389"/>
            <a:ext cx="398657" cy="631920"/>
            <a:chOff x="6718575" y="2318625"/>
            <a:chExt cx="256950" cy="407375"/>
          </a:xfrm>
        </p:grpSpPr>
        <p:sp>
          <p:nvSpPr>
            <p:cNvPr id="257" name="Shape 25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background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-117275" y="847256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1156975" y="-137273"/>
            <a:ext cx="398700" cy="398699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1397225" y="337513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488128" y="1334484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258289" y="1577100"/>
            <a:ext cx="93900" cy="9389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8726411" y="3200064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80" name="Shape 280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281" name="Shape 28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83" name="Shape 283"/>
          <p:cNvGrpSpPr/>
          <p:nvPr/>
        </p:nvGrpSpPr>
        <p:grpSpPr>
          <a:xfrm>
            <a:off x="545621" y="382389"/>
            <a:ext cx="398657" cy="631920"/>
            <a:chOff x="6718575" y="2318625"/>
            <a:chExt cx="256950" cy="407375"/>
          </a:xfrm>
        </p:grpSpPr>
        <p:sp>
          <p:nvSpPr>
            <p:cNvPr id="284" name="Shape 28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Magenta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C40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1156975" y="-137273"/>
            <a:ext cx="398700" cy="398699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1397225" y="337513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488128" y="1334484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4" name="Shape 35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258289" y="1577100"/>
            <a:ext cx="93900" cy="9389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8726411" y="3200064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60" name="Shape 360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361" name="Shape 36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63" name="Shape 363"/>
          <p:cNvGrpSpPr/>
          <p:nvPr/>
        </p:nvGrpSpPr>
        <p:grpSpPr>
          <a:xfrm>
            <a:off x="545621" y="382389"/>
            <a:ext cx="398657" cy="631920"/>
            <a:chOff x="6718575" y="2318625"/>
            <a:chExt cx="256950" cy="407375"/>
          </a:xfrm>
        </p:grpSpPr>
        <p:sp>
          <p:nvSpPr>
            <p:cNvPr id="364" name="Shape 36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72" name="Shape 372"/>
          <p:cNvSpPr/>
          <p:nvPr/>
        </p:nvSpPr>
        <p:spPr>
          <a:xfrm>
            <a:off x="-117275" y="847256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6" r:id="rId5"/>
    <p:sldLayoutId id="2147483657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ctrTitle"/>
          </p:nvPr>
        </p:nvSpPr>
        <p:spPr>
          <a:xfrm>
            <a:off x="2590800" y="961350"/>
            <a:ext cx="3886200" cy="322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KEBERGUNAAN</a:t>
            </a:r>
            <a:br>
              <a:rPr lang="en" dirty="0" smtClean="0"/>
            </a:br>
            <a:r>
              <a:rPr lang="en" dirty="0"/>
              <a:t/>
            </a:r>
            <a:br>
              <a:rPr lang="en" dirty="0"/>
            </a:br>
            <a:r>
              <a:rPr lang="en" sz="1600" dirty="0" smtClean="0"/>
              <a:t>Anna Dara Andriana., M.Kom</a:t>
            </a:r>
            <a:endParaRPr lang="e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144074" y="559475"/>
            <a:ext cx="2294326" cy="263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 smtClean="0"/>
              <a:t>3. UMPAN BALIK YANG INFORMATIF</a:t>
            </a:r>
            <a:endParaRPr lang="en" dirty="0"/>
          </a:p>
        </p:txBody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6719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  <a:tabLst>
                <a:tab pos="0" algn="l"/>
              </a:tabLst>
            </a:pPr>
            <a:r>
              <a:rPr lang="id-ID" sz="1400" dirty="0"/>
              <a:t>setiap tindakan </a:t>
            </a:r>
            <a:r>
              <a:rPr lang="id-ID" sz="1400" dirty="0" smtClean="0"/>
              <a:t>penggu</a:t>
            </a:r>
            <a:r>
              <a:rPr lang="en-US" sz="1400" dirty="0"/>
              <a:t>n</a:t>
            </a:r>
            <a:r>
              <a:rPr lang="id-ID" sz="1400" dirty="0" smtClean="0"/>
              <a:t>a </a:t>
            </a:r>
            <a:r>
              <a:rPr lang="id-ID" sz="1400" dirty="0"/>
              <a:t>haruslah ada umpan balik dari sistem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57350"/>
            <a:ext cx="44100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46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144074" y="559475"/>
            <a:ext cx="2294326" cy="263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 smtClean="0"/>
              <a:t>4. </a:t>
            </a:r>
            <a:r>
              <a:rPr lang="en-US" dirty="0" smtClean="0"/>
              <a:t>R</a:t>
            </a:r>
            <a:r>
              <a:rPr lang="en" dirty="0" smtClean="0"/>
              <a:t>ancangan dialog yang mengarah ke penutupan</a:t>
            </a:r>
            <a:endParaRPr lang="en" dirty="0"/>
          </a:p>
        </p:txBody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6719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  <a:tabLst>
                <a:tab pos="0" algn="l"/>
              </a:tabLst>
            </a:pPr>
            <a:r>
              <a:rPr lang="id-ID" sz="1400" dirty="0" smtClean="0"/>
              <a:t>urutan </a:t>
            </a:r>
            <a:r>
              <a:rPr lang="id-ID" sz="1400" dirty="0"/>
              <a:t>tindakan harus diorganisir ke dalam kelompok-kelompok suatu bagian awal, tengah dan akhir, sehingga tindakan bisa memberikan kepuasaan dan perasaan lega kepada pengguna</a:t>
            </a:r>
          </a:p>
        </p:txBody>
      </p:sp>
    </p:spTree>
    <p:extLst>
      <p:ext uri="{BB962C8B-B14F-4D97-AF65-F5344CB8AC3E}">
        <p14:creationId xmlns:p14="http://schemas.microsoft.com/office/powerpoint/2010/main" val="1616944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144074" y="559475"/>
            <a:ext cx="2294326" cy="263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5. PENCEGAHAN KESALAHAN DAN PENANGANAN KESALAHAN</a:t>
            </a:r>
            <a:endParaRPr lang="en" dirty="0"/>
          </a:p>
        </p:txBody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6719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id-ID" sz="1400" dirty="0"/>
              <a:t>agar pengguna tidak melakukan kesalahan  </a:t>
            </a:r>
            <a:r>
              <a:rPr lang="id-ID" sz="1400" dirty="0" smtClean="0"/>
              <a:t>serius.</a:t>
            </a:r>
            <a:r>
              <a:rPr lang="en-US" sz="1400" dirty="0" err="1" smtClean="0"/>
              <a:t>jika</a:t>
            </a:r>
            <a:r>
              <a:rPr lang="en-US" sz="1400" dirty="0" smtClean="0"/>
              <a:t> </a:t>
            </a:r>
            <a:r>
              <a:rPr lang="en-US" sz="1400" dirty="0" err="1" smtClean="0"/>
              <a:t>pengguna</a:t>
            </a:r>
            <a:r>
              <a:rPr lang="en-US" sz="1400" dirty="0" smtClean="0"/>
              <a:t> </a:t>
            </a:r>
            <a:r>
              <a:rPr lang="en-US" sz="1400" dirty="0" err="1" smtClean="0"/>
              <a:t>melakukan</a:t>
            </a:r>
            <a:r>
              <a:rPr lang="en-US" sz="1400" dirty="0" smtClean="0"/>
              <a:t> </a:t>
            </a:r>
            <a:r>
              <a:rPr lang="en-US" sz="1400" dirty="0" err="1" smtClean="0"/>
              <a:t>kesalahan</a:t>
            </a:r>
            <a:r>
              <a:rPr lang="en-US" sz="1400" dirty="0" smtClean="0"/>
              <a:t>, </a:t>
            </a:r>
            <a:r>
              <a:rPr lang="en-US" sz="1400" dirty="0" err="1" smtClean="0"/>
              <a:t>sistem</a:t>
            </a:r>
            <a:r>
              <a:rPr lang="en-US" sz="1400" dirty="0" smtClean="0"/>
              <a:t> </a:t>
            </a:r>
            <a:r>
              <a:rPr lang="en-US" sz="1400" dirty="0" err="1" smtClean="0"/>
              <a:t>harus</a:t>
            </a:r>
            <a:r>
              <a:rPr lang="en-US" sz="1400" dirty="0" smtClean="0"/>
              <a:t> </a:t>
            </a:r>
            <a:r>
              <a:rPr lang="en-US" sz="1400" dirty="0" err="1" smtClean="0"/>
              <a:t>mendeteksi</a:t>
            </a:r>
            <a:r>
              <a:rPr lang="en-US" sz="1400" dirty="0" smtClean="0"/>
              <a:t> </a:t>
            </a:r>
            <a:r>
              <a:rPr lang="en-US" sz="1400" dirty="0" err="1" smtClean="0"/>
              <a:t>kesalahan</a:t>
            </a:r>
            <a:r>
              <a:rPr lang="en-US" sz="1400" dirty="0" smtClean="0"/>
              <a:t> </a:t>
            </a:r>
            <a:r>
              <a:rPr lang="en-US" sz="1400" dirty="0" err="1" smtClean="0"/>
              <a:t>tersebut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memeberikan</a:t>
            </a:r>
            <a:r>
              <a:rPr lang="en-US" sz="1400" dirty="0" smtClean="0"/>
              <a:t> </a:t>
            </a:r>
            <a:r>
              <a:rPr lang="en-US" sz="1400" dirty="0" err="1" smtClean="0"/>
              <a:t>instruksi</a:t>
            </a:r>
            <a:r>
              <a:rPr lang="en-US" sz="1400" dirty="0" smtClean="0"/>
              <a:t> yang </a:t>
            </a:r>
            <a:r>
              <a:rPr lang="en-US" sz="1400" dirty="0" err="1" smtClean="0"/>
              <a:t>sederhana</a:t>
            </a:r>
            <a:r>
              <a:rPr lang="en-US" sz="1400" dirty="0" smtClean="0"/>
              <a:t>, </a:t>
            </a:r>
            <a:r>
              <a:rPr lang="en-US" sz="1400" dirty="0" err="1" smtClean="0"/>
              <a:t>spesifik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instruktif</a:t>
            </a:r>
            <a:endParaRPr lang="id-ID" sz="1400" dirty="0"/>
          </a:p>
          <a:p>
            <a:pPr>
              <a:buNone/>
            </a:pPr>
            <a:r>
              <a:rPr lang="id-ID" sz="1400" dirty="0" smtClean="0"/>
              <a:t>contoh </a:t>
            </a:r>
            <a:r>
              <a:rPr lang="en-US" sz="1400" dirty="0" smtClean="0"/>
              <a:t>: </a:t>
            </a:r>
            <a:r>
              <a:rPr lang="en-US" sz="1400" dirty="0" err="1" smtClean="0"/>
              <a:t>terdapat</a:t>
            </a:r>
            <a:r>
              <a:rPr lang="en-US" sz="1400" dirty="0" smtClean="0"/>
              <a:t> menu </a:t>
            </a:r>
            <a:r>
              <a:rPr lang="en-US" sz="1400" dirty="0" err="1" smtClean="0"/>
              <a:t>pilihan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670554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144074" y="559475"/>
            <a:ext cx="2294326" cy="263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6. PEMBALIKAN TINDAKAN YANG MUDAH</a:t>
            </a:r>
            <a:endParaRPr lang="en" dirty="0"/>
          </a:p>
        </p:txBody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6719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id-ID" sz="1400" dirty="0" smtClean="0"/>
              <a:t>suatu </a:t>
            </a:r>
            <a:r>
              <a:rPr lang="id-ID" sz="1400" dirty="0"/>
              <a:t>tindakan harus lah dapat dibalik, sehingga akan mengurangi kecemasan pengguna , karena kesalahan yang mereka perbuat dapat dibatalkan.</a:t>
            </a:r>
          </a:p>
        </p:txBody>
      </p:sp>
    </p:spTree>
    <p:extLst>
      <p:ext uri="{BB962C8B-B14F-4D97-AF65-F5344CB8AC3E}">
        <p14:creationId xmlns:p14="http://schemas.microsoft.com/office/powerpoint/2010/main" val="746422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144074" y="559475"/>
            <a:ext cx="2294326" cy="263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7. DUKUNGAN PADA </a:t>
            </a:r>
            <a:r>
              <a:rPr lang="en-US" i="1" dirty="0" smtClean="0"/>
              <a:t>LOCUS OF CONTROL </a:t>
            </a:r>
            <a:r>
              <a:rPr lang="en-US" dirty="0" smtClean="0"/>
              <a:t>INTERNAL</a:t>
            </a:r>
            <a:endParaRPr lang="en" dirty="0"/>
          </a:p>
        </p:txBody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6719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1400" dirty="0" err="1" smtClean="0"/>
              <a:t>Pengguna</a:t>
            </a:r>
            <a:r>
              <a:rPr lang="en-US" sz="1400" dirty="0" smtClean="0"/>
              <a:t> yang </a:t>
            </a:r>
            <a:r>
              <a:rPr lang="en-US" sz="1400" dirty="0" err="1" smtClean="0"/>
              <a:t>berpengalaman</a:t>
            </a:r>
            <a:r>
              <a:rPr lang="en-US" sz="1400" dirty="0" smtClean="0"/>
              <a:t> </a:t>
            </a:r>
            <a:r>
              <a:rPr lang="en-US" sz="1400" dirty="0" err="1" smtClean="0"/>
              <a:t>selalu</a:t>
            </a:r>
            <a:r>
              <a:rPr lang="en-US" sz="1400" dirty="0" smtClean="0"/>
              <a:t> </a:t>
            </a:r>
            <a:r>
              <a:rPr lang="en-US" sz="1400" dirty="0" err="1" smtClean="0"/>
              <a:t>memiliki</a:t>
            </a:r>
            <a:r>
              <a:rPr lang="en-US" sz="1400" dirty="0" smtClean="0"/>
              <a:t> </a:t>
            </a:r>
            <a:r>
              <a:rPr lang="en-US" sz="1400" dirty="0" err="1" smtClean="0"/>
              <a:t>keinginan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merasa</a:t>
            </a:r>
            <a:r>
              <a:rPr lang="en-US" sz="1400" dirty="0" smtClean="0"/>
              <a:t> </a:t>
            </a:r>
            <a:r>
              <a:rPr lang="en-US" sz="1400" dirty="0" err="1" smtClean="0"/>
              <a:t>bahwa</a:t>
            </a:r>
            <a:r>
              <a:rPr lang="en-US" sz="1400" dirty="0" smtClean="0"/>
              <a:t> </a:t>
            </a:r>
            <a:r>
              <a:rPr lang="en-US" sz="1400" dirty="0" err="1" smtClean="0"/>
              <a:t>merekalah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menguasai</a:t>
            </a:r>
            <a:r>
              <a:rPr lang="en-US" sz="1400" dirty="0" smtClean="0"/>
              <a:t> </a:t>
            </a:r>
            <a:r>
              <a:rPr lang="en-US" sz="1400" dirty="0" err="1" smtClean="0"/>
              <a:t>sistem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bahwa</a:t>
            </a:r>
            <a:r>
              <a:rPr lang="en-US" sz="1400" dirty="0" smtClean="0"/>
              <a:t> </a:t>
            </a:r>
            <a:r>
              <a:rPr lang="en-US" sz="1400" dirty="0" err="1" smtClean="0"/>
              <a:t>sistemnya</a:t>
            </a:r>
            <a:r>
              <a:rPr lang="en-US" sz="1400" dirty="0" smtClean="0"/>
              <a:t> </a:t>
            </a:r>
            <a:r>
              <a:rPr lang="en-US" sz="1400" dirty="0" err="1" smtClean="0"/>
              <a:t>memberikan</a:t>
            </a:r>
            <a:r>
              <a:rPr lang="en-US" sz="1400" dirty="0" smtClean="0"/>
              <a:t> </a:t>
            </a:r>
            <a:r>
              <a:rPr lang="en-US" sz="1400" dirty="0" err="1" smtClean="0"/>
              <a:t>tanggapan</a:t>
            </a:r>
            <a:r>
              <a:rPr lang="en-US" sz="1400" dirty="0" smtClean="0"/>
              <a:t> </a:t>
            </a:r>
            <a:r>
              <a:rPr lang="en-US" sz="1400" dirty="0" err="1" smtClean="0"/>
              <a:t>sesuai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tindakan</a:t>
            </a:r>
            <a:r>
              <a:rPr lang="en-US" sz="1400" dirty="0" smtClean="0"/>
              <a:t> </a:t>
            </a:r>
            <a:r>
              <a:rPr lang="en-US" sz="1400" dirty="0" err="1" smtClean="0"/>
              <a:t>mereka</a:t>
            </a:r>
            <a:r>
              <a:rPr lang="en-US" sz="1400" dirty="0" smtClean="0"/>
              <a:t>. </a:t>
            </a:r>
            <a:r>
              <a:rPr lang="en-US" sz="1400" dirty="0" err="1" smtClean="0"/>
              <a:t>Tindakan</a:t>
            </a:r>
            <a:r>
              <a:rPr lang="en-US" sz="1400" dirty="0" smtClean="0"/>
              <a:t> </a:t>
            </a:r>
            <a:r>
              <a:rPr lang="en-US" sz="1400" dirty="0" err="1" smtClean="0"/>
              <a:t>sistem</a:t>
            </a:r>
            <a:r>
              <a:rPr lang="en-US" sz="1400" dirty="0" smtClean="0"/>
              <a:t> yang </a:t>
            </a:r>
            <a:r>
              <a:rPr lang="en-US" sz="1400" dirty="0" err="1" smtClean="0"/>
              <a:t>bertele</a:t>
            </a:r>
            <a:r>
              <a:rPr lang="en-US" sz="1400" dirty="0" smtClean="0"/>
              <a:t> </a:t>
            </a:r>
            <a:r>
              <a:rPr lang="en-US" sz="1400" dirty="0" err="1" smtClean="0"/>
              <a:t>tele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ketidakmampuan</a:t>
            </a:r>
            <a:r>
              <a:rPr lang="en-US" sz="1400" dirty="0" smtClean="0"/>
              <a:t> </a:t>
            </a:r>
            <a:r>
              <a:rPr lang="en-US" sz="1400" dirty="0" err="1" smtClean="0"/>
              <a:t>sistem</a:t>
            </a:r>
            <a:r>
              <a:rPr lang="en-US" sz="1400" dirty="0" smtClean="0"/>
              <a:t> </a:t>
            </a:r>
            <a:r>
              <a:rPr lang="en-US" sz="1400" dirty="0" err="1" smtClean="0"/>
              <a:t>menghasilkan</a:t>
            </a:r>
            <a:r>
              <a:rPr lang="en-US" sz="1400" dirty="0" smtClean="0"/>
              <a:t> </a:t>
            </a:r>
            <a:r>
              <a:rPr lang="en-US" sz="1400" dirty="0" err="1" smtClean="0"/>
              <a:t>tindakan</a:t>
            </a:r>
            <a:r>
              <a:rPr lang="en-US" sz="1400" dirty="0" smtClean="0"/>
              <a:t>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menyebabkan</a:t>
            </a:r>
            <a:r>
              <a:rPr lang="en-US" sz="1400" dirty="0" smtClean="0"/>
              <a:t> </a:t>
            </a:r>
            <a:r>
              <a:rPr lang="en-US" sz="1400" dirty="0" err="1" smtClean="0"/>
              <a:t>kecemasan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ketidakpuasan</a:t>
            </a:r>
            <a:r>
              <a:rPr lang="en-US" sz="1400" dirty="0" smtClean="0"/>
              <a:t> </a:t>
            </a:r>
            <a:r>
              <a:rPr lang="en-US" sz="1400" dirty="0" err="1" smtClean="0"/>
              <a:t>pengguna</a:t>
            </a:r>
            <a:r>
              <a:rPr lang="en-US" sz="1400" dirty="0" smtClean="0"/>
              <a:t>.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189962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144074" y="559475"/>
            <a:ext cx="2294326" cy="263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8. PENGURANGAN MEMORI JANGKA PENDEK</a:t>
            </a:r>
            <a:endParaRPr lang="en" dirty="0"/>
          </a:p>
        </p:txBody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6719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id-ID" sz="1400" dirty="0"/>
              <a:t>keterbatasan memori manusia </a:t>
            </a:r>
            <a:r>
              <a:rPr lang="id-ID" sz="1400" dirty="0" smtClean="0"/>
              <a:t>untuk</a:t>
            </a:r>
            <a:r>
              <a:rPr lang="en-US" sz="1400" dirty="0" smtClean="0"/>
              <a:t> </a:t>
            </a:r>
            <a:r>
              <a:rPr lang="id-ID" sz="1400" dirty="0" smtClean="0"/>
              <a:t>mengolah </a:t>
            </a:r>
            <a:r>
              <a:rPr lang="id-ID" sz="1400" dirty="0"/>
              <a:t>informasi  pada memori jangka pendek  mensyaratkan bahwa tampilan haruslah sederhana, tampilan halaman banyak harus dikonsolidasikan, </a:t>
            </a:r>
            <a:r>
              <a:rPr lang="id-ID" sz="1400" dirty="0" smtClean="0"/>
              <a:t>frekuensi</a:t>
            </a:r>
            <a:r>
              <a:rPr lang="en-US" sz="1400" dirty="0" smtClean="0"/>
              <a:t> </a:t>
            </a:r>
            <a:r>
              <a:rPr lang="id-ID" sz="1400" dirty="0" smtClean="0"/>
              <a:t>perpindahan  </a:t>
            </a:r>
            <a:r>
              <a:rPr lang="id-ID" sz="1400" dirty="0"/>
              <a:t>dari satu jendela </a:t>
            </a:r>
            <a:r>
              <a:rPr lang="id-ID" sz="1400" dirty="0" smtClean="0"/>
              <a:t>kejendela</a:t>
            </a:r>
            <a:r>
              <a:rPr lang="en-US" sz="1400" dirty="0" smtClean="0"/>
              <a:t> </a:t>
            </a:r>
            <a:r>
              <a:rPr lang="id-ID" sz="1400" dirty="0" smtClean="0"/>
              <a:t>lainnya</a:t>
            </a:r>
            <a:r>
              <a:rPr lang="en-US" sz="1400" dirty="0" smtClean="0"/>
              <a:t> </a:t>
            </a:r>
            <a:r>
              <a:rPr lang="id-ID" sz="1400" dirty="0" smtClean="0"/>
              <a:t>harus </a:t>
            </a:r>
            <a:r>
              <a:rPr lang="id-ID" sz="1400" dirty="0"/>
              <a:t>dikurangi.</a:t>
            </a:r>
          </a:p>
        </p:txBody>
      </p:sp>
    </p:spTree>
    <p:extLst>
      <p:ext uri="{BB962C8B-B14F-4D97-AF65-F5344CB8AC3E}">
        <p14:creationId xmlns:p14="http://schemas.microsoft.com/office/powerpoint/2010/main" val="1529045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ctrTitle"/>
          </p:nvPr>
        </p:nvSpPr>
        <p:spPr>
          <a:xfrm>
            <a:off x="2590800" y="2021550"/>
            <a:ext cx="38100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4A5C65"/>
                </a:solidFill>
              </a:rPr>
              <a:t>DEFINISI KEBERGUNAAN</a:t>
            </a:r>
            <a:endParaRPr lang="en" dirty="0"/>
          </a:p>
        </p:txBody>
      </p:sp>
      <p:sp>
        <p:nvSpPr>
          <p:cNvPr id="399" name="Shape 399"/>
          <p:cNvSpPr txBox="1">
            <a:spLocks noGrp="1"/>
          </p:cNvSpPr>
          <p:nvPr>
            <p:ph type="subTitle" idx="1"/>
          </p:nvPr>
        </p:nvSpPr>
        <p:spPr>
          <a:xfrm>
            <a:off x="2895600" y="2495550"/>
            <a:ext cx="3371700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89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id-ID" dirty="0"/>
              <a:t>Derajat kemampuan sebuah perangkat lunak untuk membantu penggunanya menyelesaikan sebuah tugas</a:t>
            </a:r>
            <a:endParaRPr lang="e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0" y="559475"/>
            <a:ext cx="2294326" cy="263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PENENTU KEBERHASILAN SISTEM</a:t>
            </a:r>
            <a:endParaRPr lang="en" dirty="0"/>
          </a:p>
        </p:txBody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6719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eaLnBrk="1" hangingPunct="1"/>
            <a:r>
              <a:rPr lang="en-US" sz="1400" dirty="0" err="1"/>
              <a:t>Berguna</a:t>
            </a:r>
            <a:r>
              <a:rPr lang="en-US" sz="1400" dirty="0"/>
              <a:t> (useful)</a:t>
            </a:r>
          </a:p>
          <a:p>
            <a:pPr eaLnBrk="1" hangingPunct="1"/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digunakan</a:t>
            </a:r>
            <a:r>
              <a:rPr lang="en-US" sz="1400" dirty="0"/>
              <a:t> (usable)</a:t>
            </a:r>
          </a:p>
          <a:p>
            <a:pPr eaLnBrk="1" hangingPunct="1"/>
            <a:r>
              <a:rPr lang="en-US" sz="1400" dirty="0" err="1"/>
              <a:t>Digunakan</a:t>
            </a:r>
            <a:r>
              <a:rPr lang="en-US" sz="1400" dirty="0"/>
              <a:t> (used)</a:t>
            </a:r>
          </a:p>
          <a:p>
            <a:pPr>
              <a:buNone/>
            </a:pP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634033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0" y="559475"/>
            <a:ext cx="2294326" cy="263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KOMPONEN KUALITAS UNTUK KEBERGUNAAN SEBUAH SISTEM</a:t>
            </a:r>
            <a:endParaRPr lang="en" dirty="0"/>
          </a:p>
        </p:txBody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6719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endParaRPr lang="id-ID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71550"/>
            <a:ext cx="4965700" cy="342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13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6000" dirty="0" smtClean="0">
                <a:solidFill>
                  <a:srgbClr val="FFB600"/>
                </a:solidFill>
              </a:rPr>
              <a:t>Question ?</a:t>
            </a:r>
            <a:endParaRPr lang="en" sz="6000" dirty="0">
              <a:solidFill>
                <a:srgbClr val="FFB600"/>
              </a:solidFill>
            </a:endParaRPr>
          </a:p>
        </p:txBody>
      </p:sp>
      <p:sp>
        <p:nvSpPr>
          <p:cNvPr id="392" name="Shape 392"/>
          <p:cNvSpPr txBox="1">
            <a:spLocks noGrp="1"/>
          </p:cNvSpPr>
          <p:nvPr>
            <p:ph type="subTitle" idx="4294967295"/>
          </p:nvPr>
        </p:nvSpPr>
        <p:spPr>
          <a:xfrm>
            <a:off x="457200" y="2783250"/>
            <a:ext cx="6593700" cy="176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FontTx/>
              <a:buChar char="-"/>
            </a:pPr>
            <a:r>
              <a:rPr lang="id-ID" sz="1600" dirty="0">
                <a:solidFill>
                  <a:schemeClr val="bg1"/>
                </a:solidFill>
              </a:rPr>
              <a:t>Apakah anda akan merancang sistem yang sangat efisien yang memungkinkan pengguna untuk bekerja dengan produktivitas tinggi?</a:t>
            </a:r>
          </a:p>
          <a:p>
            <a:pPr>
              <a:buFontTx/>
              <a:buChar char="-"/>
            </a:pPr>
            <a:r>
              <a:rPr lang="id-ID" sz="1600" dirty="0">
                <a:solidFill>
                  <a:schemeClr val="bg1"/>
                </a:solidFill>
              </a:rPr>
              <a:t>Apakah anda akan merancang sistem yang menantang dan mampu memotivasipengguna, sehingga mendukung pembelajaran yang efektif?</a:t>
            </a:r>
          </a:p>
        </p:txBody>
      </p:sp>
      <p:pic>
        <p:nvPicPr>
          <p:cNvPr id="393" name="Shape 393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9100" y="1047750"/>
            <a:ext cx="2071500" cy="2071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ctrTitle"/>
          </p:nvPr>
        </p:nvSpPr>
        <p:spPr>
          <a:xfrm>
            <a:off x="2590800" y="2021550"/>
            <a:ext cx="38100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4A5C65"/>
                </a:solidFill>
              </a:rPr>
              <a:t>UJI KEBERGUNAAN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28328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eaLnBrk="1" hangingPunct="1">
              <a:buFont typeface="Century Gothic" pitchFamily="34" charset="0"/>
              <a:buChar char="☺"/>
            </a:pPr>
            <a:r>
              <a:rPr lang="en-US" sz="2000" i="0" dirty="0"/>
              <a:t>Proses </a:t>
            </a:r>
            <a:r>
              <a:rPr lang="en-US" sz="2000" i="0" dirty="0" err="1"/>
              <a:t>untuk</a:t>
            </a:r>
            <a:r>
              <a:rPr lang="en-US" sz="2000" i="0" dirty="0"/>
              <a:t> </a:t>
            </a:r>
            <a:r>
              <a:rPr lang="en-US" sz="2000" i="0" dirty="0" err="1"/>
              <a:t>mengukur</a:t>
            </a:r>
            <a:r>
              <a:rPr lang="en-US" sz="2000" i="0" dirty="0"/>
              <a:t> </a:t>
            </a:r>
            <a:r>
              <a:rPr lang="en-US" sz="2000" i="0" dirty="0" err="1"/>
              <a:t>karakteristik</a:t>
            </a:r>
            <a:r>
              <a:rPr lang="en-US" sz="2000" i="0" dirty="0"/>
              <a:t> </a:t>
            </a:r>
            <a:r>
              <a:rPr lang="en-US" sz="2000" i="0" dirty="0" err="1"/>
              <a:t>interaksi</a:t>
            </a:r>
            <a:r>
              <a:rPr lang="en-US" sz="2000" i="0" dirty="0"/>
              <a:t> </a:t>
            </a:r>
            <a:r>
              <a:rPr lang="en-US" sz="2000" i="0" dirty="0" err="1"/>
              <a:t>manusia-komputer</a:t>
            </a:r>
            <a:r>
              <a:rPr lang="en-US" sz="2000" i="0" dirty="0"/>
              <a:t> </a:t>
            </a:r>
            <a:r>
              <a:rPr lang="en-US" sz="2000" i="0" dirty="0" err="1"/>
              <a:t>dari</a:t>
            </a:r>
            <a:r>
              <a:rPr lang="en-US" sz="2000" i="0" dirty="0"/>
              <a:t> </a:t>
            </a:r>
            <a:r>
              <a:rPr lang="en-US" sz="2000" i="0" dirty="0" err="1"/>
              <a:t>sebuah</a:t>
            </a:r>
            <a:r>
              <a:rPr lang="en-US" sz="2000" i="0" dirty="0"/>
              <a:t> </a:t>
            </a:r>
            <a:r>
              <a:rPr lang="en-US" sz="2000" i="0" dirty="0" err="1"/>
              <a:t>sistem</a:t>
            </a:r>
            <a:r>
              <a:rPr lang="en-US" sz="2000" i="0" dirty="0"/>
              <a:t>.</a:t>
            </a:r>
          </a:p>
          <a:p>
            <a:pPr eaLnBrk="1" hangingPunct="1">
              <a:buFont typeface="Century Gothic" pitchFamily="34" charset="0"/>
              <a:buChar char="☺"/>
            </a:pPr>
            <a:r>
              <a:rPr lang="en-US" sz="2000" i="0" dirty="0" err="1"/>
              <a:t>Untuk</a:t>
            </a:r>
            <a:r>
              <a:rPr lang="en-US" sz="2000" i="0" dirty="0"/>
              <a:t> </a:t>
            </a:r>
            <a:r>
              <a:rPr lang="en-US" sz="2000" i="0" dirty="0" err="1"/>
              <a:t>mengidentifikasi</a:t>
            </a:r>
            <a:r>
              <a:rPr lang="en-US" sz="2000" i="0" dirty="0"/>
              <a:t> </a:t>
            </a:r>
            <a:r>
              <a:rPr lang="en-US" sz="2000" i="0" dirty="0" err="1"/>
              <a:t>kelemahan-kelemahan</a:t>
            </a:r>
            <a:r>
              <a:rPr lang="en-US" sz="2000" i="0" dirty="0"/>
              <a:t> </a:t>
            </a:r>
            <a:r>
              <a:rPr lang="en-US" sz="2000" i="0" dirty="0" err="1"/>
              <a:t>antarmuka</a:t>
            </a:r>
            <a:r>
              <a:rPr lang="en-US" sz="2000" i="0" dirty="0"/>
              <a:t>, </a:t>
            </a:r>
            <a:r>
              <a:rPr lang="en-US" sz="2000" i="0" dirty="0" err="1"/>
              <a:t>sehingga</a:t>
            </a:r>
            <a:r>
              <a:rPr lang="en-US" sz="2000" i="0" dirty="0"/>
              <a:t> </a:t>
            </a:r>
            <a:r>
              <a:rPr lang="en-US" sz="2000" i="0" dirty="0" err="1"/>
              <a:t>perancang</a:t>
            </a:r>
            <a:r>
              <a:rPr lang="en-US" sz="2000" i="0" dirty="0"/>
              <a:t> </a:t>
            </a:r>
            <a:r>
              <a:rPr lang="en-US" sz="2000" i="0" dirty="0" err="1"/>
              <a:t>dapat</a:t>
            </a:r>
            <a:r>
              <a:rPr lang="en-US" sz="2000" i="0" dirty="0"/>
              <a:t> </a:t>
            </a:r>
            <a:r>
              <a:rPr lang="en-US" sz="2000" i="0" dirty="0" err="1"/>
              <a:t>memperbaikinya</a:t>
            </a:r>
            <a:r>
              <a:rPr lang="en-US" sz="2000" i="0" dirty="0"/>
              <a:t> </a:t>
            </a:r>
            <a:r>
              <a:rPr lang="en-US" sz="2000" i="0" dirty="0" err="1"/>
              <a:t>secara</a:t>
            </a:r>
            <a:r>
              <a:rPr lang="en-US" sz="2000" i="0" dirty="0"/>
              <a:t> </a:t>
            </a:r>
            <a:r>
              <a:rPr lang="en-US" sz="2000" i="0" dirty="0" err="1"/>
              <a:t>tepat</a:t>
            </a:r>
            <a:r>
              <a:rPr lang="en-US" sz="2000" i="0" dirty="0"/>
              <a:t>.</a:t>
            </a:r>
          </a:p>
          <a:p>
            <a:pPr eaLnBrk="1" hangingPunct="1">
              <a:buFont typeface="Century Gothic" pitchFamily="34" charset="0"/>
              <a:buChar char="☺"/>
            </a:pPr>
            <a:r>
              <a:rPr lang="en-US" sz="2000" i="0" dirty="0" err="1"/>
              <a:t>Dapat</a:t>
            </a:r>
            <a:r>
              <a:rPr lang="en-US" sz="2000" i="0" dirty="0"/>
              <a:t> </a:t>
            </a:r>
            <a:r>
              <a:rPr lang="en-US" sz="2000" i="0" dirty="0" err="1"/>
              <a:t>dilakukan</a:t>
            </a:r>
            <a:r>
              <a:rPr lang="en-US" sz="2000" i="0" dirty="0"/>
              <a:t> </a:t>
            </a:r>
            <a:r>
              <a:rPr lang="en-US" sz="2000" i="0" dirty="0" err="1"/>
              <a:t>secara</a:t>
            </a:r>
            <a:r>
              <a:rPr lang="en-US" sz="2000" i="0" dirty="0"/>
              <a:t> informal </a:t>
            </a:r>
            <a:r>
              <a:rPr lang="en-US" sz="2000" i="0" dirty="0" err="1"/>
              <a:t>maupun</a:t>
            </a:r>
            <a:r>
              <a:rPr lang="en-US" sz="2000" i="0" dirty="0"/>
              <a:t> </a:t>
            </a:r>
            <a:r>
              <a:rPr lang="en-US" sz="2000" i="0" dirty="0" err="1"/>
              <a:t>menyeluruh</a:t>
            </a:r>
            <a:r>
              <a:rPr lang="en-US" sz="2000" i="0" dirty="0"/>
              <a:t>.</a:t>
            </a:r>
          </a:p>
          <a:p>
            <a:pPr eaLnBrk="1" hangingPunct="1">
              <a:buFont typeface="Century Gothic" pitchFamily="34" charset="0"/>
              <a:buChar char="☺"/>
            </a:pPr>
            <a:r>
              <a:rPr lang="en-US" sz="2000" i="0" dirty="0"/>
              <a:t>Dari yang </a:t>
            </a:r>
            <a:r>
              <a:rPr lang="en-US" sz="2000" i="0" dirty="0" err="1"/>
              <a:t>berbiaya</a:t>
            </a:r>
            <a:r>
              <a:rPr lang="en-US" sz="2000" i="0" dirty="0"/>
              <a:t> </a:t>
            </a:r>
            <a:r>
              <a:rPr lang="en-US" sz="2000" i="0" dirty="0" err="1"/>
              <a:t>sangat</a:t>
            </a:r>
            <a:r>
              <a:rPr lang="en-US" sz="2000" i="0" dirty="0"/>
              <a:t> </a:t>
            </a:r>
            <a:r>
              <a:rPr lang="en-US" sz="2000" i="0" dirty="0" err="1"/>
              <a:t>murah</a:t>
            </a:r>
            <a:r>
              <a:rPr lang="en-US" sz="2000" i="0" dirty="0"/>
              <a:t> </a:t>
            </a:r>
            <a:r>
              <a:rPr lang="en-US" sz="2000" i="0" dirty="0" err="1"/>
              <a:t>sampai</a:t>
            </a:r>
            <a:r>
              <a:rPr lang="en-US" sz="2000" i="0" dirty="0"/>
              <a:t> </a:t>
            </a:r>
            <a:r>
              <a:rPr lang="en-US" sz="2000" i="0" dirty="0" err="1"/>
              <a:t>biaya</a:t>
            </a:r>
            <a:r>
              <a:rPr lang="en-US" sz="2000" i="0" dirty="0"/>
              <a:t> </a:t>
            </a:r>
            <a:r>
              <a:rPr lang="en-US" sz="2000" i="0" dirty="0" err="1"/>
              <a:t>mahal</a:t>
            </a:r>
            <a:r>
              <a:rPr lang="en-US" sz="2000" i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7308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FontTx/>
              <a:buNone/>
              <a:defRPr/>
            </a:pPr>
            <a:r>
              <a:rPr lang="en-US" sz="2000" dirty="0"/>
              <a:t>3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uji</a:t>
            </a:r>
            <a:r>
              <a:rPr lang="en-US" sz="2000" dirty="0"/>
              <a:t> </a:t>
            </a:r>
            <a:r>
              <a:rPr lang="en-US" sz="2000" dirty="0" err="1"/>
              <a:t>kebergunaan</a:t>
            </a:r>
            <a:r>
              <a:rPr lang="en-US" sz="2000" dirty="0"/>
              <a:t> </a:t>
            </a:r>
            <a:r>
              <a:rPr lang="en-US" sz="2000" dirty="0" err="1"/>
              <a:t>menurut</a:t>
            </a:r>
            <a:r>
              <a:rPr lang="en-US" sz="2000" dirty="0"/>
              <a:t> Levi and Conrad (1997) :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000" dirty="0" err="1"/>
              <a:t>Uji</a:t>
            </a:r>
            <a:r>
              <a:rPr lang="en-US" sz="2000" dirty="0"/>
              <a:t> </a:t>
            </a:r>
            <a:r>
              <a:rPr lang="en-US" sz="2000" dirty="0" err="1"/>
              <a:t>Eksploratori</a:t>
            </a:r>
            <a:endParaRPr lang="en-US" sz="2000" dirty="0"/>
          </a:p>
          <a:p>
            <a:pPr marL="514350" indent="-514350">
              <a:buFontTx/>
              <a:buAutoNum type="arabicPeriod"/>
              <a:defRPr/>
            </a:pPr>
            <a:r>
              <a:rPr lang="en-US" sz="2000" dirty="0"/>
              <a:t>Threshold Testing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000" dirty="0" err="1"/>
              <a:t>Uji</a:t>
            </a:r>
            <a:r>
              <a:rPr lang="en-US" sz="2000" dirty="0"/>
              <a:t> </a:t>
            </a:r>
            <a:r>
              <a:rPr lang="en-US" sz="2000" dirty="0" err="1"/>
              <a:t>Perbandingan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3690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0" y="559475"/>
            <a:ext cx="2294326" cy="263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1. UJI EKSPLORATORI</a:t>
            </a:r>
            <a:endParaRPr lang="en" dirty="0"/>
          </a:p>
        </p:txBody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6719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1400" dirty="0" err="1" smtClean="0"/>
              <a:t>Bertujuan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menguji</a:t>
            </a:r>
            <a:r>
              <a:rPr lang="en-US" sz="1400" dirty="0" smtClean="0"/>
              <a:t> </a:t>
            </a:r>
            <a:r>
              <a:rPr lang="en-US" sz="1400" dirty="0" err="1" smtClean="0"/>
              <a:t>sebuah</a:t>
            </a:r>
            <a:r>
              <a:rPr lang="en-US" sz="1400" dirty="0" smtClean="0"/>
              <a:t> </a:t>
            </a:r>
            <a:r>
              <a:rPr lang="en-US" sz="1400" dirty="0" err="1" smtClean="0"/>
              <a:t>sistem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mencari</a:t>
            </a:r>
            <a:r>
              <a:rPr lang="en-US" sz="1400" dirty="0" smtClean="0"/>
              <a:t> </a:t>
            </a:r>
            <a:r>
              <a:rPr lang="en-US" sz="1400" dirty="0" err="1" smtClean="0"/>
              <a:t>titik</a:t>
            </a:r>
            <a:r>
              <a:rPr lang="en-US" sz="1400" dirty="0" smtClean="0"/>
              <a:t> </a:t>
            </a:r>
            <a:r>
              <a:rPr lang="en-US" sz="1400" dirty="0" err="1" smtClean="0"/>
              <a:t>titik</a:t>
            </a:r>
            <a:r>
              <a:rPr lang="en-US" sz="1400" dirty="0" smtClean="0"/>
              <a:t> </a:t>
            </a:r>
            <a:r>
              <a:rPr lang="en-US" sz="1400" dirty="0" err="1" smtClean="0"/>
              <a:t>dimana</a:t>
            </a:r>
            <a:r>
              <a:rPr lang="en-US" sz="1400" dirty="0" smtClean="0"/>
              <a:t> </a:t>
            </a:r>
            <a:r>
              <a:rPr lang="en-US" sz="1400" dirty="0" err="1" smtClean="0"/>
              <a:t>pengguna</a:t>
            </a:r>
            <a:r>
              <a:rPr lang="en-US" sz="1400" dirty="0" smtClean="0"/>
              <a:t> </a:t>
            </a:r>
            <a:r>
              <a:rPr lang="en-US" sz="1400" dirty="0" err="1" smtClean="0"/>
              <a:t>mengalami</a:t>
            </a:r>
            <a:r>
              <a:rPr lang="en-US" sz="1400" dirty="0" smtClean="0"/>
              <a:t> </a:t>
            </a:r>
            <a:r>
              <a:rPr lang="en-US" sz="1400" dirty="0" err="1" smtClean="0"/>
              <a:t>kebingungan</a:t>
            </a:r>
            <a:r>
              <a:rPr lang="en-US" sz="1400" dirty="0" smtClean="0"/>
              <a:t>, </a:t>
            </a:r>
            <a:r>
              <a:rPr lang="en-US" sz="1400" dirty="0" err="1" smtClean="0"/>
              <a:t>kesalahan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unjuk</a:t>
            </a:r>
            <a:r>
              <a:rPr lang="en-US" sz="1400" dirty="0" smtClean="0"/>
              <a:t> </a:t>
            </a:r>
            <a:r>
              <a:rPr lang="en-US" sz="1400" dirty="0" err="1" smtClean="0"/>
              <a:t>kerjanya</a:t>
            </a:r>
            <a:r>
              <a:rPr lang="en-US" sz="1400" dirty="0" smtClean="0"/>
              <a:t> </a:t>
            </a:r>
            <a:r>
              <a:rPr lang="en-US" sz="1400" dirty="0" err="1" smtClean="0"/>
              <a:t>melambat</a:t>
            </a:r>
            <a:r>
              <a:rPr lang="en-US" sz="1400" dirty="0" smtClean="0"/>
              <a:t> .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 err="1" smtClean="0"/>
              <a:t>Tujuan</a:t>
            </a:r>
            <a:r>
              <a:rPr lang="en-US" sz="1400" dirty="0" smtClean="0"/>
              <a:t> </a:t>
            </a:r>
            <a:r>
              <a:rPr lang="en-US" sz="1400" dirty="0" err="1" smtClean="0"/>
              <a:t>akhirnya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 smtClean="0"/>
              <a:t>mendaftar</a:t>
            </a:r>
            <a:r>
              <a:rPr lang="en-US" sz="1400" dirty="0" smtClean="0"/>
              <a:t> </a:t>
            </a:r>
            <a:r>
              <a:rPr lang="en-US" sz="1400" dirty="0" err="1" smtClean="0"/>
              <a:t>persoalan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perlu</a:t>
            </a:r>
            <a:r>
              <a:rPr lang="en-US" sz="1400" dirty="0" smtClean="0"/>
              <a:t> </a:t>
            </a:r>
            <a:r>
              <a:rPr lang="en-US" sz="1400" dirty="0" err="1" smtClean="0"/>
              <a:t>ditinjau</a:t>
            </a:r>
            <a:r>
              <a:rPr lang="en-US" sz="1400" dirty="0" smtClean="0"/>
              <a:t> </a:t>
            </a:r>
            <a:r>
              <a:rPr lang="en-US" sz="1400" dirty="0" err="1" smtClean="0"/>
              <a:t>lebih</a:t>
            </a:r>
            <a:r>
              <a:rPr lang="en-US" sz="1400" dirty="0" smtClean="0"/>
              <a:t> </a:t>
            </a:r>
            <a:r>
              <a:rPr lang="en-US" sz="1400" dirty="0" err="1" smtClean="0"/>
              <a:t>lanjut</a:t>
            </a:r>
            <a:r>
              <a:rPr lang="en-US" sz="1400" dirty="0" smtClean="0"/>
              <a:t>.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 err="1" smtClean="0"/>
              <a:t>Contohnya</a:t>
            </a:r>
            <a:r>
              <a:rPr lang="en-US" sz="1400" dirty="0" smtClean="0"/>
              <a:t> : </a:t>
            </a:r>
            <a:r>
              <a:rPr lang="en-US" sz="1400" dirty="0" err="1" smtClean="0"/>
              <a:t>pengguna</a:t>
            </a:r>
            <a:r>
              <a:rPr lang="en-US" sz="1400" dirty="0" smtClean="0"/>
              <a:t>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</a:t>
            </a:r>
            <a:r>
              <a:rPr lang="en-US" sz="1400" dirty="0" err="1" smtClean="0"/>
              <a:t>jelas</a:t>
            </a:r>
            <a:r>
              <a:rPr lang="en-US" sz="1400" dirty="0" smtClean="0"/>
              <a:t> </a:t>
            </a:r>
            <a:r>
              <a:rPr lang="en-US" sz="1400" dirty="0" err="1" smtClean="0"/>
              <a:t>kesulitan</a:t>
            </a:r>
            <a:r>
              <a:rPr lang="en-US" sz="1400" dirty="0" smtClean="0"/>
              <a:t> di menu z , </a:t>
            </a:r>
            <a:r>
              <a:rPr lang="en-US" sz="1400" dirty="0" err="1" smtClean="0"/>
              <a:t>hanya</a:t>
            </a:r>
            <a:r>
              <a:rPr lang="en-US" sz="1400" dirty="0" smtClean="0"/>
              <a:t> </a:t>
            </a:r>
            <a:r>
              <a:rPr lang="en-US" sz="1400" dirty="0" err="1" smtClean="0"/>
              <a:t>separuh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pengguna</a:t>
            </a:r>
            <a:r>
              <a:rPr lang="en-US" sz="1400" dirty="0" smtClean="0"/>
              <a:t> yang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menyelesaikan</a:t>
            </a:r>
            <a:r>
              <a:rPr lang="en-US" sz="1400" dirty="0" smtClean="0"/>
              <a:t> </a:t>
            </a:r>
            <a:r>
              <a:rPr lang="en-US" sz="1400" dirty="0" err="1" smtClean="0"/>
              <a:t>tugas</a:t>
            </a:r>
            <a:r>
              <a:rPr lang="en-US" sz="1400" dirty="0" smtClean="0"/>
              <a:t> y , </a:t>
            </a:r>
            <a:r>
              <a:rPr lang="en-US" sz="1400" dirty="0" err="1" smtClean="0"/>
              <a:t>tugas</a:t>
            </a:r>
            <a:r>
              <a:rPr lang="en-US" sz="1400" dirty="0" smtClean="0"/>
              <a:t> s </a:t>
            </a:r>
            <a:r>
              <a:rPr lang="en-US" sz="1400" dirty="0" err="1" smtClean="0"/>
              <a:t>memerlukan</a:t>
            </a:r>
            <a:r>
              <a:rPr lang="en-US" sz="1400" dirty="0" smtClean="0"/>
              <a:t> </a:t>
            </a:r>
            <a:r>
              <a:rPr lang="en-US" sz="1400" dirty="0" err="1" smtClean="0"/>
              <a:t>waktu</a:t>
            </a:r>
            <a:r>
              <a:rPr lang="en-US" sz="1400" dirty="0" smtClean="0"/>
              <a:t> yang </a:t>
            </a:r>
            <a:r>
              <a:rPr lang="en-US" sz="1400" dirty="0" err="1" smtClean="0"/>
              <a:t>lebih</a:t>
            </a:r>
            <a:r>
              <a:rPr lang="en-US" sz="1400" dirty="0" smtClean="0"/>
              <a:t> lama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diselesaikan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66231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0" y="559475"/>
            <a:ext cx="2294326" cy="263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i="1" dirty="0" smtClean="0"/>
              <a:t>2. TRESHOLDING TESTING</a:t>
            </a:r>
            <a:endParaRPr lang="en" i="1" dirty="0"/>
          </a:p>
        </p:txBody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6719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1400" dirty="0" err="1" smtClean="0"/>
              <a:t>Digunakan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mengukur</a:t>
            </a:r>
            <a:r>
              <a:rPr lang="en-US" sz="1400" dirty="0" smtClean="0"/>
              <a:t> </a:t>
            </a:r>
            <a:r>
              <a:rPr lang="en-US" sz="1400" dirty="0" err="1" smtClean="0"/>
              <a:t>kinerja</a:t>
            </a:r>
            <a:r>
              <a:rPr lang="en-US" sz="1400" dirty="0" smtClean="0"/>
              <a:t> </a:t>
            </a:r>
            <a:r>
              <a:rPr lang="en-US" sz="1400" dirty="0" err="1" smtClean="0"/>
              <a:t>sistem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</a:t>
            </a:r>
            <a:r>
              <a:rPr lang="en-US" sz="1400" dirty="0" err="1" smtClean="0"/>
              <a:t>sejumlah</a:t>
            </a:r>
            <a:r>
              <a:rPr lang="en-US" sz="1400" dirty="0" smtClean="0"/>
              <a:t> </a:t>
            </a:r>
            <a:r>
              <a:rPr lang="en-US" sz="1400" dirty="0" err="1" smtClean="0"/>
              <a:t>sasaran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ditentukan</a:t>
            </a:r>
            <a:r>
              <a:rPr lang="en-US" sz="1400" dirty="0" smtClean="0"/>
              <a:t> </a:t>
            </a:r>
            <a:r>
              <a:rPr lang="en-US" sz="1400" dirty="0" err="1" smtClean="0"/>
              <a:t>terlebih</a:t>
            </a:r>
            <a:r>
              <a:rPr lang="en-US" sz="1400" dirty="0" smtClean="0"/>
              <a:t> </a:t>
            </a:r>
            <a:r>
              <a:rPr lang="en-US" sz="1400" dirty="0" err="1" smtClean="0"/>
              <a:t>dahulu</a:t>
            </a:r>
            <a:r>
              <a:rPr lang="en-US" sz="1400" dirty="0" smtClean="0"/>
              <a:t>.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 err="1" smtClean="0"/>
              <a:t>Uji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merupakan</a:t>
            </a:r>
            <a:r>
              <a:rPr lang="en-US" sz="1400" dirty="0" smtClean="0"/>
              <a:t> </a:t>
            </a:r>
            <a:r>
              <a:rPr lang="en-US" sz="1400" dirty="0" err="1" smtClean="0"/>
              <a:t>uji</a:t>
            </a:r>
            <a:r>
              <a:rPr lang="en-US" sz="1400" dirty="0" smtClean="0"/>
              <a:t> </a:t>
            </a:r>
            <a:r>
              <a:rPr lang="en-US" sz="1400" dirty="0" err="1" smtClean="0"/>
              <a:t>lolos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gagal</a:t>
            </a:r>
            <a:r>
              <a:rPr lang="en-US" sz="1400" dirty="0" smtClean="0"/>
              <a:t> 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 err="1" smtClean="0"/>
              <a:t>Contoh</a:t>
            </a:r>
            <a:r>
              <a:rPr lang="en-US" sz="1400" dirty="0" smtClean="0"/>
              <a:t> :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sistem</a:t>
            </a:r>
            <a:r>
              <a:rPr lang="en-US" sz="1400" dirty="0" smtClean="0"/>
              <a:t> in </a:t>
            </a:r>
            <a:r>
              <a:rPr lang="en-US" sz="1400" dirty="0" err="1" smtClean="0"/>
              <a:t>pengguna</a:t>
            </a:r>
            <a:r>
              <a:rPr lang="en-US" sz="1400" dirty="0" smtClean="0"/>
              <a:t>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menyelesaikan</a:t>
            </a:r>
            <a:r>
              <a:rPr lang="en-US" sz="1400" dirty="0" smtClean="0"/>
              <a:t> </a:t>
            </a:r>
            <a:r>
              <a:rPr lang="en-US" sz="1400" dirty="0" err="1" smtClean="0"/>
              <a:t>pekerjaan</a:t>
            </a:r>
            <a:r>
              <a:rPr lang="en-US" sz="1400" dirty="0" smtClean="0"/>
              <a:t> x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waktu</a:t>
            </a:r>
            <a:r>
              <a:rPr lang="en-US" sz="1400" dirty="0" smtClean="0"/>
              <a:t> y </a:t>
            </a:r>
            <a:r>
              <a:rPr lang="en-US" sz="1400" dirty="0" err="1" smtClean="0"/>
              <a:t>detik</a:t>
            </a:r>
            <a:r>
              <a:rPr lang="en-US" sz="1400" dirty="0" smtClean="0"/>
              <a:t> , </a:t>
            </a:r>
            <a:r>
              <a:rPr lang="en-US" sz="1400" dirty="0" err="1" smtClean="0"/>
              <a:t>melakukan</a:t>
            </a:r>
            <a:r>
              <a:rPr lang="en-US" sz="1400" dirty="0" smtClean="0"/>
              <a:t> rata </a:t>
            </a:r>
            <a:r>
              <a:rPr lang="en-US" sz="1400" dirty="0" err="1" smtClean="0"/>
              <a:t>rata</a:t>
            </a:r>
            <a:r>
              <a:rPr lang="en-US" sz="1400" dirty="0" smtClean="0"/>
              <a:t> </a:t>
            </a:r>
            <a:r>
              <a:rPr lang="en-US" sz="1400" dirty="0" err="1" smtClean="0"/>
              <a:t>kesalahan</a:t>
            </a:r>
            <a:r>
              <a:rPr lang="en-US" sz="1400" dirty="0" smtClean="0"/>
              <a:t> </a:t>
            </a:r>
            <a:r>
              <a:rPr lang="en-US" sz="1400" dirty="0" err="1" smtClean="0"/>
              <a:t>sebanyak</a:t>
            </a:r>
            <a:r>
              <a:rPr lang="en-US" sz="1400" dirty="0" smtClean="0"/>
              <a:t> q kali. Hal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sesuai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kriteria</a:t>
            </a:r>
            <a:r>
              <a:rPr lang="en-US" sz="1400" dirty="0" smtClean="0"/>
              <a:t> yang </a:t>
            </a:r>
            <a:r>
              <a:rPr lang="en-US" sz="1400" dirty="0" err="1" smtClean="0"/>
              <a:t>telah</a:t>
            </a:r>
            <a:r>
              <a:rPr lang="en-US" sz="1400" dirty="0" smtClean="0"/>
              <a:t> </a:t>
            </a:r>
            <a:r>
              <a:rPr lang="en-US" sz="1400" dirty="0" err="1" smtClean="0"/>
              <a:t>diterpkan</a:t>
            </a:r>
            <a:endParaRPr lang="en-US" sz="1400" dirty="0" smtClean="0"/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 err="1" smtClean="0"/>
              <a:t>Biasanya</a:t>
            </a:r>
            <a:r>
              <a:rPr lang="en-US" sz="1400" dirty="0" smtClean="0"/>
              <a:t> </a:t>
            </a:r>
            <a:r>
              <a:rPr lang="en-US" sz="1400" dirty="0" err="1" smtClean="0"/>
              <a:t>uji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menyertai</a:t>
            </a:r>
            <a:r>
              <a:rPr lang="en-US" sz="1400" dirty="0" smtClean="0"/>
              <a:t> </a:t>
            </a:r>
            <a:r>
              <a:rPr lang="en-US" sz="1400" i="1" dirty="0" smtClean="0"/>
              <a:t>beta release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3070269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0" y="559475"/>
            <a:ext cx="2294326" cy="263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3. UJI PERBANDINGAN</a:t>
            </a:r>
            <a:endParaRPr lang="en" dirty="0"/>
          </a:p>
        </p:txBody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6719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1400" dirty="0" err="1" smtClean="0"/>
              <a:t>Bertujuan</a:t>
            </a:r>
            <a:r>
              <a:rPr lang="en-US" sz="1400" dirty="0" smtClean="0"/>
              <a:t> </a:t>
            </a:r>
            <a:r>
              <a:rPr lang="en-US" sz="1400" dirty="0" err="1" smtClean="0"/>
              <a:t>untk</a:t>
            </a:r>
            <a:r>
              <a:rPr lang="en-US" sz="1400" dirty="0" smtClean="0"/>
              <a:t> </a:t>
            </a:r>
            <a:r>
              <a:rPr lang="en-US" sz="1400" dirty="0" err="1" smtClean="0"/>
              <a:t>mengukur</a:t>
            </a:r>
            <a:r>
              <a:rPr lang="en-US" sz="1400" dirty="0" smtClean="0"/>
              <a:t> </a:t>
            </a:r>
            <a:r>
              <a:rPr lang="en-US" sz="1400" dirty="0" err="1" smtClean="0"/>
              <a:t>karakteristik</a:t>
            </a:r>
            <a:r>
              <a:rPr lang="en-US" sz="1400" dirty="0" smtClean="0"/>
              <a:t> </a:t>
            </a:r>
            <a:r>
              <a:rPr lang="en-US" sz="1400" dirty="0" err="1" smtClean="0"/>
              <a:t>kebergunaan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dua</a:t>
            </a:r>
            <a:r>
              <a:rPr lang="en-US" sz="1400" dirty="0" smtClean="0"/>
              <a:t> </a:t>
            </a:r>
            <a:r>
              <a:rPr lang="en-US" sz="1400" dirty="0" err="1" smtClean="0"/>
              <a:t>pendekatan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rancangan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menentukan</a:t>
            </a:r>
            <a:r>
              <a:rPr lang="en-US" sz="1400" dirty="0" smtClean="0"/>
              <a:t> </a:t>
            </a:r>
            <a:r>
              <a:rPr lang="en-US" sz="1400" dirty="0" err="1" smtClean="0"/>
              <a:t>rancangan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lebih</a:t>
            </a:r>
            <a:r>
              <a:rPr lang="en-US" sz="1400" dirty="0" smtClean="0"/>
              <a:t> </a:t>
            </a:r>
            <a:r>
              <a:rPr lang="en-US" sz="1400" dirty="0" err="1" smtClean="0"/>
              <a:t>cocok</a:t>
            </a:r>
            <a:r>
              <a:rPr lang="en-US" sz="1400" dirty="0" smtClean="0"/>
              <a:t> </a:t>
            </a:r>
            <a:r>
              <a:rPr lang="en-US" sz="1400" dirty="0" err="1" smtClean="0"/>
              <a:t>bagi</a:t>
            </a:r>
            <a:r>
              <a:rPr lang="en-US" sz="1400" dirty="0" smtClean="0"/>
              <a:t> </a:t>
            </a:r>
            <a:r>
              <a:rPr lang="en-US" sz="1400" dirty="0" err="1" smtClean="0"/>
              <a:t>pengguna</a:t>
            </a:r>
            <a:r>
              <a:rPr lang="en-US" sz="1400" dirty="0" smtClean="0"/>
              <a:t>.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3361986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0" y="559475"/>
            <a:ext cx="2294326" cy="263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BENEFIT</a:t>
            </a:r>
            <a:endParaRPr lang="en" dirty="0"/>
          </a:p>
        </p:txBody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6719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400" dirty="0" err="1"/>
              <a:t>Mengurangi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pelatihan</a:t>
            </a:r>
            <a:endParaRPr lang="en-US" sz="1400" dirty="0"/>
          </a:p>
          <a:p>
            <a:r>
              <a:rPr lang="en-US" sz="1400" dirty="0"/>
              <a:t>Support consume</a:t>
            </a:r>
          </a:p>
          <a:p>
            <a:r>
              <a:rPr lang="en-US" sz="1400" dirty="0" err="1"/>
              <a:t>Meningkatkan</a:t>
            </a:r>
            <a:r>
              <a:rPr lang="en-US" sz="1400" dirty="0"/>
              <a:t> </a:t>
            </a:r>
            <a:r>
              <a:rPr lang="en-US" sz="1400" dirty="0" err="1"/>
              <a:t>kepuasan</a:t>
            </a:r>
            <a:r>
              <a:rPr lang="en-US" sz="1400" dirty="0"/>
              <a:t> </a:t>
            </a:r>
            <a:r>
              <a:rPr lang="en-US" sz="1400" dirty="0" err="1"/>
              <a:t>pengguna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599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ctrTitle"/>
          </p:nvPr>
        </p:nvSpPr>
        <p:spPr>
          <a:xfrm>
            <a:off x="2590800" y="2021550"/>
            <a:ext cx="38100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4A5C65"/>
                </a:solidFill>
              </a:rPr>
              <a:t>CARA UJI KEBERGUNAAN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61261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0" y="559475"/>
            <a:ext cx="2294326" cy="263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1. PEMILIHAN KARTU</a:t>
            </a:r>
            <a:endParaRPr lang="en" dirty="0"/>
          </a:p>
        </p:txBody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6719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buAutoNum type="arabicPeriod"/>
            </a:pPr>
            <a:r>
              <a:rPr lang="en-US" sz="1400" dirty="0" err="1" smtClean="0"/>
              <a:t>Sebarkan</a:t>
            </a:r>
            <a:r>
              <a:rPr lang="en-US" sz="1400" dirty="0" smtClean="0"/>
              <a:t> </a:t>
            </a:r>
            <a:r>
              <a:rPr lang="en-US" sz="1400" dirty="0" err="1" smtClean="0"/>
              <a:t>semua</a:t>
            </a:r>
            <a:r>
              <a:rPr lang="en-US" sz="1400" dirty="0" smtClean="0"/>
              <a:t> </a:t>
            </a:r>
            <a:r>
              <a:rPr lang="en-US" sz="1400" dirty="0" err="1" smtClean="0"/>
              <a:t>kartu</a:t>
            </a:r>
            <a:r>
              <a:rPr lang="en-US" sz="1400" dirty="0" smtClean="0"/>
              <a:t> yang </a:t>
            </a:r>
            <a:r>
              <a:rPr lang="en-US" sz="1400" dirty="0" err="1" smtClean="0"/>
              <a:t>berisi</a:t>
            </a:r>
            <a:r>
              <a:rPr lang="en-US" sz="1400" dirty="0" smtClean="0"/>
              <a:t> </a:t>
            </a:r>
            <a:r>
              <a:rPr lang="en-US" sz="1400" dirty="0" err="1" smtClean="0"/>
              <a:t>gugus</a:t>
            </a:r>
            <a:r>
              <a:rPr lang="en-US" sz="1400" dirty="0" smtClean="0"/>
              <a:t> </a:t>
            </a:r>
            <a:r>
              <a:rPr lang="en-US" sz="1400" dirty="0" err="1" smtClean="0"/>
              <a:t>tugas</a:t>
            </a:r>
            <a:r>
              <a:rPr lang="en-US" sz="1400" dirty="0" smtClean="0"/>
              <a:t> </a:t>
            </a:r>
            <a:r>
              <a:rPr lang="en-US" sz="1400" dirty="0" err="1" smtClean="0"/>
              <a:t>disetiap</a:t>
            </a:r>
            <a:r>
              <a:rPr lang="en-US" sz="1400" dirty="0" smtClean="0"/>
              <a:t> </a:t>
            </a:r>
            <a:r>
              <a:rPr lang="en-US" sz="1400" dirty="0" err="1" smtClean="0"/>
              <a:t>meja</a:t>
            </a:r>
            <a:r>
              <a:rPr lang="en-US" sz="1400" dirty="0" smtClean="0"/>
              <a:t> </a:t>
            </a:r>
            <a:r>
              <a:rPr lang="en-US" sz="1400" dirty="0" err="1" smtClean="0"/>
              <a:t>pengguna</a:t>
            </a: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err="1" smtClean="0"/>
              <a:t>Pilihlah</a:t>
            </a:r>
            <a:r>
              <a:rPr lang="en-US" sz="1400" dirty="0" smtClean="0"/>
              <a:t> </a:t>
            </a:r>
            <a:r>
              <a:rPr lang="en-US" sz="1400" dirty="0" err="1" smtClean="0"/>
              <a:t>kartu</a:t>
            </a:r>
            <a:r>
              <a:rPr lang="en-US" sz="1400" dirty="0" smtClean="0"/>
              <a:t> </a:t>
            </a:r>
            <a:r>
              <a:rPr lang="en-US" sz="1400" dirty="0" err="1" smtClean="0"/>
              <a:t>kartu</a:t>
            </a:r>
            <a:r>
              <a:rPr lang="en-US" sz="1400" dirty="0" smtClean="0"/>
              <a:t> </a:t>
            </a:r>
            <a:r>
              <a:rPr lang="en-US" sz="1400" dirty="0" err="1" smtClean="0"/>
              <a:t>tersebut</a:t>
            </a:r>
            <a:r>
              <a:rPr lang="en-US" sz="1400" dirty="0" smtClean="0"/>
              <a:t> </a:t>
            </a:r>
            <a:r>
              <a:rPr lang="en-US" sz="1400" dirty="0" err="1" smtClean="0"/>
              <a:t>menjadi</a:t>
            </a:r>
            <a:r>
              <a:rPr lang="en-US" sz="1400" dirty="0" smtClean="0"/>
              <a:t> </a:t>
            </a:r>
            <a:r>
              <a:rPr lang="en-US" sz="1400" dirty="0" err="1" smtClean="0"/>
              <a:t>beberapa</a:t>
            </a:r>
            <a:r>
              <a:rPr lang="en-US" sz="1400" dirty="0" smtClean="0"/>
              <a:t> </a:t>
            </a:r>
            <a:r>
              <a:rPr lang="en-US" sz="1400" dirty="0" err="1" smtClean="0"/>
              <a:t>tumpukan</a:t>
            </a:r>
            <a:r>
              <a:rPr lang="en-US" sz="1400" dirty="0" smtClean="0"/>
              <a:t> </a:t>
            </a:r>
            <a:r>
              <a:rPr lang="en-US" sz="1400" dirty="0" err="1" smtClean="0"/>
              <a:t>kartu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memiliki</a:t>
            </a:r>
            <a:r>
              <a:rPr lang="en-US" sz="1400" dirty="0" smtClean="0"/>
              <a:t> </a:t>
            </a:r>
            <a:r>
              <a:rPr lang="en-US" sz="1400" dirty="0" err="1" smtClean="0"/>
              <a:t>karakteristik</a:t>
            </a:r>
            <a:r>
              <a:rPr lang="en-US" sz="1400" dirty="0" smtClean="0"/>
              <a:t> </a:t>
            </a:r>
            <a:r>
              <a:rPr lang="en-US" sz="1400" dirty="0" err="1" smtClean="0"/>
              <a:t>serupa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berilah</a:t>
            </a:r>
            <a:r>
              <a:rPr lang="en-US" sz="1400" dirty="0" smtClean="0"/>
              <a:t> </a:t>
            </a:r>
            <a:r>
              <a:rPr lang="en-US" sz="1400" dirty="0" err="1" smtClean="0"/>
              <a:t>tanda</a:t>
            </a:r>
            <a:r>
              <a:rPr lang="en-US" sz="1400" dirty="0" smtClean="0"/>
              <a:t> yang </a:t>
            </a:r>
            <a:r>
              <a:rPr lang="en-US" sz="1400" dirty="0" err="1" smtClean="0"/>
              <a:t>jelas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membedakannya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tumpuykan</a:t>
            </a:r>
            <a:r>
              <a:rPr lang="en-US" sz="1400" dirty="0" smtClean="0"/>
              <a:t> yang lain</a:t>
            </a:r>
          </a:p>
          <a:p>
            <a:pPr marL="342900" indent="-342900">
              <a:buAutoNum type="arabicPeriod"/>
            </a:pPr>
            <a:r>
              <a:rPr lang="en-US" sz="1400" dirty="0" err="1" smtClean="0"/>
              <a:t>Susunlah</a:t>
            </a:r>
            <a:r>
              <a:rPr lang="en-US" sz="1400" dirty="0" smtClean="0"/>
              <a:t> </a:t>
            </a:r>
            <a:r>
              <a:rPr lang="en-US" sz="1400" dirty="0" err="1" smtClean="0"/>
              <a:t>tumpukan</a:t>
            </a:r>
            <a:r>
              <a:rPr lang="en-US" sz="1400" dirty="0" smtClean="0"/>
              <a:t> </a:t>
            </a:r>
            <a:r>
              <a:rPr lang="en-US" sz="1400" dirty="0" err="1" smtClean="0"/>
              <a:t>kecil</a:t>
            </a:r>
            <a:r>
              <a:rPr lang="en-US" sz="1400" dirty="0" smtClean="0"/>
              <a:t> </a:t>
            </a:r>
            <a:r>
              <a:rPr lang="en-US" sz="1400" dirty="0" err="1" smtClean="0"/>
              <a:t>tersebut</a:t>
            </a:r>
            <a:r>
              <a:rPr lang="en-US" sz="1400" dirty="0" smtClean="0"/>
              <a:t> </a:t>
            </a:r>
            <a:r>
              <a:rPr lang="en-US" sz="1400" dirty="0" err="1" smtClean="0"/>
              <a:t>kedalam</a:t>
            </a:r>
            <a:r>
              <a:rPr lang="en-US" sz="1400" dirty="0" smtClean="0"/>
              <a:t> </a:t>
            </a:r>
            <a:r>
              <a:rPr lang="en-US" sz="1400" dirty="0" err="1" smtClean="0"/>
              <a:t>tumpukan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lebih</a:t>
            </a:r>
            <a:r>
              <a:rPr lang="en-US" sz="1400" dirty="0" smtClean="0"/>
              <a:t> </a:t>
            </a:r>
            <a:r>
              <a:rPr lang="en-US" sz="1400" dirty="0" err="1" smtClean="0"/>
              <a:t>besar</a:t>
            </a:r>
            <a:r>
              <a:rPr lang="en-US" sz="1400" dirty="0" smtClean="0"/>
              <a:t> </a:t>
            </a:r>
            <a:r>
              <a:rPr lang="en-US" sz="1400" dirty="0" err="1" smtClean="0"/>
              <a:t>sehingga</a:t>
            </a:r>
            <a:r>
              <a:rPr lang="en-US" sz="1400" dirty="0" smtClean="0"/>
              <a:t> </a:t>
            </a:r>
            <a:r>
              <a:rPr lang="en-US" sz="1400" dirty="0" err="1" smtClean="0"/>
              <a:t>muncul</a:t>
            </a:r>
            <a:r>
              <a:rPr lang="en-US" sz="1400" dirty="0" smtClean="0"/>
              <a:t> </a:t>
            </a:r>
            <a:r>
              <a:rPr lang="en-US" sz="1400" dirty="0" err="1" smtClean="0"/>
              <a:t>kategori</a:t>
            </a:r>
            <a:r>
              <a:rPr lang="en-US" sz="1400" dirty="0" smtClean="0"/>
              <a:t> yang </a:t>
            </a:r>
            <a:r>
              <a:rPr lang="en-US" sz="1400" dirty="0" err="1" smtClean="0"/>
              <a:t>lebih</a:t>
            </a:r>
            <a:r>
              <a:rPr lang="en-US" sz="1400" dirty="0" smtClean="0"/>
              <a:t> </a:t>
            </a:r>
            <a:r>
              <a:rPr lang="en-US" sz="1400" dirty="0" err="1" smtClean="0"/>
              <a:t>umum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berilah</a:t>
            </a:r>
            <a:r>
              <a:rPr lang="en-US" sz="1400" dirty="0" smtClean="0"/>
              <a:t> </a:t>
            </a:r>
            <a:r>
              <a:rPr lang="en-US" sz="1400" dirty="0" err="1" smtClean="0"/>
              <a:t>tanda</a:t>
            </a:r>
            <a:r>
              <a:rPr lang="en-US" sz="1400" dirty="0" smtClean="0"/>
              <a:t> </a:t>
            </a:r>
            <a:r>
              <a:rPr lang="en-US" sz="1400" dirty="0" err="1" smtClean="0"/>
              <a:t>yag</a:t>
            </a:r>
            <a:r>
              <a:rPr lang="en-US" sz="1400" dirty="0" smtClean="0"/>
              <a:t> </a:t>
            </a:r>
            <a:r>
              <a:rPr lang="en-US" sz="1400" dirty="0" err="1" smtClean="0"/>
              <a:t>jelas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tumpukan</a:t>
            </a:r>
            <a:r>
              <a:rPr lang="en-US" sz="1400" dirty="0" smtClean="0"/>
              <a:t> </a:t>
            </a:r>
            <a:r>
              <a:rPr lang="en-US" sz="1400" dirty="0" err="1" smtClean="0"/>
              <a:t>tersebut</a:t>
            </a: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err="1" smtClean="0"/>
              <a:t>Carilah</a:t>
            </a:r>
            <a:r>
              <a:rPr lang="en-US" sz="1400" dirty="0" smtClean="0"/>
              <a:t> </a:t>
            </a:r>
            <a:r>
              <a:rPr lang="en-US" sz="1400" dirty="0" err="1" smtClean="0"/>
              <a:t>nama</a:t>
            </a:r>
            <a:r>
              <a:rPr lang="en-US" sz="1400" dirty="0" smtClean="0"/>
              <a:t> yang </a:t>
            </a:r>
            <a:r>
              <a:rPr lang="en-US" sz="1400" dirty="0" err="1" smtClean="0"/>
              <a:t>sesuai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masing</a:t>
            </a:r>
            <a:r>
              <a:rPr lang="en-US" sz="1400" dirty="0" smtClean="0"/>
              <a:t> </a:t>
            </a:r>
            <a:r>
              <a:rPr lang="en-US" sz="1400" dirty="0" err="1" smtClean="0"/>
              <a:t>masing</a:t>
            </a:r>
            <a:r>
              <a:rPr lang="en-US" sz="1400" dirty="0" smtClean="0"/>
              <a:t> </a:t>
            </a:r>
            <a:r>
              <a:rPr lang="en-US" sz="1400" dirty="0" err="1" smtClean="0"/>
              <a:t>grup</a:t>
            </a:r>
            <a:r>
              <a:rPr lang="en-US" sz="1400" dirty="0" smtClean="0"/>
              <a:t> </a:t>
            </a:r>
            <a:r>
              <a:rPr lang="en-US" sz="1400" dirty="0" err="1" smtClean="0"/>
              <a:t>besar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tuliskan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selembar</a:t>
            </a:r>
            <a:r>
              <a:rPr lang="en-US" sz="1400" dirty="0" smtClean="0"/>
              <a:t> </a:t>
            </a:r>
            <a:r>
              <a:rPr lang="en-US" sz="1400" dirty="0" err="1" smtClean="0"/>
              <a:t>kertas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lekatkan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grup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dimaksud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617434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0" y="559475"/>
            <a:ext cx="2294326" cy="263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2. EVALUASI HEURISTIK</a:t>
            </a:r>
            <a:endParaRPr lang="en" dirty="0"/>
          </a:p>
        </p:txBody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6719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400" dirty="0" err="1"/>
              <a:t>Mengeksplorasi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endParaRPr lang="en-US" sz="1400" dirty="0"/>
          </a:p>
          <a:p>
            <a:r>
              <a:rPr lang="en-US" sz="1400" dirty="0" err="1"/>
              <a:t>Mengidentifikasi</a:t>
            </a:r>
            <a:r>
              <a:rPr lang="en-US" sz="1400" dirty="0"/>
              <a:t> </a:t>
            </a:r>
            <a:r>
              <a:rPr lang="en-US" sz="1400" dirty="0" err="1"/>
              <a:t>masalah</a:t>
            </a:r>
            <a:r>
              <a:rPr lang="en-US" sz="1400" dirty="0"/>
              <a:t> </a:t>
            </a:r>
            <a:r>
              <a:rPr lang="en-US" sz="1400" dirty="0" err="1"/>
              <a:t>kebergunaan</a:t>
            </a:r>
            <a:endParaRPr lang="en-US" sz="1400" dirty="0"/>
          </a:p>
          <a:p>
            <a:r>
              <a:rPr lang="en-US" sz="1400" dirty="0" err="1"/>
              <a:t>Mengklasifikasikan</a:t>
            </a:r>
            <a:r>
              <a:rPr lang="en-US" sz="1400" dirty="0"/>
              <a:t> </a:t>
            </a:r>
            <a:r>
              <a:rPr lang="en-US" sz="1400" dirty="0" err="1"/>
              <a:t>setiap</a:t>
            </a:r>
            <a:r>
              <a:rPr lang="en-US" sz="1400" dirty="0"/>
              <a:t> </a:t>
            </a:r>
            <a:r>
              <a:rPr lang="en-US" sz="1400" dirty="0" err="1"/>
              <a:t>pelanggaran</a:t>
            </a:r>
            <a:r>
              <a:rPr lang="en-US" sz="1400" dirty="0"/>
              <a:t> </a:t>
            </a:r>
            <a:r>
              <a:rPr lang="en-US" sz="1400" dirty="0" err="1"/>
              <a:t>atas</a:t>
            </a:r>
            <a:r>
              <a:rPr lang="en-US" sz="1400" dirty="0"/>
              <a:t>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prinsip</a:t>
            </a:r>
            <a:r>
              <a:rPr lang="en-US" sz="1400" dirty="0"/>
              <a:t> </a:t>
            </a:r>
            <a:r>
              <a:rPr lang="en-US" sz="1400" dirty="0" err="1"/>
              <a:t>kebergunaan</a:t>
            </a:r>
            <a:r>
              <a:rPr lang="en-US" sz="1400" dirty="0"/>
              <a:t>.</a:t>
            </a:r>
          </a:p>
          <a:p>
            <a:pPr>
              <a:buNone/>
            </a:pP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850775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6000" dirty="0" smtClean="0">
                <a:solidFill>
                  <a:srgbClr val="FFB600"/>
                </a:solidFill>
              </a:rPr>
              <a:t>T</a:t>
            </a:r>
            <a:r>
              <a:rPr lang="en" sz="6000" dirty="0" smtClean="0">
                <a:solidFill>
                  <a:srgbClr val="FFB600"/>
                </a:solidFill>
              </a:rPr>
              <a:t>ujuan </a:t>
            </a:r>
            <a:endParaRPr lang="en" sz="6000" dirty="0">
              <a:solidFill>
                <a:srgbClr val="FFB600"/>
              </a:solidFill>
            </a:endParaRPr>
          </a:p>
        </p:txBody>
      </p:sp>
      <p:sp>
        <p:nvSpPr>
          <p:cNvPr id="392" name="Shape 392"/>
          <p:cNvSpPr txBox="1">
            <a:spLocks noGrp="1"/>
          </p:cNvSpPr>
          <p:nvPr>
            <p:ph type="subTitle" idx="4294967295"/>
          </p:nvPr>
        </p:nvSpPr>
        <p:spPr>
          <a:xfrm>
            <a:off x="685800" y="2401969"/>
            <a:ext cx="6593700" cy="176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id-ID" dirty="0">
                <a:solidFill>
                  <a:schemeClr val="bg1"/>
                </a:solidFill>
              </a:rPr>
              <a:t>- kebergunaan : untuk memenuhi kriteria khusus dari kebergunaan (efisiensi) </a:t>
            </a:r>
          </a:p>
          <a:p>
            <a:pPr>
              <a:buNone/>
            </a:pPr>
            <a:r>
              <a:rPr lang="id-ID" dirty="0" smtClean="0">
                <a:solidFill>
                  <a:schemeClr val="bg1"/>
                </a:solidFill>
              </a:rPr>
              <a:t>- </a:t>
            </a:r>
            <a:r>
              <a:rPr lang="id-ID" dirty="0">
                <a:solidFill>
                  <a:schemeClr val="bg1"/>
                </a:solidFill>
              </a:rPr>
              <a:t>pengalaman pengguna yang hendak dicapai : peningkatan kualitas pengguna  (misalnya tampilan yang secara estetika  menyenangkan)</a:t>
            </a:r>
          </a:p>
        </p:txBody>
      </p:sp>
      <p:pic>
        <p:nvPicPr>
          <p:cNvPr id="393" name="Shape 393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300" y="1962150"/>
            <a:ext cx="2071500" cy="20715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1329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7"/>
          <a:stretch/>
        </p:blipFill>
        <p:spPr bwMode="auto">
          <a:xfrm>
            <a:off x="1517904" y="1047750"/>
            <a:ext cx="671169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VALUASI HEURIST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76350"/>
            <a:ext cx="531495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19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0" y="559475"/>
            <a:ext cx="2294326" cy="263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3. UJI BERBASIS SKENARIO</a:t>
            </a:r>
            <a:endParaRPr lang="en" dirty="0"/>
          </a:p>
        </p:txBody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6719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endParaRPr lang="id-ID" sz="1400" dirty="0"/>
          </a:p>
        </p:txBody>
      </p:sp>
      <p:pic>
        <p:nvPicPr>
          <p:cNvPr id="3074" name="Picture 2" descr="Image result for uji berbasis skenari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4"/>
          <a:stretch/>
        </p:blipFill>
        <p:spPr bwMode="auto">
          <a:xfrm>
            <a:off x="2971800" y="1746504"/>
            <a:ext cx="5181600" cy="221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211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title" idx="4294967295"/>
          </p:nvPr>
        </p:nvSpPr>
        <p:spPr>
          <a:xfrm>
            <a:off x="1371600" y="1276350"/>
            <a:ext cx="6034649" cy="138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 b="0" dirty="0" smtClean="0"/>
              <a:t>TERIMA KASIH</a:t>
            </a:r>
            <a:endParaRPr lang="en" sz="6000" dirty="0">
              <a:solidFill>
                <a:srgbClr val="02BDC7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4A5C65"/>
                </a:solidFill>
              </a:rPr>
              <a:t>KESALAHAN KLASIK</a:t>
            </a:r>
            <a:endParaRPr lang="en" dirty="0"/>
          </a:p>
        </p:txBody>
      </p:sp>
      <p:sp>
        <p:nvSpPr>
          <p:cNvPr id="399" name="Shape 399"/>
          <p:cNvSpPr txBox="1">
            <a:spLocks noGrp="1"/>
          </p:cNvSpPr>
          <p:nvPr>
            <p:ph type="subTitle" idx="1"/>
          </p:nvPr>
        </p:nvSpPr>
        <p:spPr>
          <a:xfrm>
            <a:off x="2886100" y="2916251"/>
            <a:ext cx="3371700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144074" y="559475"/>
            <a:ext cx="2294326" cy="263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Kesalahan Klasik</a:t>
            </a:r>
            <a:endParaRPr lang="en" dirty="0"/>
          </a:p>
        </p:txBody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6719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spcBef>
                <a:spcPts val="0"/>
              </a:spcBef>
              <a:buNone/>
            </a:pPr>
            <a:r>
              <a:rPr lang="en-US" sz="1200" dirty="0" err="1" smtClean="0">
                <a:solidFill>
                  <a:schemeClr val="tx1"/>
                </a:solidFill>
              </a:rPr>
              <a:t>Beberapa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kesalahan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umum</a:t>
            </a:r>
            <a:r>
              <a:rPr lang="en-US" sz="1200" dirty="0" smtClean="0">
                <a:solidFill>
                  <a:schemeClr val="tx1"/>
                </a:solidFill>
              </a:rPr>
              <a:t> yang </a:t>
            </a:r>
            <a:r>
              <a:rPr lang="en-US" sz="1200" dirty="0" err="1" smtClean="0">
                <a:solidFill>
                  <a:schemeClr val="tx1"/>
                </a:solidFill>
              </a:rPr>
              <a:t>kerap</a:t>
            </a:r>
            <a:r>
              <a:rPr lang="en-US" sz="1200" dirty="0" smtClean="0">
                <a:solidFill>
                  <a:schemeClr val="tx1"/>
                </a:solidFill>
              </a:rPr>
              <a:t> kali </a:t>
            </a:r>
            <a:r>
              <a:rPr lang="en-US" sz="1200" dirty="0" err="1" smtClean="0">
                <a:solidFill>
                  <a:schemeClr val="tx1"/>
                </a:solidFill>
              </a:rPr>
              <a:t>dilakukan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oleh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perancang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sistem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antara</a:t>
            </a:r>
            <a:r>
              <a:rPr lang="en-US" sz="1200" dirty="0" smtClean="0">
                <a:solidFill>
                  <a:schemeClr val="tx1"/>
                </a:solidFill>
              </a:rPr>
              <a:t> lain </a:t>
            </a:r>
            <a:r>
              <a:rPr lang="en-US" sz="1200" dirty="0" err="1" smtClean="0">
                <a:solidFill>
                  <a:schemeClr val="tx1"/>
                </a:solidFill>
              </a:rPr>
              <a:t>adalah</a:t>
            </a:r>
            <a:r>
              <a:rPr lang="en-US" sz="1200" dirty="0" smtClean="0">
                <a:solidFill>
                  <a:schemeClr val="tx1"/>
                </a:solidFill>
              </a:rPr>
              <a:t> :</a:t>
            </a:r>
          </a:p>
          <a:p>
            <a:pPr marL="514350" indent="-514350">
              <a:buAutoNum type="arabicPeriod"/>
            </a:pPr>
            <a:r>
              <a:rPr lang="id-ID" sz="1200" dirty="0">
                <a:solidFill>
                  <a:schemeClr val="tx1"/>
                </a:solidFill>
              </a:rPr>
              <a:t>Perancangan yang didasarkan pada common-sence</a:t>
            </a:r>
          </a:p>
          <a:p>
            <a:pPr marL="514350" indent="-514350">
              <a:buAutoNum type="arabicPeriod"/>
            </a:pPr>
            <a:r>
              <a:rPr lang="id-ID" sz="1200" dirty="0">
                <a:solidFill>
                  <a:schemeClr val="tx1"/>
                </a:solidFill>
              </a:rPr>
              <a:t>Anggapan bahwa perilaku seseorang telah mewakili suatu kelompok dimana dia berada.</a:t>
            </a:r>
          </a:p>
          <a:p>
            <a:pPr marL="514350" indent="-514350">
              <a:buAutoNum type="arabicPeriod"/>
            </a:pPr>
            <a:r>
              <a:rPr lang="id-ID" sz="1200" dirty="0">
                <a:solidFill>
                  <a:schemeClr val="tx1"/>
                </a:solidFill>
              </a:rPr>
              <a:t>Keinginan atasan yang harus dilakukan.</a:t>
            </a:r>
          </a:p>
          <a:p>
            <a:pPr marL="514350" indent="-514350">
              <a:buAutoNum type="arabicPeriod"/>
            </a:pPr>
            <a:r>
              <a:rPr lang="id-ID" sz="1200" dirty="0">
                <a:solidFill>
                  <a:schemeClr val="tx1"/>
                </a:solidFill>
              </a:rPr>
              <a:t>Kebiasaan / tradisi lama,</a:t>
            </a:r>
          </a:p>
          <a:p>
            <a:pPr marL="514350" indent="-514350">
              <a:buAutoNum type="arabicPeriod"/>
            </a:pPr>
            <a:r>
              <a:rPr lang="id-ID" sz="1200" dirty="0">
                <a:solidFill>
                  <a:schemeClr val="tx1"/>
                </a:solidFill>
              </a:rPr>
              <a:t>Anggapan implisit yang tidak sesuai/tidak didukung,</a:t>
            </a:r>
          </a:p>
          <a:p>
            <a:pPr marL="514350" indent="-514350">
              <a:buAutoNum type="arabicPeriod"/>
            </a:pPr>
            <a:r>
              <a:rPr lang="id-ID" sz="1200" dirty="0">
                <a:solidFill>
                  <a:schemeClr val="tx1"/>
                </a:solidFill>
              </a:rPr>
              <a:t>Keputusan awal rancangan yang tidak didukung,</a:t>
            </a:r>
          </a:p>
          <a:p>
            <a:pPr marL="514350" indent="-514350">
              <a:buAutoNum type="arabicPeriod"/>
            </a:pPr>
            <a:r>
              <a:rPr lang="id-ID" sz="1200" dirty="0">
                <a:solidFill>
                  <a:schemeClr val="tx1"/>
                </a:solidFill>
              </a:rPr>
              <a:t>Penundaan evaluasi sampai waktu luang,</a:t>
            </a:r>
          </a:p>
          <a:p>
            <a:pPr marL="514350" indent="-514350">
              <a:buAutoNum type="arabicPeriod"/>
            </a:pPr>
            <a:r>
              <a:rPr lang="id-ID" sz="1200" dirty="0">
                <a:solidFill>
                  <a:schemeClr val="tx1"/>
                </a:solidFill>
              </a:rPr>
              <a:t>Evaluasi formal yang menggunakan kelompok subyek yang tidak sesuai,</a:t>
            </a:r>
          </a:p>
          <a:p>
            <a:pPr marL="514350" indent="-514350">
              <a:buAutoNum type="arabicPeriod"/>
            </a:pPr>
            <a:r>
              <a:rPr lang="id-ID" sz="1200" dirty="0">
                <a:solidFill>
                  <a:schemeClr val="tx1"/>
                </a:solidFill>
              </a:rPr>
              <a:t>Eksperimen yang tidak dapat diperiksa.</a:t>
            </a:r>
          </a:p>
          <a:p>
            <a:pPr marL="228600" lvl="0" rtl="0">
              <a:spcBef>
                <a:spcPts val="0"/>
              </a:spcBef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228600" lvl="0" rtl="0">
              <a:spcBef>
                <a:spcPts val="0"/>
              </a:spcBef>
              <a:buNone/>
            </a:pPr>
            <a:endParaRPr lang="en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ctrTitle"/>
          </p:nvPr>
        </p:nvSpPr>
        <p:spPr>
          <a:xfrm>
            <a:off x="2590800" y="1123950"/>
            <a:ext cx="38100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4A5C65"/>
                </a:solidFill>
              </a:rPr>
              <a:t>KEPUASAN BERINTERAKSI</a:t>
            </a:r>
            <a:endParaRPr lang="en" dirty="0"/>
          </a:p>
        </p:txBody>
      </p:sp>
      <p:sp>
        <p:nvSpPr>
          <p:cNvPr id="399" name="Shape 399"/>
          <p:cNvSpPr txBox="1">
            <a:spLocks noGrp="1"/>
          </p:cNvSpPr>
          <p:nvPr>
            <p:ph type="subTitle" idx="1"/>
          </p:nvPr>
        </p:nvSpPr>
        <p:spPr>
          <a:xfrm>
            <a:off x="2895600" y="2495550"/>
            <a:ext cx="3371700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" dirty="0" smtClean="0">
                <a:solidFill>
                  <a:schemeClr val="tx1"/>
                </a:solidFill>
              </a:rPr>
              <a:t>erupakan salah satu kriteria penting untuk menentukan kebergunaan dari sebuah sistem. </a:t>
            </a:r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" dirty="0" smtClean="0">
                <a:solidFill>
                  <a:schemeClr val="tx1"/>
                </a:solidFill>
              </a:rPr>
              <a:t>al ini dapat dicapai dengan 8 aturan</a:t>
            </a:r>
            <a:endParaRPr lang="e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3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144074" y="559475"/>
            <a:ext cx="2294326" cy="263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KEPUASAN BERINTERAKSI</a:t>
            </a:r>
            <a:endParaRPr lang="en" dirty="0"/>
          </a:p>
        </p:txBody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6719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endParaRPr lang="id-ID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"/>
          <a:stretch/>
        </p:blipFill>
        <p:spPr bwMode="auto">
          <a:xfrm>
            <a:off x="2819400" y="628650"/>
            <a:ext cx="5385364" cy="350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687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144074" y="559475"/>
            <a:ext cx="2294326" cy="263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1. KONSISTENSI</a:t>
            </a:r>
            <a:endParaRPr lang="en" dirty="0"/>
          </a:p>
        </p:txBody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6719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id-ID" sz="1400" dirty="0" smtClean="0"/>
              <a:t>aturan </a:t>
            </a:r>
            <a:r>
              <a:rPr lang="id-ID" sz="1400" dirty="0"/>
              <a:t>ini yang sering dilanggar, tetapi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</a:t>
            </a:r>
            <a:r>
              <a:rPr lang="id-ID" sz="1400" dirty="0" smtClean="0"/>
              <a:t>total  </a:t>
            </a:r>
            <a:r>
              <a:rPr lang="id-ID" sz="1400" dirty="0"/>
              <a:t>mengikuti </a:t>
            </a:r>
            <a:r>
              <a:rPr lang="id-ID" sz="1400" dirty="0" smtClean="0"/>
              <a:t>aturan</a:t>
            </a:r>
            <a:r>
              <a:rPr lang="en-US" sz="1400" dirty="0" smtClean="0"/>
              <a:t> </a:t>
            </a:r>
            <a:r>
              <a:rPr lang="en-US" sz="1400" dirty="0" err="1" smtClean="0"/>
              <a:t>inipun</a:t>
            </a:r>
            <a:r>
              <a:rPr lang="en-US" sz="1400" dirty="0" smtClean="0"/>
              <a:t> </a:t>
            </a:r>
            <a:r>
              <a:rPr lang="en-US" sz="1400" dirty="0" err="1" smtClean="0"/>
              <a:t>rumit</a:t>
            </a:r>
            <a:r>
              <a:rPr lang="en-US" sz="1400" dirty="0" smtClean="0"/>
              <a:t> </a:t>
            </a:r>
            <a:r>
              <a:rPr lang="en-US" sz="1400" dirty="0" err="1" smtClean="0"/>
              <a:t>karena</a:t>
            </a:r>
            <a:r>
              <a:rPr lang="en-US" sz="1400" dirty="0" smtClean="0"/>
              <a:t> </a:t>
            </a:r>
            <a:r>
              <a:rPr lang="en-US" sz="1400" dirty="0" err="1" smtClean="0"/>
              <a:t>konsistensi</a:t>
            </a:r>
            <a:r>
              <a:rPr lang="en-US" sz="1400" dirty="0" smtClean="0"/>
              <a:t>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mempunyai</a:t>
            </a:r>
            <a:r>
              <a:rPr lang="en-US" sz="1400" dirty="0" smtClean="0"/>
              <a:t> </a:t>
            </a:r>
            <a:r>
              <a:rPr lang="en-US" sz="1400" dirty="0" err="1" smtClean="0"/>
              <a:t>bentuk</a:t>
            </a:r>
            <a:r>
              <a:rPr lang="en-US" sz="1400" dirty="0" smtClean="0"/>
              <a:t> yang </a:t>
            </a:r>
            <a:r>
              <a:rPr lang="en-US" sz="1400" dirty="0" err="1" smtClean="0"/>
              <a:t>berbeda</a:t>
            </a:r>
            <a:r>
              <a:rPr lang="en-US" sz="1400" dirty="0" smtClean="0"/>
              <a:t>.</a:t>
            </a:r>
          </a:p>
          <a:p>
            <a:pPr>
              <a:buNone/>
            </a:pPr>
            <a:r>
              <a:rPr lang="en-US" sz="1400" dirty="0"/>
              <a:t>User interface yang </a:t>
            </a:r>
            <a:r>
              <a:rPr lang="en-US" sz="1400" dirty="0" err="1"/>
              <a:t>konsisten</a:t>
            </a:r>
            <a:r>
              <a:rPr lang="en-US" sz="1400" dirty="0"/>
              <a:t> </a:t>
            </a:r>
            <a:r>
              <a:rPr lang="en-US" sz="1400" dirty="0" err="1"/>
              <a:t>terlihat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menampilkan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interface yang </a:t>
            </a:r>
            <a:r>
              <a:rPr lang="en-US" sz="1400" dirty="0" err="1"/>
              <a:t>menghindarkan</a:t>
            </a:r>
            <a:r>
              <a:rPr lang="en-US" sz="1400" dirty="0"/>
              <a:t> user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kesalahan</a:t>
            </a:r>
            <a:r>
              <a:rPr lang="en-US" sz="1400" dirty="0"/>
              <a:t> </a:t>
            </a:r>
            <a:r>
              <a:rPr lang="en-US" sz="1400" dirty="0" err="1"/>
              <a:t>saat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perintah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fungsi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pertama</a:t>
            </a:r>
            <a:r>
              <a:rPr lang="en-US" sz="1400" dirty="0"/>
              <a:t> kali </a:t>
            </a:r>
            <a:endParaRPr lang="en-US" sz="14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id-ID" sz="1400" dirty="0"/>
              <a:t>	</a:t>
            </a:r>
            <a:endParaRPr lang="en-US" sz="1400" dirty="0" smtClean="0"/>
          </a:p>
          <a:p>
            <a:pPr>
              <a:buNone/>
            </a:pPr>
            <a:r>
              <a:rPr lang="id-ID" sz="1400" dirty="0" smtClean="0"/>
              <a:t>contoh </a:t>
            </a:r>
            <a:r>
              <a:rPr lang="id-ID" sz="1400" dirty="0"/>
              <a:t>aturan : penggunaan pesan/prompt, menu, layar help, </a:t>
            </a:r>
            <a:r>
              <a:rPr lang="id-ID" sz="1400" dirty="0" smtClean="0"/>
              <a:t>penggunaan</a:t>
            </a:r>
            <a:r>
              <a:rPr lang="en-US" sz="1400" dirty="0" smtClean="0"/>
              <a:t> </a:t>
            </a:r>
            <a:r>
              <a:rPr lang="id-ID" sz="1400" dirty="0" smtClean="0"/>
              <a:t>warna</a:t>
            </a:r>
            <a:r>
              <a:rPr lang="id-ID" sz="1400" dirty="0"/>
              <a:t>, tataletak, jenis huruf, font.</a:t>
            </a:r>
          </a:p>
        </p:txBody>
      </p:sp>
    </p:spTree>
    <p:extLst>
      <p:ext uri="{BB962C8B-B14F-4D97-AF65-F5344CB8AC3E}">
        <p14:creationId xmlns:p14="http://schemas.microsoft.com/office/powerpoint/2010/main" val="365630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144074" y="559475"/>
            <a:ext cx="2294326" cy="263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 smtClean="0"/>
              <a:t>2. FASILITAS KUNCI-CEPAT</a:t>
            </a:r>
            <a:endParaRPr lang="en" dirty="0"/>
          </a:p>
        </p:txBody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6719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  <a:tabLst>
                <a:tab pos="0" algn="l"/>
              </a:tabLst>
            </a:pPr>
            <a:r>
              <a:rPr lang="id-ID" sz="1400" dirty="0"/>
              <a:t>mengurangi jumlah interaksi dan meningkatkan kecepatan </a:t>
            </a:r>
            <a:r>
              <a:rPr lang="id-ID" sz="1400" dirty="0" smtClean="0"/>
              <a:t>berinteraksi.</a:t>
            </a:r>
            <a:r>
              <a:rPr lang="en-US" sz="1400" dirty="0" smtClean="0"/>
              <a:t> </a:t>
            </a:r>
          </a:p>
          <a:p>
            <a:pPr>
              <a:buNone/>
              <a:tabLst>
                <a:tab pos="0" algn="l"/>
              </a:tabLst>
            </a:pPr>
            <a:r>
              <a:rPr lang="id-ID" sz="1400" dirty="0" smtClean="0"/>
              <a:t>contoh </a:t>
            </a:r>
            <a:r>
              <a:rPr lang="id-ID" sz="1400" dirty="0"/>
              <a:t>: </a:t>
            </a:r>
            <a:r>
              <a:rPr lang="en-US" sz="1400" dirty="0" err="1" smtClean="0"/>
              <a:t>fitur</a:t>
            </a:r>
            <a:r>
              <a:rPr lang="en-US" sz="1400" dirty="0" smtClean="0"/>
              <a:t> </a:t>
            </a:r>
            <a:r>
              <a:rPr lang="en-US" sz="1400" dirty="0" err="1" smtClean="0"/>
              <a:t>seperti</a:t>
            </a:r>
            <a:r>
              <a:rPr lang="en-US" sz="1400" dirty="0" smtClean="0"/>
              <a:t> </a:t>
            </a:r>
            <a:r>
              <a:rPr lang="en-US" sz="1400" dirty="0" err="1" smtClean="0"/>
              <a:t>singkatan</a:t>
            </a:r>
            <a:r>
              <a:rPr lang="en-US" sz="1400" dirty="0" smtClean="0"/>
              <a:t>, </a:t>
            </a:r>
            <a:r>
              <a:rPr lang="en-US" sz="1400" dirty="0" err="1" smtClean="0"/>
              <a:t>kunci</a:t>
            </a:r>
            <a:r>
              <a:rPr lang="en-US" sz="1400" dirty="0" smtClean="0"/>
              <a:t> </a:t>
            </a:r>
            <a:r>
              <a:rPr lang="en-US" sz="1400" dirty="0" err="1" smtClean="0"/>
              <a:t>kunci</a:t>
            </a:r>
            <a:r>
              <a:rPr lang="en-US" sz="1400" dirty="0" smtClean="0"/>
              <a:t> </a:t>
            </a:r>
            <a:r>
              <a:rPr lang="en-US" sz="1400" dirty="0" err="1" smtClean="0"/>
              <a:t>khusus</a:t>
            </a:r>
            <a:r>
              <a:rPr lang="en-US" sz="1400" dirty="0" smtClean="0"/>
              <a:t>, </a:t>
            </a:r>
            <a:r>
              <a:rPr lang="en-US" sz="1400" dirty="0" err="1" smtClean="0"/>
              <a:t>perintah</a:t>
            </a:r>
            <a:r>
              <a:rPr lang="en-US" sz="1400" dirty="0" smtClean="0"/>
              <a:t> </a:t>
            </a:r>
            <a:r>
              <a:rPr lang="en-US" sz="1400" dirty="0" err="1" smtClean="0"/>
              <a:t>perintah</a:t>
            </a:r>
            <a:r>
              <a:rPr lang="en-US" sz="1400" dirty="0" smtClean="0"/>
              <a:t> </a:t>
            </a:r>
            <a:r>
              <a:rPr lang="en-US" sz="1400" dirty="0" err="1" smtClean="0"/>
              <a:t>tersembunyi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fasilitas</a:t>
            </a:r>
            <a:r>
              <a:rPr lang="en-US" sz="1400" dirty="0" smtClean="0"/>
              <a:t> </a:t>
            </a:r>
            <a:r>
              <a:rPr lang="en-US" sz="1400" dirty="0" err="1" smtClean="0"/>
              <a:t>makro</a:t>
            </a:r>
            <a:endParaRPr lang="id-ID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2257045"/>
            <a:ext cx="1752600" cy="261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918149"/>
      </p:ext>
    </p:extLst>
  </p:cSld>
  <p:clrMapOvr>
    <a:masterClrMapping/>
  </p:clrMapOvr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812</Words>
  <Application>Microsoft Office PowerPoint</Application>
  <PresentationFormat>On-screen Show (16:9)</PresentationFormat>
  <Paragraphs>91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Lato Light</vt:lpstr>
      <vt:lpstr>Century Gothic</vt:lpstr>
      <vt:lpstr>Times New Roman</vt:lpstr>
      <vt:lpstr>Roboto Slab Light</vt:lpstr>
      <vt:lpstr>Kent template</vt:lpstr>
      <vt:lpstr>KEBERGUNAAN  Anna Dara Andriana., M.Kom</vt:lpstr>
      <vt:lpstr>Question ?</vt:lpstr>
      <vt:lpstr>Tujuan </vt:lpstr>
      <vt:lpstr>KESALAHAN KLASIK</vt:lpstr>
      <vt:lpstr>Kesalahan Klasik</vt:lpstr>
      <vt:lpstr>KEPUASAN BERINTERAKSI</vt:lpstr>
      <vt:lpstr>KEPUASAN BERINTERAKSI</vt:lpstr>
      <vt:lpstr>1. KONSISTENSI</vt:lpstr>
      <vt:lpstr>2. FASILITAS KUNCI-CEPAT</vt:lpstr>
      <vt:lpstr>3. UMPAN BALIK YANG INFORMATIF</vt:lpstr>
      <vt:lpstr>4. Rancangan dialog yang mengarah ke penutupan</vt:lpstr>
      <vt:lpstr>5. PENCEGAHAN KESALAHAN DAN PENANGANAN KESALAHAN</vt:lpstr>
      <vt:lpstr>6. PEMBALIKAN TINDAKAN YANG MUDAH</vt:lpstr>
      <vt:lpstr>7. DUKUNGAN PADA LOCUS OF CONTROL INTERNAL</vt:lpstr>
      <vt:lpstr>8. PENGURANGAN MEMORI JANGKA PENDEK</vt:lpstr>
      <vt:lpstr>DEFINISI KEBERGUNAAN</vt:lpstr>
      <vt:lpstr>PowerPoint Presentation</vt:lpstr>
      <vt:lpstr>PENENTU KEBERHASILAN SISTEM</vt:lpstr>
      <vt:lpstr>KOMPONEN KUALITAS UNTUK KEBERGUNAAN SEBUAH SISTEM</vt:lpstr>
      <vt:lpstr>UJI KEBERGUNAAN</vt:lpstr>
      <vt:lpstr>PowerPoint Presentation</vt:lpstr>
      <vt:lpstr>PowerPoint Presentation</vt:lpstr>
      <vt:lpstr>1. UJI EKSPLORATORI</vt:lpstr>
      <vt:lpstr>2. TRESHOLDING TESTING</vt:lpstr>
      <vt:lpstr>3. UJI PERBANDINGAN</vt:lpstr>
      <vt:lpstr>BENEFIT</vt:lpstr>
      <vt:lpstr>CARA UJI KEBERGUNAAN</vt:lpstr>
      <vt:lpstr>1. PEMILIHAN KARTU</vt:lpstr>
      <vt:lpstr>2. EVALUASI HEURISTIK</vt:lpstr>
      <vt:lpstr>PowerPoint Presentation</vt:lpstr>
      <vt:lpstr>PowerPoint Presentation</vt:lpstr>
      <vt:lpstr>3. UJI BERBASIS SKENARIO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KEBERGUNAAN  Anna Dara Andriana., M.Kom</dc:title>
  <cp:lastModifiedBy>Admin</cp:lastModifiedBy>
  <cp:revision>19</cp:revision>
  <dcterms:modified xsi:type="dcterms:W3CDTF">2017-05-10T01:38:52Z</dcterms:modified>
</cp:coreProperties>
</file>