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71" r:id="rId17"/>
    <p:sldId id="273" r:id="rId18"/>
    <p:sldId id="269" r:id="rId19"/>
    <p:sldId id="270" r:id="rId20"/>
    <p:sldId id="277" r:id="rId21"/>
    <p:sldId id="278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C79B4-53E8-42AD-BB1D-4C7F646B4B8B}" type="doc">
      <dgm:prSet loTypeId="urn:microsoft.com/office/officeart/2005/8/layout/hierarchy2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3D9904BD-7256-4406-9AED-B4D1E680E65F}">
      <dgm:prSet phldrT="[Text]"/>
      <dgm:spPr/>
      <dgm:t>
        <a:bodyPr/>
        <a:lstStyle/>
        <a:p>
          <a:r>
            <a:rPr lang="id-ID" b="1" dirty="0" smtClean="0"/>
            <a:t>Tataran CRM</a:t>
          </a:r>
          <a:endParaRPr lang="id-ID" b="1" dirty="0"/>
        </a:p>
      </dgm:t>
    </dgm:pt>
    <dgm:pt modelId="{5F743C76-52A7-4F9C-AB80-75350F148022}" type="parTrans" cxnId="{1F4EC162-FE70-4B4E-8F8A-E09EA20E5E7E}">
      <dgm:prSet/>
      <dgm:spPr/>
      <dgm:t>
        <a:bodyPr/>
        <a:lstStyle/>
        <a:p>
          <a:endParaRPr lang="id-ID" b="1"/>
        </a:p>
      </dgm:t>
    </dgm:pt>
    <dgm:pt modelId="{6E06D8FB-1A4D-46E7-9E57-261DDBF6782B}" type="sibTrans" cxnId="{1F4EC162-FE70-4B4E-8F8A-E09EA20E5E7E}">
      <dgm:prSet/>
      <dgm:spPr/>
      <dgm:t>
        <a:bodyPr/>
        <a:lstStyle/>
        <a:p>
          <a:endParaRPr lang="id-ID" b="1"/>
        </a:p>
      </dgm:t>
    </dgm:pt>
    <dgm:pt modelId="{2CBE797F-963F-45C2-B02D-ED4CFD97F231}">
      <dgm:prSet phldrT="[Text]"/>
      <dgm:spPr/>
      <dgm:t>
        <a:bodyPr/>
        <a:lstStyle/>
        <a:p>
          <a:r>
            <a:rPr lang="id-ID" b="1" dirty="0" smtClean="0"/>
            <a:t>Strategis</a:t>
          </a:r>
          <a:endParaRPr lang="id-ID" b="1" dirty="0"/>
        </a:p>
      </dgm:t>
    </dgm:pt>
    <dgm:pt modelId="{C724A3DC-F6F4-443A-829F-91D28C289E15}" type="parTrans" cxnId="{6F510718-EC66-40DF-8168-329DCBF66E3D}">
      <dgm:prSet/>
      <dgm:spPr/>
      <dgm:t>
        <a:bodyPr/>
        <a:lstStyle/>
        <a:p>
          <a:endParaRPr lang="id-ID" b="1"/>
        </a:p>
      </dgm:t>
    </dgm:pt>
    <dgm:pt modelId="{38280D5C-9CC5-484E-AD11-FBC3DD285B79}" type="sibTrans" cxnId="{6F510718-EC66-40DF-8168-329DCBF66E3D}">
      <dgm:prSet/>
      <dgm:spPr/>
      <dgm:t>
        <a:bodyPr/>
        <a:lstStyle/>
        <a:p>
          <a:endParaRPr lang="id-ID" b="1"/>
        </a:p>
      </dgm:t>
    </dgm:pt>
    <dgm:pt modelId="{3F65E614-8F7F-4B24-9479-69724D179D17}">
      <dgm:prSet phldrT="[Text]"/>
      <dgm:spPr/>
      <dgm:t>
        <a:bodyPr/>
        <a:lstStyle/>
        <a:p>
          <a:r>
            <a:rPr lang="id-ID" b="1" dirty="0" smtClean="0"/>
            <a:t>Operasional</a:t>
          </a:r>
        </a:p>
      </dgm:t>
    </dgm:pt>
    <dgm:pt modelId="{D0311E7D-FCA5-4E6B-A364-128F4B94BAC2}" type="parTrans" cxnId="{9CD0E15E-87CE-4619-B093-5F2577254B7C}">
      <dgm:prSet/>
      <dgm:spPr/>
      <dgm:t>
        <a:bodyPr/>
        <a:lstStyle/>
        <a:p>
          <a:endParaRPr lang="id-ID" b="1"/>
        </a:p>
      </dgm:t>
    </dgm:pt>
    <dgm:pt modelId="{F16C4D88-4925-4AFB-973C-8A2C63283599}" type="sibTrans" cxnId="{9CD0E15E-87CE-4619-B093-5F2577254B7C}">
      <dgm:prSet/>
      <dgm:spPr/>
      <dgm:t>
        <a:bodyPr/>
        <a:lstStyle/>
        <a:p>
          <a:endParaRPr lang="id-ID" b="1"/>
        </a:p>
      </dgm:t>
    </dgm:pt>
    <dgm:pt modelId="{1936C3F9-2454-4371-AC68-CEAC0C2AA53C}">
      <dgm:prSet/>
      <dgm:spPr/>
      <dgm:t>
        <a:bodyPr/>
        <a:lstStyle/>
        <a:p>
          <a:r>
            <a:rPr lang="id-ID" b="1" dirty="0" smtClean="0"/>
            <a:t>Analitis</a:t>
          </a:r>
          <a:endParaRPr lang="id-ID" b="1" dirty="0"/>
        </a:p>
      </dgm:t>
    </dgm:pt>
    <dgm:pt modelId="{7066D7C4-5E56-4576-BF37-451F1F873F0B}" type="parTrans" cxnId="{28044FF4-1BEE-4F8D-9D2B-F403243F93C2}">
      <dgm:prSet/>
      <dgm:spPr/>
      <dgm:t>
        <a:bodyPr/>
        <a:lstStyle/>
        <a:p>
          <a:endParaRPr lang="id-ID" b="1"/>
        </a:p>
      </dgm:t>
    </dgm:pt>
    <dgm:pt modelId="{891E94C7-74F4-4FBE-9AFB-A52C21BB93CD}" type="sibTrans" cxnId="{28044FF4-1BEE-4F8D-9D2B-F403243F93C2}">
      <dgm:prSet/>
      <dgm:spPr/>
      <dgm:t>
        <a:bodyPr/>
        <a:lstStyle/>
        <a:p>
          <a:endParaRPr lang="id-ID" b="1"/>
        </a:p>
      </dgm:t>
    </dgm:pt>
    <dgm:pt modelId="{EB7FDAF0-2A65-4AEC-BCD5-1888F4702F34}" type="pres">
      <dgm:prSet presAssocID="{2B4C79B4-53E8-42AD-BB1D-4C7F646B4B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BB333BB-F466-43E2-91C4-0C89C128F2B4}" type="pres">
      <dgm:prSet presAssocID="{3D9904BD-7256-4406-9AED-B4D1E680E65F}" presName="root1" presStyleCnt="0"/>
      <dgm:spPr/>
      <dgm:t>
        <a:bodyPr/>
        <a:lstStyle/>
        <a:p>
          <a:endParaRPr lang="id-ID"/>
        </a:p>
      </dgm:t>
    </dgm:pt>
    <dgm:pt modelId="{CED508F3-F191-4F15-A246-296966BE4935}" type="pres">
      <dgm:prSet presAssocID="{3D9904BD-7256-4406-9AED-B4D1E680E65F}" presName="LevelOneTextNode" presStyleLbl="node0" presStyleIdx="0" presStyleCnt="1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id-ID"/>
        </a:p>
      </dgm:t>
    </dgm:pt>
    <dgm:pt modelId="{3C406AC9-6AFF-40CF-92C5-920C03B47B83}" type="pres">
      <dgm:prSet presAssocID="{3D9904BD-7256-4406-9AED-B4D1E680E65F}" presName="level2hierChild" presStyleCnt="0"/>
      <dgm:spPr/>
      <dgm:t>
        <a:bodyPr/>
        <a:lstStyle/>
        <a:p>
          <a:endParaRPr lang="id-ID"/>
        </a:p>
      </dgm:t>
    </dgm:pt>
    <dgm:pt modelId="{2823BBB4-89AC-4289-AE85-8130F95839CC}" type="pres">
      <dgm:prSet presAssocID="{C724A3DC-F6F4-443A-829F-91D28C289E15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8AE6AA0B-67C5-44F6-B2C4-CC2E28BA7DB2}" type="pres">
      <dgm:prSet presAssocID="{C724A3DC-F6F4-443A-829F-91D28C289E15}" presName="connTx" presStyleLbl="parChTrans1D2" presStyleIdx="0" presStyleCnt="3"/>
      <dgm:spPr/>
      <dgm:t>
        <a:bodyPr/>
        <a:lstStyle/>
        <a:p>
          <a:endParaRPr lang="id-ID"/>
        </a:p>
      </dgm:t>
    </dgm:pt>
    <dgm:pt modelId="{AA6E4752-D2C0-4EC7-AC92-63D0E1F3321F}" type="pres">
      <dgm:prSet presAssocID="{2CBE797F-963F-45C2-B02D-ED4CFD97F231}" presName="root2" presStyleCnt="0"/>
      <dgm:spPr/>
      <dgm:t>
        <a:bodyPr/>
        <a:lstStyle/>
        <a:p>
          <a:endParaRPr lang="id-ID"/>
        </a:p>
      </dgm:t>
    </dgm:pt>
    <dgm:pt modelId="{1065B7D8-ED32-445E-BCD7-C738A25CC5E9}" type="pres">
      <dgm:prSet presAssocID="{2CBE797F-963F-45C2-B02D-ED4CFD97F23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4A2CB11-8E17-4A0A-9509-5B19E0E8D5E4}" type="pres">
      <dgm:prSet presAssocID="{2CBE797F-963F-45C2-B02D-ED4CFD97F231}" presName="level3hierChild" presStyleCnt="0"/>
      <dgm:spPr/>
      <dgm:t>
        <a:bodyPr/>
        <a:lstStyle/>
        <a:p>
          <a:endParaRPr lang="id-ID"/>
        </a:p>
      </dgm:t>
    </dgm:pt>
    <dgm:pt modelId="{F08E14BD-C728-4D41-9D75-00BF7704AC53}" type="pres">
      <dgm:prSet presAssocID="{D0311E7D-FCA5-4E6B-A364-128F4B94BAC2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6C885F5C-9AA4-4BEB-B60E-3180384C8FFA}" type="pres">
      <dgm:prSet presAssocID="{D0311E7D-FCA5-4E6B-A364-128F4B94BAC2}" presName="connTx" presStyleLbl="parChTrans1D2" presStyleIdx="1" presStyleCnt="3"/>
      <dgm:spPr/>
      <dgm:t>
        <a:bodyPr/>
        <a:lstStyle/>
        <a:p>
          <a:endParaRPr lang="id-ID"/>
        </a:p>
      </dgm:t>
    </dgm:pt>
    <dgm:pt modelId="{4ACC4762-FCE7-44EF-8C03-A20FFBCBA322}" type="pres">
      <dgm:prSet presAssocID="{3F65E614-8F7F-4B24-9479-69724D179D17}" presName="root2" presStyleCnt="0"/>
      <dgm:spPr/>
      <dgm:t>
        <a:bodyPr/>
        <a:lstStyle/>
        <a:p>
          <a:endParaRPr lang="id-ID"/>
        </a:p>
      </dgm:t>
    </dgm:pt>
    <dgm:pt modelId="{6A0035AB-0E22-40B2-92A4-B5BCA05A3366}" type="pres">
      <dgm:prSet presAssocID="{3F65E614-8F7F-4B24-9479-69724D179D1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F56BB0C-7E30-46DA-8BBE-FC5E6DD98E9F}" type="pres">
      <dgm:prSet presAssocID="{3F65E614-8F7F-4B24-9479-69724D179D17}" presName="level3hierChild" presStyleCnt="0"/>
      <dgm:spPr/>
      <dgm:t>
        <a:bodyPr/>
        <a:lstStyle/>
        <a:p>
          <a:endParaRPr lang="id-ID"/>
        </a:p>
      </dgm:t>
    </dgm:pt>
    <dgm:pt modelId="{43F44FD0-6DAB-4B79-8A82-2CBE8137B3AA}" type="pres">
      <dgm:prSet presAssocID="{7066D7C4-5E56-4576-BF37-451F1F873F0B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7DCE3888-97F1-44CC-87EA-C87EA5ABEFDB}" type="pres">
      <dgm:prSet presAssocID="{7066D7C4-5E56-4576-BF37-451F1F873F0B}" presName="connTx" presStyleLbl="parChTrans1D2" presStyleIdx="2" presStyleCnt="3"/>
      <dgm:spPr/>
      <dgm:t>
        <a:bodyPr/>
        <a:lstStyle/>
        <a:p>
          <a:endParaRPr lang="id-ID"/>
        </a:p>
      </dgm:t>
    </dgm:pt>
    <dgm:pt modelId="{F738BFCA-806C-4E9E-9EE4-432F27078CA9}" type="pres">
      <dgm:prSet presAssocID="{1936C3F9-2454-4371-AC68-CEAC0C2AA53C}" presName="root2" presStyleCnt="0"/>
      <dgm:spPr/>
      <dgm:t>
        <a:bodyPr/>
        <a:lstStyle/>
        <a:p>
          <a:endParaRPr lang="id-ID"/>
        </a:p>
      </dgm:t>
    </dgm:pt>
    <dgm:pt modelId="{63B84540-305C-4975-9F27-9A1DB631B7FF}" type="pres">
      <dgm:prSet presAssocID="{1936C3F9-2454-4371-AC68-CEAC0C2AA53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20CE7F6-3CF7-40DF-AA8F-927E9236C9F7}" type="pres">
      <dgm:prSet presAssocID="{1936C3F9-2454-4371-AC68-CEAC0C2AA53C}" presName="level3hierChild" presStyleCnt="0"/>
      <dgm:spPr/>
      <dgm:t>
        <a:bodyPr/>
        <a:lstStyle/>
        <a:p>
          <a:endParaRPr lang="id-ID"/>
        </a:p>
      </dgm:t>
    </dgm:pt>
  </dgm:ptLst>
  <dgm:cxnLst>
    <dgm:cxn modelId="{9CD0E15E-87CE-4619-B093-5F2577254B7C}" srcId="{3D9904BD-7256-4406-9AED-B4D1E680E65F}" destId="{3F65E614-8F7F-4B24-9479-69724D179D17}" srcOrd="1" destOrd="0" parTransId="{D0311E7D-FCA5-4E6B-A364-128F4B94BAC2}" sibTransId="{F16C4D88-4925-4AFB-973C-8A2C63283599}"/>
    <dgm:cxn modelId="{E676A81F-9719-4832-87DD-7D0ED25ED025}" type="presOf" srcId="{2CBE797F-963F-45C2-B02D-ED4CFD97F231}" destId="{1065B7D8-ED32-445E-BCD7-C738A25CC5E9}" srcOrd="0" destOrd="0" presId="urn:microsoft.com/office/officeart/2005/8/layout/hierarchy2"/>
    <dgm:cxn modelId="{6F510718-EC66-40DF-8168-329DCBF66E3D}" srcId="{3D9904BD-7256-4406-9AED-B4D1E680E65F}" destId="{2CBE797F-963F-45C2-B02D-ED4CFD97F231}" srcOrd="0" destOrd="0" parTransId="{C724A3DC-F6F4-443A-829F-91D28C289E15}" sibTransId="{38280D5C-9CC5-484E-AD11-FBC3DD285B79}"/>
    <dgm:cxn modelId="{207909B8-06CF-40AB-8DA8-3C6AF4259A0E}" type="presOf" srcId="{7066D7C4-5E56-4576-BF37-451F1F873F0B}" destId="{43F44FD0-6DAB-4B79-8A82-2CBE8137B3AA}" srcOrd="0" destOrd="0" presId="urn:microsoft.com/office/officeart/2005/8/layout/hierarchy2"/>
    <dgm:cxn modelId="{DF479907-6A57-4464-8098-3B7822A8E835}" type="presOf" srcId="{7066D7C4-5E56-4576-BF37-451F1F873F0B}" destId="{7DCE3888-97F1-44CC-87EA-C87EA5ABEFDB}" srcOrd="1" destOrd="0" presId="urn:microsoft.com/office/officeart/2005/8/layout/hierarchy2"/>
    <dgm:cxn modelId="{6DAC370D-D059-44A7-A6B7-B1D366F38E7B}" type="presOf" srcId="{D0311E7D-FCA5-4E6B-A364-128F4B94BAC2}" destId="{F08E14BD-C728-4D41-9D75-00BF7704AC53}" srcOrd="0" destOrd="0" presId="urn:microsoft.com/office/officeart/2005/8/layout/hierarchy2"/>
    <dgm:cxn modelId="{5C699FE2-786C-4F45-86EE-CD50F5721059}" type="presOf" srcId="{3D9904BD-7256-4406-9AED-B4D1E680E65F}" destId="{CED508F3-F191-4F15-A246-296966BE4935}" srcOrd="0" destOrd="0" presId="urn:microsoft.com/office/officeart/2005/8/layout/hierarchy2"/>
    <dgm:cxn modelId="{7C166638-0113-469A-AB9B-335EA2EF07DD}" type="presOf" srcId="{3F65E614-8F7F-4B24-9479-69724D179D17}" destId="{6A0035AB-0E22-40B2-92A4-B5BCA05A3366}" srcOrd="0" destOrd="0" presId="urn:microsoft.com/office/officeart/2005/8/layout/hierarchy2"/>
    <dgm:cxn modelId="{FDD1DFF5-6D4F-4BF3-988E-5046775D87CF}" type="presOf" srcId="{1936C3F9-2454-4371-AC68-CEAC0C2AA53C}" destId="{63B84540-305C-4975-9F27-9A1DB631B7FF}" srcOrd="0" destOrd="0" presId="urn:microsoft.com/office/officeart/2005/8/layout/hierarchy2"/>
    <dgm:cxn modelId="{70E9FB99-2AFD-47B0-8148-84B395D2361A}" type="presOf" srcId="{2B4C79B4-53E8-42AD-BB1D-4C7F646B4B8B}" destId="{EB7FDAF0-2A65-4AEC-BCD5-1888F4702F34}" srcOrd="0" destOrd="0" presId="urn:microsoft.com/office/officeart/2005/8/layout/hierarchy2"/>
    <dgm:cxn modelId="{1F4EC162-FE70-4B4E-8F8A-E09EA20E5E7E}" srcId="{2B4C79B4-53E8-42AD-BB1D-4C7F646B4B8B}" destId="{3D9904BD-7256-4406-9AED-B4D1E680E65F}" srcOrd="0" destOrd="0" parTransId="{5F743C76-52A7-4F9C-AB80-75350F148022}" sibTransId="{6E06D8FB-1A4D-46E7-9E57-261DDBF6782B}"/>
    <dgm:cxn modelId="{0F04662B-479C-4BE0-90E5-49B692E33E4E}" type="presOf" srcId="{D0311E7D-FCA5-4E6B-A364-128F4B94BAC2}" destId="{6C885F5C-9AA4-4BEB-B60E-3180384C8FFA}" srcOrd="1" destOrd="0" presId="urn:microsoft.com/office/officeart/2005/8/layout/hierarchy2"/>
    <dgm:cxn modelId="{5E5F0750-5F45-4B37-BA0F-CF2FF51AF197}" type="presOf" srcId="{C724A3DC-F6F4-443A-829F-91D28C289E15}" destId="{2823BBB4-89AC-4289-AE85-8130F95839CC}" srcOrd="0" destOrd="0" presId="urn:microsoft.com/office/officeart/2005/8/layout/hierarchy2"/>
    <dgm:cxn modelId="{10470392-3A9A-471E-A8B2-C787254D8661}" type="presOf" srcId="{C724A3DC-F6F4-443A-829F-91D28C289E15}" destId="{8AE6AA0B-67C5-44F6-B2C4-CC2E28BA7DB2}" srcOrd="1" destOrd="0" presId="urn:microsoft.com/office/officeart/2005/8/layout/hierarchy2"/>
    <dgm:cxn modelId="{28044FF4-1BEE-4F8D-9D2B-F403243F93C2}" srcId="{3D9904BD-7256-4406-9AED-B4D1E680E65F}" destId="{1936C3F9-2454-4371-AC68-CEAC0C2AA53C}" srcOrd="2" destOrd="0" parTransId="{7066D7C4-5E56-4576-BF37-451F1F873F0B}" sibTransId="{891E94C7-74F4-4FBE-9AFB-A52C21BB93CD}"/>
    <dgm:cxn modelId="{3823CA6A-F573-4D58-B15C-E13E40D65BF8}" type="presParOf" srcId="{EB7FDAF0-2A65-4AEC-BCD5-1888F4702F34}" destId="{7BB333BB-F466-43E2-91C4-0C89C128F2B4}" srcOrd="0" destOrd="0" presId="urn:microsoft.com/office/officeart/2005/8/layout/hierarchy2"/>
    <dgm:cxn modelId="{2B573E20-7346-4123-93DA-CEAF18AC6D36}" type="presParOf" srcId="{7BB333BB-F466-43E2-91C4-0C89C128F2B4}" destId="{CED508F3-F191-4F15-A246-296966BE4935}" srcOrd="0" destOrd="0" presId="urn:microsoft.com/office/officeart/2005/8/layout/hierarchy2"/>
    <dgm:cxn modelId="{151E495D-A604-4407-8C94-48D1DF709469}" type="presParOf" srcId="{7BB333BB-F466-43E2-91C4-0C89C128F2B4}" destId="{3C406AC9-6AFF-40CF-92C5-920C03B47B83}" srcOrd="1" destOrd="0" presId="urn:microsoft.com/office/officeart/2005/8/layout/hierarchy2"/>
    <dgm:cxn modelId="{EAC32CFD-F0FD-4FF7-8780-0E440E811494}" type="presParOf" srcId="{3C406AC9-6AFF-40CF-92C5-920C03B47B83}" destId="{2823BBB4-89AC-4289-AE85-8130F95839CC}" srcOrd="0" destOrd="0" presId="urn:microsoft.com/office/officeart/2005/8/layout/hierarchy2"/>
    <dgm:cxn modelId="{1FF01E60-29FD-41D3-8527-5465125C7CD0}" type="presParOf" srcId="{2823BBB4-89AC-4289-AE85-8130F95839CC}" destId="{8AE6AA0B-67C5-44F6-B2C4-CC2E28BA7DB2}" srcOrd="0" destOrd="0" presId="urn:microsoft.com/office/officeart/2005/8/layout/hierarchy2"/>
    <dgm:cxn modelId="{CB5964DF-191C-4F25-9212-22230F8563DA}" type="presParOf" srcId="{3C406AC9-6AFF-40CF-92C5-920C03B47B83}" destId="{AA6E4752-D2C0-4EC7-AC92-63D0E1F3321F}" srcOrd="1" destOrd="0" presId="urn:microsoft.com/office/officeart/2005/8/layout/hierarchy2"/>
    <dgm:cxn modelId="{FEBBC71D-8820-477E-B94A-E3EA85E8359E}" type="presParOf" srcId="{AA6E4752-D2C0-4EC7-AC92-63D0E1F3321F}" destId="{1065B7D8-ED32-445E-BCD7-C738A25CC5E9}" srcOrd="0" destOrd="0" presId="urn:microsoft.com/office/officeart/2005/8/layout/hierarchy2"/>
    <dgm:cxn modelId="{F2876018-17B6-49AD-B5D7-95C1C43AD450}" type="presParOf" srcId="{AA6E4752-D2C0-4EC7-AC92-63D0E1F3321F}" destId="{54A2CB11-8E17-4A0A-9509-5B19E0E8D5E4}" srcOrd="1" destOrd="0" presId="urn:microsoft.com/office/officeart/2005/8/layout/hierarchy2"/>
    <dgm:cxn modelId="{ADE14E8F-E385-4AEB-9EC1-03F72F9D970E}" type="presParOf" srcId="{3C406AC9-6AFF-40CF-92C5-920C03B47B83}" destId="{F08E14BD-C728-4D41-9D75-00BF7704AC53}" srcOrd="2" destOrd="0" presId="urn:microsoft.com/office/officeart/2005/8/layout/hierarchy2"/>
    <dgm:cxn modelId="{E7C6FCB8-56C7-40BD-B272-4D4A46312ACC}" type="presParOf" srcId="{F08E14BD-C728-4D41-9D75-00BF7704AC53}" destId="{6C885F5C-9AA4-4BEB-B60E-3180384C8FFA}" srcOrd="0" destOrd="0" presId="urn:microsoft.com/office/officeart/2005/8/layout/hierarchy2"/>
    <dgm:cxn modelId="{C1F7D25B-6383-429D-9D0B-EC480AE8E9AD}" type="presParOf" srcId="{3C406AC9-6AFF-40CF-92C5-920C03B47B83}" destId="{4ACC4762-FCE7-44EF-8C03-A20FFBCBA322}" srcOrd="3" destOrd="0" presId="urn:microsoft.com/office/officeart/2005/8/layout/hierarchy2"/>
    <dgm:cxn modelId="{A0803E0C-02EC-4AB6-8C51-D7BE8DC842A3}" type="presParOf" srcId="{4ACC4762-FCE7-44EF-8C03-A20FFBCBA322}" destId="{6A0035AB-0E22-40B2-92A4-B5BCA05A3366}" srcOrd="0" destOrd="0" presId="urn:microsoft.com/office/officeart/2005/8/layout/hierarchy2"/>
    <dgm:cxn modelId="{907F7F14-CB8C-4230-8AEE-32E6B5164AE7}" type="presParOf" srcId="{4ACC4762-FCE7-44EF-8C03-A20FFBCBA322}" destId="{DF56BB0C-7E30-46DA-8BBE-FC5E6DD98E9F}" srcOrd="1" destOrd="0" presId="urn:microsoft.com/office/officeart/2005/8/layout/hierarchy2"/>
    <dgm:cxn modelId="{1176F206-A9D7-4167-9617-8FB177663587}" type="presParOf" srcId="{3C406AC9-6AFF-40CF-92C5-920C03B47B83}" destId="{43F44FD0-6DAB-4B79-8A82-2CBE8137B3AA}" srcOrd="4" destOrd="0" presId="urn:microsoft.com/office/officeart/2005/8/layout/hierarchy2"/>
    <dgm:cxn modelId="{14812B5B-70D5-4A67-8A65-43FBD2A0750F}" type="presParOf" srcId="{43F44FD0-6DAB-4B79-8A82-2CBE8137B3AA}" destId="{7DCE3888-97F1-44CC-87EA-C87EA5ABEFDB}" srcOrd="0" destOrd="0" presId="urn:microsoft.com/office/officeart/2005/8/layout/hierarchy2"/>
    <dgm:cxn modelId="{B7DAF6FE-DB36-4F93-A7C1-6257356E76F5}" type="presParOf" srcId="{3C406AC9-6AFF-40CF-92C5-920C03B47B83}" destId="{F738BFCA-806C-4E9E-9EE4-432F27078CA9}" srcOrd="5" destOrd="0" presId="urn:microsoft.com/office/officeart/2005/8/layout/hierarchy2"/>
    <dgm:cxn modelId="{DD84A779-3142-4EAC-9C71-5EE077035B5D}" type="presParOf" srcId="{F738BFCA-806C-4E9E-9EE4-432F27078CA9}" destId="{63B84540-305C-4975-9F27-9A1DB631B7FF}" srcOrd="0" destOrd="0" presId="urn:microsoft.com/office/officeart/2005/8/layout/hierarchy2"/>
    <dgm:cxn modelId="{A75BAAE7-B5BC-491D-939E-68EE2E9128AC}" type="presParOf" srcId="{F738BFCA-806C-4E9E-9EE4-432F27078CA9}" destId="{920CE7F6-3CF7-40DF-AA8F-927E9236C9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2B6FC-B4C0-4F2A-9301-A814FE8360C5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D6425BAA-CAC0-489B-A50D-5E1C4CC38F19}">
      <dgm:prSet phldrT="[Text]"/>
      <dgm:spPr/>
      <dgm:t>
        <a:bodyPr/>
        <a:lstStyle/>
        <a:p>
          <a:r>
            <a:rPr lang="id-ID" b="1" dirty="0" smtClean="0"/>
            <a:t>CRM Strategies</a:t>
          </a:r>
          <a:endParaRPr lang="id-ID" b="1" dirty="0"/>
        </a:p>
      </dgm:t>
    </dgm:pt>
    <dgm:pt modelId="{52D4DAE4-882F-412C-AB5A-7DE3FB8689F8}" type="parTrans" cxnId="{1D3A0BC8-EEF4-404D-A709-A30BAEF33B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D44DA42-106A-4790-91BD-AC0E1C019633}" type="sibTrans" cxnId="{1D3A0BC8-EEF4-404D-A709-A30BAEF33B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2CC3C2D-0F56-427E-B2F3-C60BB65B200E}">
      <dgm:prSet phldrT="[Text]"/>
      <dgm:spPr/>
      <dgm:t>
        <a:bodyPr/>
        <a:lstStyle/>
        <a:p>
          <a:r>
            <a:rPr lang="id-ID" smtClean="0"/>
            <a:t>Pandangan ‘</a:t>
          </a:r>
          <a:r>
            <a:rPr lang="id-ID" i="1" smtClean="0"/>
            <a:t>top-down</a:t>
          </a:r>
          <a:r>
            <a:rPr lang="id-ID" smtClean="0"/>
            <a:t>’ tentang CRM sebagai strategi bisnis paling penting yang mengutamakan konsumen dan bertujuan memikat dan mempertahanankan konsumen yang menguntungkan.</a:t>
          </a:r>
          <a:endParaRPr lang="id-ID" dirty="0"/>
        </a:p>
      </dgm:t>
    </dgm:pt>
    <dgm:pt modelId="{CD551D17-7A04-4157-A58C-E7759A3F004B}" type="parTrans" cxnId="{8AD67158-7B5A-4757-BF1E-81DA6D4BA9F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DA704D9-144B-4056-B839-7C3E887BB340}" type="sibTrans" cxnId="{8AD67158-7B5A-4757-BF1E-81DA6D4BA9F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2D1E851-D2D6-4313-8FC1-B5BD0EA6BC9D}">
      <dgm:prSet phldrT="[Text]"/>
      <dgm:spPr/>
      <dgm:t>
        <a:bodyPr/>
        <a:lstStyle/>
        <a:p>
          <a:r>
            <a:rPr lang="id-ID" b="1" smtClean="0"/>
            <a:t>CRM Operasional</a:t>
          </a:r>
          <a:endParaRPr lang="id-ID" b="1" dirty="0"/>
        </a:p>
      </dgm:t>
    </dgm:pt>
    <dgm:pt modelId="{0B8B8EC4-E238-44D1-B911-054772819EBD}" type="parTrans" cxnId="{9D0E54D3-7F08-4D62-B71F-6465808476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7B76EF7-39A1-42F2-87AC-F03981E3B41E}" type="sibTrans" cxnId="{9D0E54D3-7F08-4D62-B71F-64658084760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53CBEAC5-3CD9-462B-9F5F-02B10AE2B3DA}">
      <dgm:prSet phldrT="[Text]"/>
      <dgm:spPr/>
      <dgm:t>
        <a:bodyPr/>
        <a:lstStyle/>
        <a:p>
          <a:r>
            <a:rPr lang="id-ID" dirty="0" smtClean="0"/>
            <a:t>Pandangan tentang CRM yang berfokus pada proyek-proyek otomatisasi seperti otomatisasi layanan, otomatisasi armada penjualan dan otomatisasi pemasaran.</a:t>
          </a:r>
          <a:endParaRPr lang="id-ID" dirty="0"/>
        </a:p>
      </dgm:t>
    </dgm:pt>
    <dgm:pt modelId="{AA2ED153-4C4C-4E58-B54E-63EA7F338CFD}" type="parTrans" cxnId="{5CB15E80-8156-42A1-A74C-7A205ABB537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89F9F5A-4D97-4417-8213-9689E146EF2E}" type="sibTrans" cxnId="{5CB15E80-8156-42A1-A74C-7A205ABB537E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BEDA95D-B5EF-47CF-9D6C-F8FDC5E3FAF1}">
      <dgm:prSet phldrT="[Text]"/>
      <dgm:spPr/>
      <dgm:t>
        <a:bodyPr/>
        <a:lstStyle/>
        <a:p>
          <a:r>
            <a:rPr lang="id-ID" b="1" smtClean="0"/>
            <a:t>CRM Analitis</a:t>
          </a:r>
          <a:endParaRPr lang="id-ID" b="1" dirty="0"/>
        </a:p>
      </dgm:t>
    </dgm:pt>
    <dgm:pt modelId="{5F3ECA5D-F0BC-48B5-80C4-0F2DF0AD0D1D}" type="parTrans" cxnId="{313144D0-2BE9-47CF-A7FD-265965A740F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B60FE66-7A99-403D-97B4-E3D50E7332B1}" type="sibTrans" cxnId="{313144D0-2BE9-47CF-A7FD-265965A740F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BD783F0-E003-4C17-995C-6C58C566540C}">
      <dgm:prSet phldrT="[Text]"/>
      <dgm:spPr/>
      <dgm:t>
        <a:bodyPr/>
        <a:lstStyle/>
        <a:p>
          <a:r>
            <a:rPr lang="id-ID" smtClean="0"/>
            <a:t>Pandangan ‘</a:t>
          </a:r>
          <a:r>
            <a:rPr lang="id-ID" i="1" smtClean="0"/>
            <a:t>bottom-up</a:t>
          </a:r>
          <a:r>
            <a:rPr lang="id-ID" smtClean="0"/>
            <a:t>’ tentang CRM yang terfokus pada kegiatan penggalian data konsumen untuk tujuan-tujuan strategis dan taktis.</a:t>
          </a:r>
          <a:endParaRPr lang="id-ID" dirty="0"/>
        </a:p>
      </dgm:t>
    </dgm:pt>
    <dgm:pt modelId="{EAB4B610-516A-481D-91F2-9D42E1E7EB9C}" type="parTrans" cxnId="{4F1C9F0B-BCD1-4709-A983-9D2125C9B92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C9FE0EB-E1C3-468C-83ED-6A4DDA920395}" type="sibTrans" cxnId="{4F1C9F0B-BCD1-4709-A983-9D2125C9B92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143CC0F-355D-4746-B57B-0B651FD3D53A}" type="pres">
      <dgm:prSet presAssocID="{1612B6FC-B4C0-4F2A-9301-A814FE8360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2B6CDA4-2AA7-4B9A-872B-2C6876484E86}" type="pres">
      <dgm:prSet presAssocID="{D6425BAA-CAC0-489B-A50D-5E1C4CC38F19}" presName="linNode" presStyleCnt="0"/>
      <dgm:spPr/>
      <dgm:t>
        <a:bodyPr/>
        <a:lstStyle/>
        <a:p>
          <a:endParaRPr lang="id-ID"/>
        </a:p>
      </dgm:t>
    </dgm:pt>
    <dgm:pt modelId="{86C832C7-6B43-4322-964F-5731FFA7322C}" type="pres">
      <dgm:prSet presAssocID="{D6425BAA-CAC0-489B-A50D-5E1C4CC38F19}" presName="parentText" presStyleLbl="node1" presStyleIdx="0" presStyleCnt="3" custLinFactNeighborX="-47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22F6E1-12C3-4BEE-8CB4-B2CCF27D522B}" type="pres">
      <dgm:prSet presAssocID="{D6425BAA-CAC0-489B-A50D-5E1C4CC38F1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DCE09D-ED91-47CC-ABF5-A1D6547BD02A}" type="pres">
      <dgm:prSet presAssocID="{AD44DA42-106A-4790-91BD-AC0E1C019633}" presName="sp" presStyleCnt="0"/>
      <dgm:spPr/>
      <dgm:t>
        <a:bodyPr/>
        <a:lstStyle/>
        <a:p>
          <a:endParaRPr lang="id-ID"/>
        </a:p>
      </dgm:t>
    </dgm:pt>
    <dgm:pt modelId="{09A3E87A-64FC-4DB7-9E22-54943E6D82B8}" type="pres">
      <dgm:prSet presAssocID="{82D1E851-D2D6-4313-8FC1-B5BD0EA6BC9D}" presName="linNode" presStyleCnt="0"/>
      <dgm:spPr/>
      <dgm:t>
        <a:bodyPr/>
        <a:lstStyle/>
        <a:p>
          <a:endParaRPr lang="id-ID"/>
        </a:p>
      </dgm:t>
    </dgm:pt>
    <dgm:pt modelId="{38E57016-ED73-44C0-AAB3-762BE2BBB149}" type="pres">
      <dgm:prSet presAssocID="{82D1E851-D2D6-4313-8FC1-B5BD0EA6BC9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340C7E-C58C-46DA-98CB-CE6309C6361D}" type="pres">
      <dgm:prSet presAssocID="{82D1E851-D2D6-4313-8FC1-B5BD0EA6BC9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556CA9-D654-4DDE-B234-56C07FD64C3A}" type="pres">
      <dgm:prSet presAssocID="{37B76EF7-39A1-42F2-87AC-F03981E3B41E}" presName="sp" presStyleCnt="0"/>
      <dgm:spPr/>
      <dgm:t>
        <a:bodyPr/>
        <a:lstStyle/>
        <a:p>
          <a:endParaRPr lang="id-ID"/>
        </a:p>
      </dgm:t>
    </dgm:pt>
    <dgm:pt modelId="{954FECEB-B5C7-496D-BD8D-4F6EF42B586D}" type="pres">
      <dgm:prSet presAssocID="{ABEDA95D-B5EF-47CF-9D6C-F8FDC5E3FAF1}" presName="linNode" presStyleCnt="0"/>
      <dgm:spPr/>
      <dgm:t>
        <a:bodyPr/>
        <a:lstStyle/>
        <a:p>
          <a:endParaRPr lang="id-ID"/>
        </a:p>
      </dgm:t>
    </dgm:pt>
    <dgm:pt modelId="{89B0FB38-FA02-4EF8-BCF9-05D93CC920DC}" type="pres">
      <dgm:prSet presAssocID="{ABEDA95D-B5EF-47CF-9D6C-F8FDC5E3FA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55D4D8-51E9-4A49-812B-5225B4FFFC9E}" type="pres">
      <dgm:prSet presAssocID="{ABEDA95D-B5EF-47CF-9D6C-F8FDC5E3FA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026428A-87E5-4A60-8BAE-8C42A8FC15D5}" type="presOf" srcId="{0BD783F0-E003-4C17-995C-6C58C566540C}" destId="{3155D4D8-51E9-4A49-812B-5225B4FFFC9E}" srcOrd="0" destOrd="0" presId="urn:microsoft.com/office/officeart/2005/8/layout/vList5"/>
    <dgm:cxn modelId="{8AD67158-7B5A-4757-BF1E-81DA6D4BA9F2}" srcId="{D6425BAA-CAC0-489B-A50D-5E1C4CC38F19}" destId="{62CC3C2D-0F56-427E-B2F3-C60BB65B200E}" srcOrd="0" destOrd="0" parTransId="{CD551D17-7A04-4157-A58C-E7759A3F004B}" sibTransId="{BDA704D9-144B-4056-B839-7C3E887BB340}"/>
    <dgm:cxn modelId="{72D4FC8D-F2DF-4CAE-8F3F-E33F2BD30AA7}" type="presOf" srcId="{D6425BAA-CAC0-489B-A50D-5E1C4CC38F19}" destId="{86C832C7-6B43-4322-964F-5731FFA7322C}" srcOrd="0" destOrd="0" presId="urn:microsoft.com/office/officeart/2005/8/layout/vList5"/>
    <dgm:cxn modelId="{9D0E54D3-7F08-4D62-B71F-646580847603}" srcId="{1612B6FC-B4C0-4F2A-9301-A814FE8360C5}" destId="{82D1E851-D2D6-4313-8FC1-B5BD0EA6BC9D}" srcOrd="1" destOrd="0" parTransId="{0B8B8EC4-E238-44D1-B911-054772819EBD}" sibTransId="{37B76EF7-39A1-42F2-87AC-F03981E3B41E}"/>
    <dgm:cxn modelId="{313144D0-2BE9-47CF-A7FD-265965A740FB}" srcId="{1612B6FC-B4C0-4F2A-9301-A814FE8360C5}" destId="{ABEDA95D-B5EF-47CF-9D6C-F8FDC5E3FAF1}" srcOrd="2" destOrd="0" parTransId="{5F3ECA5D-F0BC-48B5-80C4-0F2DF0AD0D1D}" sibTransId="{3B60FE66-7A99-403D-97B4-E3D50E7332B1}"/>
    <dgm:cxn modelId="{1D3A0BC8-EEF4-404D-A709-A30BAEF33B03}" srcId="{1612B6FC-B4C0-4F2A-9301-A814FE8360C5}" destId="{D6425BAA-CAC0-489B-A50D-5E1C4CC38F19}" srcOrd="0" destOrd="0" parTransId="{52D4DAE4-882F-412C-AB5A-7DE3FB8689F8}" sibTransId="{AD44DA42-106A-4790-91BD-AC0E1C019633}"/>
    <dgm:cxn modelId="{436D0D87-08E6-4445-90EC-ADC92D0D2C69}" type="presOf" srcId="{ABEDA95D-B5EF-47CF-9D6C-F8FDC5E3FAF1}" destId="{89B0FB38-FA02-4EF8-BCF9-05D93CC920DC}" srcOrd="0" destOrd="0" presId="urn:microsoft.com/office/officeart/2005/8/layout/vList5"/>
    <dgm:cxn modelId="{2A337143-7416-4F6D-B011-18F3C19E5A17}" type="presOf" srcId="{53CBEAC5-3CD9-462B-9F5F-02B10AE2B3DA}" destId="{1B340C7E-C58C-46DA-98CB-CE6309C6361D}" srcOrd="0" destOrd="0" presId="urn:microsoft.com/office/officeart/2005/8/layout/vList5"/>
    <dgm:cxn modelId="{42EC82AC-F239-4B22-B242-42B7D70E6324}" type="presOf" srcId="{82D1E851-D2D6-4313-8FC1-B5BD0EA6BC9D}" destId="{38E57016-ED73-44C0-AAB3-762BE2BBB149}" srcOrd="0" destOrd="0" presId="urn:microsoft.com/office/officeart/2005/8/layout/vList5"/>
    <dgm:cxn modelId="{2174A778-1FEB-40FC-B596-890EAA11E990}" type="presOf" srcId="{62CC3C2D-0F56-427E-B2F3-C60BB65B200E}" destId="{0D22F6E1-12C3-4BEE-8CB4-B2CCF27D522B}" srcOrd="0" destOrd="0" presId="urn:microsoft.com/office/officeart/2005/8/layout/vList5"/>
    <dgm:cxn modelId="{4F1C9F0B-BCD1-4709-A983-9D2125C9B925}" srcId="{ABEDA95D-B5EF-47CF-9D6C-F8FDC5E3FAF1}" destId="{0BD783F0-E003-4C17-995C-6C58C566540C}" srcOrd="0" destOrd="0" parTransId="{EAB4B610-516A-481D-91F2-9D42E1E7EB9C}" sibTransId="{3C9FE0EB-E1C3-468C-83ED-6A4DDA920395}"/>
    <dgm:cxn modelId="{278E34B8-3FB9-4B0E-97C7-92D1403792B6}" type="presOf" srcId="{1612B6FC-B4C0-4F2A-9301-A814FE8360C5}" destId="{1143CC0F-355D-4746-B57B-0B651FD3D53A}" srcOrd="0" destOrd="0" presId="urn:microsoft.com/office/officeart/2005/8/layout/vList5"/>
    <dgm:cxn modelId="{5CB15E80-8156-42A1-A74C-7A205ABB537E}" srcId="{82D1E851-D2D6-4313-8FC1-B5BD0EA6BC9D}" destId="{53CBEAC5-3CD9-462B-9F5F-02B10AE2B3DA}" srcOrd="0" destOrd="0" parTransId="{AA2ED153-4C4C-4E58-B54E-63EA7F338CFD}" sibTransId="{089F9F5A-4D97-4417-8213-9689E146EF2E}"/>
    <dgm:cxn modelId="{C6B4A96D-E831-4549-8E98-3A6C99285417}" type="presParOf" srcId="{1143CC0F-355D-4746-B57B-0B651FD3D53A}" destId="{82B6CDA4-2AA7-4B9A-872B-2C6876484E86}" srcOrd="0" destOrd="0" presId="urn:microsoft.com/office/officeart/2005/8/layout/vList5"/>
    <dgm:cxn modelId="{6A27FBF4-4649-443A-9DAD-4DC8FDE7382F}" type="presParOf" srcId="{82B6CDA4-2AA7-4B9A-872B-2C6876484E86}" destId="{86C832C7-6B43-4322-964F-5731FFA7322C}" srcOrd="0" destOrd="0" presId="urn:microsoft.com/office/officeart/2005/8/layout/vList5"/>
    <dgm:cxn modelId="{E2A9046D-5E57-4074-B612-D409B2D13DEF}" type="presParOf" srcId="{82B6CDA4-2AA7-4B9A-872B-2C6876484E86}" destId="{0D22F6E1-12C3-4BEE-8CB4-B2CCF27D522B}" srcOrd="1" destOrd="0" presId="urn:microsoft.com/office/officeart/2005/8/layout/vList5"/>
    <dgm:cxn modelId="{77D755EF-FE1A-47D1-8B80-480E996098E4}" type="presParOf" srcId="{1143CC0F-355D-4746-B57B-0B651FD3D53A}" destId="{2FDCE09D-ED91-47CC-ABF5-A1D6547BD02A}" srcOrd="1" destOrd="0" presId="urn:microsoft.com/office/officeart/2005/8/layout/vList5"/>
    <dgm:cxn modelId="{29A6E38F-A8D7-45E2-8D80-93F60412C16B}" type="presParOf" srcId="{1143CC0F-355D-4746-B57B-0B651FD3D53A}" destId="{09A3E87A-64FC-4DB7-9E22-54943E6D82B8}" srcOrd="2" destOrd="0" presId="urn:microsoft.com/office/officeart/2005/8/layout/vList5"/>
    <dgm:cxn modelId="{F88E632C-7397-4B86-80C5-36FDE01816A5}" type="presParOf" srcId="{09A3E87A-64FC-4DB7-9E22-54943E6D82B8}" destId="{38E57016-ED73-44C0-AAB3-762BE2BBB149}" srcOrd="0" destOrd="0" presId="urn:microsoft.com/office/officeart/2005/8/layout/vList5"/>
    <dgm:cxn modelId="{D5BF0DF3-4D80-4A50-B968-6EC21DE0F1F3}" type="presParOf" srcId="{09A3E87A-64FC-4DB7-9E22-54943E6D82B8}" destId="{1B340C7E-C58C-46DA-98CB-CE6309C6361D}" srcOrd="1" destOrd="0" presId="urn:microsoft.com/office/officeart/2005/8/layout/vList5"/>
    <dgm:cxn modelId="{E771F3C1-51C4-4C3A-9496-71320652E1E2}" type="presParOf" srcId="{1143CC0F-355D-4746-B57B-0B651FD3D53A}" destId="{69556CA9-D654-4DDE-B234-56C07FD64C3A}" srcOrd="3" destOrd="0" presId="urn:microsoft.com/office/officeart/2005/8/layout/vList5"/>
    <dgm:cxn modelId="{FA31D82A-2835-4727-B438-E21404BEFCFB}" type="presParOf" srcId="{1143CC0F-355D-4746-B57B-0B651FD3D53A}" destId="{954FECEB-B5C7-496D-BD8D-4F6EF42B586D}" srcOrd="4" destOrd="0" presId="urn:microsoft.com/office/officeart/2005/8/layout/vList5"/>
    <dgm:cxn modelId="{E4537E6E-07FC-4931-8E3B-AA79F93F412A}" type="presParOf" srcId="{954FECEB-B5C7-496D-BD8D-4F6EF42B586D}" destId="{89B0FB38-FA02-4EF8-BCF9-05D93CC920DC}" srcOrd="0" destOrd="0" presId="urn:microsoft.com/office/officeart/2005/8/layout/vList5"/>
    <dgm:cxn modelId="{8DE87516-9C01-4C19-B5D7-C8A369C6EA7E}" type="presParOf" srcId="{954FECEB-B5C7-496D-BD8D-4F6EF42B586D}" destId="{3155D4D8-51E9-4A49-812B-5225B4FFFC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5E866-49BA-4E86-903C-08C0CE45EA89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571BBC9-2953-4DA9-BED3-66F128F0DF6F}">
      <dgm:prSet phldrT="[Text]"/>
      <dgm:spPr/>
      <dgm:t>
        <a:bodyPr/>
        <a:lstStyle/>
        <a:p>
          <a:r>
            <a:rPr lang="id-ID" dirty="0" smtClean="0"/>
            <a:t>Recency</a:t>
          </a:r>
          <a:endParaRPr lang="id-ID" dirty="0"/>
        </a:p>
      </dgm:t>
    </dgm:pt>
    <dgm:pt modelId="{587BA92A-E03D-432F-988D-BDE126A866B7}" type="parTrans" cxnId="{A377C048-E789-44C6-8E8B-2997228B167F}">
      <dgm:prSet/>
      <dgm:spPr/>
      <dgm:t>
        <a:bodyPr/>
        <a:lstStyle/>
        <a:p>
          <a:endParaRPr lang="id-ID"/>
        </a:p>
      </dgm:t>
    </dgm:pt>
    <dgm:pt modelId="{D50E04A1-AEB7-407C-A44D-AB8A3FCA6911}" type="sibTrans" cxnId="{A377C048-E789-44C6-8E8B-2997228B167F}">
      <dgm:prSet/>
      <dgm:spPr/>
      <dgm:t>
        <a:bodyPr/>
        <a:lstStyle/>
        <a:p>
          <a:endParaRPr lang="id-ID"/>
        </a:p>
      </dgm:t>
    </dgm:pt>
    <dgm:pt modelId="{6C021475-9509-49C8-8B91-4749D335F136}">
      <dgm:prSet phldrT="[Text]"/>
      <dgm:spPr/>
      <dgm:t>
        <a:bodyPr/>
        <a:lstStyle/>
        <a:p>
          <a:r>
            <a:rPr lang="id-ID" dirty="0" smtClean="0"/>
            <a:t>Frequency</a:t>
          </a:r>
          <a:endParaRPr lang="id-ID" dirty="0"/>
        </a:p>
      </dgm:t>
    </dgm:pt>
    <dgm:pt modelId="{9A659BA3-68E6-4D6B-A346-415EE275035B}" type="parTrans" cxnId="{FAE8D02B-74E7-41D1-BDF1-E51BE36BEA83}">
      <dgm:prSet/>
      <dgm:spPr/>
      <dgm:t>
        <a:bodyPr/>
        <a:lstStyle/>
        <a:p>
          <a:endParaRPr lang="id-ID"/>
        </a:p>
      </dgm:t>
    </dgm:pt>
    <dgm:pt modelId="{D0338F31-DC33-43EF-A6FA-86F6ABDB2F60}" type="sibTrans" cxnId="{FAE8D02B-74E7-41D1-BDF1-E51BE36BEA83}">
      <dgm:prSet/>
      <dgm:spPr/>
      <dgm:t>
        <a:bodyPr/>
        <a:lstStyle/>
        <a:p>
          <a:endParaRPr lang="id-ID"/>
        </a:p>
      </dgm:t>
    </dgm:pt>
    <dgm:pt modelId="{CECF4578-6920-4992-9E81-DF6B935C4BD7}">
      <dgm:prSet phldrT="[Text]"/>
      <dgm:spPr/>
      <dgm:t>
        <a:bodyPr/>
        <a:lstStyle/>
        <a:p>
          <a:r>
            <a:rPr lang="id-ID" dirty="0" smtClean="0"/>
            <a:t>Monetery Value</a:t>
          </a:r>
          <a:endParaRPr lang="id-ID" dirty="0"/>
        </a:p>
      </dgm:t>
    </dgm:pt>
    <dgm:pt modelId="{0D678011-5F87-4584-8E13-13AB3D5A1977}" type="parTrans" cxnId="{8B82017A-A4C5-44FC-B247-82EE8DC040C2}">
      <dgm:prSet/>
      <dgm:spPr/>
      <dgm:t>
        <a:bodyPr/>
        <a:lstStyle/>
        <a:p>
          <a:endParaRPr lang="id-ID"/>
        </a:p>
      </dgm:t>
    </dgm:pt>
    <dgm:pt modelId="{34045A8B-7C9B-40CB-85F9-B6C46890F285}" type="sibTrans" cxnId="{8B82017A-A4C5-44FC-B247-82EE8DC040C2}">
      <dgm:prSet/>
      <dgm:spPr/>
      <dgm:t>
        <a:bodyPr/>
        <a:lstStyle/>
        <a:p>
          <a:endParaRPr lang="id-ID"/>
        </a:p>
      </dgm:t>
    </dgm:pt>
    <dgm:pt modelId="{7886B331-FBE4-42BB-BA70-F48C13D9F196}" type="pres">
      <dgm:prSet presAssocID="{DEB5E866-49BA-4E86-903C-08C0CE45EA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BD1B1C-E9C6-40A7-A5DE-16C6F55AD332}" type="pres">
      <dgm:prSet presAssocID="{DEB5E866-49BA-4E86-903C-08C0CE45EA89}" presName="dummyMaxCanvas" presStyleCnt="0">
        <dgm:presLayoutVars/>
      </dgm:prSet>
      <dgm:spPr/>
    </dgm:pt>
    <dgm:pt modelId="{1FA03BD0-7F09-4E0B-8C3B-B25D81A2915B}" type="pres">
      <dgm:prSet presAssocID="{DEB5E866-49BA-4E86-903C-08C0CE45EA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D806DB-3892-4124-82F4-A705141C9B41}" type="pres">
      <dgm:prSet presAssocID="{DEB5E866-49BA-4E86-903C-08C0CE45EA8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7F39C3-1272-4060-9D7D-B074243901D9}" type="pres">
      <dgm:prSet presAssocID="{DEB5E866-49BA-4E86-903C-08C0CE45EA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49C55-46BF-4596-8585-30479D3E9AF6}" type="pres">
      <dgm:prSet presAssocID="{DEB5E866-49BA-4E86-903C-08C0CE45EA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FDE51B-4C13-4B59-8F12-22F9F8B1B79A}" type="pres">
      <dgm:prSet presAssocID="{DEB5E866-49BA-4E86-903C-08C0CE45EA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997EEA-AC6A-4A82-A1AD-DF1BEED73863}" type="pres">
      <dgm:prSet presAssocID="{DEB5E866-49BA-4E86-903C-08C0CE45EA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E916C4-3E9C-49AE-B881-DA8333811186}" type="pres">
      <dgm:prSet presAssocID="{DEB5E866-49BA-4E86-903C-08C0CE45EA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F9BEF2-CC6A-4FC8-8EDF-FE0BC1F87F7D}" type="pres">
      <dgm:prSet presAssocID="{DEB5E866-49BA-4E86-903C-08C0CE45EA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82017A-A4C5-44FC-B247-82EE8DC040C2}" srcId="{DEB5E866-49BA-4E86-903C-08C0CE45EA89}" destId="{CECF4578-6920-4992-9E81-DF6B935C4BD7}" srcOrd="2" destOrd="0" parTransId="{0D678011-5F87-4584-8E13-13AB3D5A1977}" sibTransId="{34045A8B-7C9B-40CB-85F9-B6C46890F285}"/>
    <dgm:cxn modelId="{8772AB46-0F5E-40E0-8A5C-BFD86E650C78}" type="presOf" srcId="{D50E04A1-AEB7-407C-A44D-AB8A3FCA6911}" destId="{8BB49C55-46BF-4596-8585-30479D3E9AF6}" srcOrd="0" destOrd="0" presId="urn:microsoft.com/office/officeart/2005/8/layout/vProcess5"/>
    <dgm:cxn modelId="{7553018D-F781-43E1-86A3-4ADC2AB0589C}" type="presOf" srcId="{D0338F31-DC33-43EF-A6FA-86F6ABDB2F60}" destId="{B0FDE51B-4C13-4B59-8F12-22F9F8B1B79A}" srcOrd="0" destOrd="0" presId="urn:microsoft.com/office/officeart/2005/8/layout/vProcess5"/>
    <dgm:cxn modelId="{48256525-B755-472C-BB85-CF64DA81D0D4}" type="presOf" srcId="{6C021475-9509-49C8-8B91-4749D335F136}" destId="{D0D806DB-3892-4124-82F4-A705141C9B41}" srcOrd="0" destOrd="0" presId="urn:microsoft.com/office/officeart/2005/8/layout/vProcess5"/>
    <dgm:cxn modelId="{FAE8D02B-74E7-41D1-BDF1-E51BE36BEA83}" srcId="{DEB5E866-49BA-4E86-903C-08C0CE45EA89}" destId="{6C021475-9509-49C8-8B91-4749D335F136}" srcOrd="1" destOrd="0" parTransId="{9A659BA3-68E6-4D6B-A346-415EE275035B}" sibTransId="{D0338F31-DC33-43EF-A6FA-86F6ABDB2F60}"/>
    <dgm:cxn modelId="{13E7F6A8-1A05-4924-A547-98E5929DE7E4}" type="presOf" srcId="{6C021475-9509-49C8-8B91-4749D335F136}" destId="{E2E916C4-3E9C-49AE-B881-DA8333811186}" srcOrd="1" destOrd="0" presId="urn:microsoft.com/office/officeart/2005/8/layout/vProcess5"/>
    <dgm:cxn modelId="{3F75B7A3-9AD3-4789-AAF8-36FA7E4FC170}" type="presOf" srcId="{CECF4578-6920-4992-9E81-DF6B935C4BD7}" destId="{767F39C3-1272-4060-9D7D-B074243901D9}" srcOrd="0" destOrd="0" presId="urn:microsoft.com/office/officeart/2005/8/layout/vProcess5"/>
    <dgm:cxn modelId="{0CA83771-BE7B-4FB4-B811-C2A357BF1125}" type="presOf" srcId="{DEB5E866-49BA-4E86-903C-08C0CE45EA89}" destId="{7886B331-FBE4-42BB-BA70-F48C13D9F196}" srcOrd="0" destOrd="0" presId="urn:microsoft.com/office/officeart/2005/8/layout/vProcess5"/>
    <dgm:cxn modelId="{A377C048-E789-44C6-8E8B-2997228B167F}" srcId="{DEB5E866-49BA-4E86-903C-08C0CE45EA89}" destId="{C571BBC9-2953-4DA9-BED3-66F128F0DF6F}" srcOrd="0" destOrd="0" parTransId="{587BA92A-E03D-432F-988D-BDE126A866B7}" sibTransId="{D50E04A1-AEB7-407C-A44D-AB8A3FCA6911}"/>
    <dgm:cxn modelId="{AF9E60D5-0276-4881-8002-426001AFEDA3}" type="presOf" srcId="{C571BBC9-2953-4DA9-BED3-66F128F0DF6F}" destId="{1FA03BD0-7F09-4E0B-8C3B-B25D81A2915B}" srcOrd="0" destOrd="0" presId="urn:microsoft.com/office/officeart/2005/8/layout/vProcess5"/>
    <dgm:cxn modelId="{C8A818C1-E445-4A61-861B-8D44E69F3B1F}" type="presOf" srcId="{CECF4578-6920-4992-9E81-DF6B935C4BD7}" destId="{A0F9BEF2-CC6A-4FC8-8EDF-FE0BC1F87F7D}" srcOrd="1" destOrd="0" presId="urn:microsoft.com/office/officeart/2005/8/layout/vProcess5"/>
    <dgm:cxn modelId="{76D35B6B-4040-4C21-9C29-81516AD6E247}" type="presOf" srcId="{C571BBC9-2953-4DA9-BED3-66F128F0DF6F}" destId="{E3997EEA-AC6A-4A82-A1AD-DF1BEED73863}" srcOrd="1" destOrd="0" presId="urn:microsoft.com/office/officeart/2005/8/layout/vProcess5"/>
    <dgm:cxn modelId="{39E9AF80-486E-412A-AC3F-F258ABA9B96E}" type="presParOf" srcId="{7886B331-FBE4-42BB-BA70-F48C13D9F196}" destId="{B8BD1B1C-E9C6-40A7-A5DE-16C6F55AD332}" srcOrd="0" destOrd="0" presId="urn:microsoft.com/office/officeart/2005/8/layout/vProcess5"/>
    <dgm:cxn modelId="{3CBDAE45-2247-4F6A-A5BF-EE3BBAEB537A}" type="presParOf" srcId="{7886B331-FBE4-42BB-BA70-F48C13D9F196}" destId="{1FA03BD0-7F09-4E0B-8C3B-B25D81A2915B}" srcOrd="1" destOrd="0" presId="urn:microsoft.com/office/officeart/2005/8/layout/vProcess5"/>
    <dgm:cxn modelId="{06944BCD-9B75-4B12-812B-589F4B5F7685}" type="presParOf" srcId="{7886B331-FBE4-42BB-BA70-F48C13D9F196}" destId="{D0D806DB-3892-4124-82F4-A705141C9B41}" srcOrd="2" destOrd="0" presId="urn:microsoft.com/office/officeart/2005/8/layout/vProcess5"/>
    <dgm:cxn modelId="{03C23F34-36B4-4157-91F7-CF3F9A24BA87}" type="presParOf" srcId="{7886B331-FBE4-42BB-BA70-F48C13D9F196}" destId="{767F39C3-1272-4060-9D7D-B074243901D9}" srcOrd="3" destOrd="0" presId="urn:microsoft.com/office/officeart/2005/8/layout/vProcess5"/>
    <dgm:cxn modelId="{30471144-30DB-45D6-B1D5-FC66133B4BBC}" type="presParOf" srcId="{7886B331-FBE4-42BB-BA70-F48C13D9F196}" destId="{8BB49C55-46BF-4596-8585-30479D3E9AF6}" srcOrd="4" destOrd="0" presId="urn:microsoft.com/office/officeart/2005/8/layout/vProcess5"/>
    <dgm:cxn modelId="{B563B4FF-512E-4C35-A0E4-9358DD26AA64}" type="presParOf" srcId="{7886B331-FBE4-42BB-BA70-F48C13D9F196}" destId="{B0FDE51B-4C13-4B59-8F12-22F9F8B1B79A}" srcOrd="5" destOrd="0" presId="urn:microsoft.com/office/officeart/2005/8/layout/vProcess5"/>
    <dgm:cxn modelId="{3FAF9B41-290D-407E-8194-C5C7A068E4EC}" type="presParOf" srcId="{7886B331-FBE4-42BB-BA70-F48C13D9F196}" destId="{E3997EEA-AC6A-4A82-A1AD-DF1BEED73863}" srcOrd="6" destOrd="0" presId="urn:microsoft.com/office/officeart/2005/8/layout/vProcess5"/>
    <dgm:cxn modelId="{8AB18595-3695-4357-B668-458F6E5B19BC}" type="presParOf" srcId="{7886B331-FBE4-42BB-BA70-F48C13D9F196}" destId="{E2E916C4-3E9C-49AE-B881-DA8333811186}" srcOrd="7" destOrd="0" presId="urn:microsoft.com/office/officeart/2005/8/layout/vProcess5"/>
    <dgm:cxn modelId="{282BC2D4-AAAA-4496-B15D-3A98BC5647F9}" type="presParOf" srcId="{7886B331-FBE4-42BB-BA70-F48C13D9F196}" destId="{A0F9BEF2-CC6A-4FC8-8EDF-FE0BC1F87F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5E866-49BA-4E86-903C-08C0CE45EA89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571BBC9-2953-4DA9-BED3-66F128F0DF6F}">
      <dgm:prSet phldrT="[Text]"/>
      <dgm:spPr/>
      <dgm:t>
        <a:bodyPr/>
        <a:lstStyle/>
        <a:p>
          <a:r>
            <a:rPr lang="id-ID" dirty="0" smtClean="0"/>
            <a:t>Sudahkah Pelanggan Melakukan Pembelian?</a:t>
          </a:r>
          <a:endParaRPr lang="id-ID" dirty="0"/>
        </a:p>
      </dgm:t>
    </dgm:pt>
    <dgm:pt modelId="{587BA92A-E03D-432F-988D-BDE126A866B7}" type="parTrans" cxnId="{A377C048-E789-44C6-8E8B-2997228B167F}">
      <dgm:prSet/>
      <dgm:spPr/>
      <dgm:t>
        <a:bodyPr/>
        <a:lstStyle/>
        <a:p>
          <a:endParaRPr lang="id-ID"/>
        </a:p>
      </dgm:t>
    </dgm:pt>
    <dgm:pt modelId="{D50E04A1-AEB7-407C-A44D-AB8A3FCA6911}" type="sibTrans" cxnId="{A377C048-E789-44C6-8E8B-2997228B167F}">
      <dgm:prSet/>
      <dgm:spPr/>
      <dgm:t>
        <a:bodyPr/>
        <a:lstStyle/>
        <a:p>
          <a:endParaRPr lang="id-ID"/>
        </a:p>
      </dgm:t>
    </dgm:pt>
    <dgm:pt modelId="{6C021475-9509-49C8-8B91-4749D335F136}">
      <dgm:prSet phldrT="[Text]"/>
      <dgm:spPr/>
      <dgm:t>
        <a:bodyPr/>
        <a:lstStyle/>
        <a:p>
          <a:r>
            <a:rPr lang="id-ID" dirty="0" smtClean="0"/>
            <a:t>Seberapa sering Pelanggan melakukan Pembelian?</a:t>
          </a:r>
          <a:endParaRPr lang="id-ID" dirty="0"/>
        </a:p>
      </dgm:t>
    </dgm:pt>
    <dgm:pt modelId="{9A659BA3-68E6-4D6B-A346-415EE275035B}" type="parTrans" cxnId="{FAE8D02B-74E7-41D1-BDF1-E51BE36BEA83}">
      <dgm:prSet/>
      <dgm:spPr/>
      <dgm:t>
        <a:bodyPr/>
        <a:lstStyle/>
        <a:p>
          <a:endParaRPr lang="id-ID"/>
        </a:p>
      </dgm:t>
    </dgm:pt>
    <dgm:pt modelId="{D0338F31-DC33-43EF-A6FA-86F6ABDB2F60}" type="sibTrans" cxnId="{FAE8D02B-74E7-41D1-BDF1-E51BE36BEA83}">
      <dgm:prSet/>
      <dgm:spPr/>
      <dgm:t>
        <a:bodyPr/>
        <a:lstStyle/>
        <a:p>
          <a:endParaRPr lang="id-ID"/>
        </a:p>
      </dgm:t>
    </dgm:pt>
    <dgm:pt modelId="{CECF4578-6920-4992-9E81-DF6B935C4BD7}">
      <dgm:prSet phldrT="[Text]"/>
      <dgm:spPr/>
      <dgm:t>
        <a:bodyPr/>
        <a:lstStyle/>
        <a:p>
          <a:r>
            <a:rPr lang="id-ID" dirty="0" smtClean="0"/>
            <a:t>Berapa Besar Transaksi pernah dilakukan Pelanggan?</a:t>
          </a:r>
          <a:endParaRPr lang="id-ID" dirty="0"/>
        </a:p>
      </dgm:t>
    </dgm:pt>
    <dgm:pt modelId="{34045A8B-7C9B-40CB-85F9-B6C46890F285}" type="sibTrans" cxnId="{8B82017A-A4C5-44FC-B247-82EE8DC040C2}">
      <dgm:prSet/>
      <dgm:spPr/>
      <dgm:t>
        <a:bodyPr/>
        <a:lstStyle/>
        <a:p>
          <a:endParaRPr lang="id-ID"/>
        </a:p>
      </dgm:t>
    </dgm:pt>
    <dgm:pt modelId="{0D678011-5F87-4584-8E13-13AB3D5A1977}" type="parTrans" cxnId="{8B82017A-A4C5-44FC-B247-82EE8DC040C2}">
      <dgm:prSet/>
      <dgm:spPr/>
      <dgm:t>
        <a:bodyPr/>
        <a:lstStyle/>
        <a:p>
          <a:endParaRPr lang="id-ID"/>
        </a:p>
      </dgm:t>
    </dgm:pt>
    <dgm:pt modelId="{7886B331-FBE4-42BB-BA70-F48C13D9F196}" type="pres">
      <dgm:prSet presAssocID="{DEB5E866-49BA-4E86-903C-08C0CE45EA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BD1B1C-E9C6-40A7-A5DE-16C6F55AD332}" type="pres">
      <dgm:prSet presAssocID="{DEB5E866-49BA-4E86-903C-08C0CE45EA89}" presName="dummyMaxCanvas" presStyleCnt="0">
        <dgm:presLayoutVars/>
      </dgm:prSet>
      <dgm:spPr/>
    </dgm:pt>
    <dgm:pt modelId="{1FA03BD0-7F09-4E0B-8C3B-B25D81A2915B}" type="pres">
      <dgm:prSet presAssocID="{DEB5E866-49BA-4E86-903C-08C0CE45EA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D806DB-3892-4124-82F4-A705141C9B41}" type="pres">
      <dgm:prSet presAssocID="{DEB5E866-49BA-4E86-903C-08C0CE45EA8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7F39C3-1272-4060-9D7D-B074243901D9}" type="pres">
      <dgm:prSet presAssocID="{DEB5E866-49BA-4E86-903C-08C0CE45EA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49C55-46BF-4596-8585-30479D3E9AF6}" type="pres">
      <dgm:prSet presAssocID="{DEB5E866-49BA-4E86-903C-08C0CE45EA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FDE51B-4C13-4B59-8F12-22F9F8B1B79A}" type="pres">
      <dgm:prSet presAssocID="{DEB5E866-49BA-4E86-903C-08C0CE45EA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997EEA-AC6A-4A82-A1AD-DF1BEED73863}" type="pres">
      <dgm:prSet presAssocID="{DEB5E866-49BA-4E86-903C-08C0CE45EA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E916C4-3E9C-49AE-B881-DA8333811186}" type="pres">
      <dgm:prSet presAssocID="{DEB5E866-49BA-4E86-903C-08C0CE45EA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F9BEF2-CC6A-4FC8-8EDF-FE0BC1F87F7D}" type="pres">
      <dgm:prSet presAssocID="{DEB5E866-49BA-4E86-903C-08C0CE45EA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582034D-2112-43C9-9164-CA4BADD2D41B}" type="presOf" srcId="{C571BBC9-2953-4DA9-BED3-66F128F0DF6F}" destId="{E3997EEA-AC6A-4A82-A1AD-DF1BEED73863}" srcOrd="1" destOrd="0" presId="urn:microsoft.com/office/officeart/2005/8/layout/vProcess5"/>
    <dgm:cxn modelId="{8B82017A-A4C5-44FC-B247-82EE8DC040C2}" srcId="{DEB5E866-49BA-4E86-903C-08C0CE45EA89}" destId="{CECF4578-6920-4992-9E81-DF6B935C4BD7}" srcOrd="2" destOrd="0" parTransId="{0D678011-5F87-4584-8E13-13AB3D5A1977}" sibTransId="{34045A8B-7C9B-40CB-85F9-B6C46890F285}"/>
    <dgm:cxn modelId="{ED42D582-1E80-43B4-9D85-83ED526DF10F}" type="presOf" srcId="{CECF4578-6920-4992-9E81-DF6B935C4BD7}" destId="{A0F9BEF2-CC6A-4FC8-8EDF-FE0BC1F87F7D}" srcOrd="1" destOrd="0" presId="urn:microsoft.com/office/officeart/2005/8/layout/vProcess5"/>
    <dgm:cxn modelId="{A8FBFA7A-C1C0-4960-9546-72D45D97353A}" type="presOf" srcId="{CECF4578-6920-4992-9E81-DF6B935C4BD7}" destId="{767F39C3-1272-4060-9D7D-B074243901D9}" srcOrd="0" destOrd="0" presId="urn:microsoft.com/office/officeart/2005/8/layout/vProcess5"/>
    <dgm:cxn modelId="{117A0614-4DD6-4FE9-8860-261AA7D9E6B1}" type="presOf" srcId="{6C021475-9509-49C8-8B91-4749D335F136}" destId="{E2E916C4-3E9C-49AE-B881-DA8333811186}" srcOrd="1" destOrd="0" presId="urn:microsoft.com/office/officeart/2005/8/layout/vProcess5"/>
    <dgm:cxn modelId="{FAE8D02B-74E7-41D1-BDF1-E51BE36BEA83}" srcId="{DEB5E866-49BA-4E86-903C-08C0CE45EA89}" destId="{6C021475-9509-49C8-8B91-4749D335F136}" srcOrd="1" destOrd="0" parTransId="{9A659BA3-68E6-4D6B-A346-415EE275035B}" sibTransId="{D0338F31-DC33-43EF-A6FA-86F6ABDB2F60}"/>
    <dgm:cxn modelId="{1B4817D1-D2AC-4926-8DCC-678DB02F31AA}" type="presOf" srcId="{D50E04A1-AEB7-407C-A44D-AB8A3FCA6911}" destId="{8BB49C55-46BF-4596-8585-30479D3E9AF6}" srcOrd="0" destOrd="0" presId="urn:microsoft.com/office/officeart/2005/8/layout/vProcess5"/>
    <dgm:cxn modelId="{A377C048-E789-44C6-8E8B-2997228B167F}" srcId="{DEB5E866-49BA-4E86-903C-08C0CE45EA89}" destId="{C571BBC9-2953-4DA9-BED3-66F128F0DF6F}" srcOrd="0" destOrd="0" parTransId="{587BA92A-E03D-432F-988D-BDE126A866B7}" sibTransId="{D50E04A1-AEB7-407C-A44D-AB8A3FCA6911}"/>
    <dgm:cxn modelId="{016F6A8E-E842-4D95-B395-DE7415DEA3C9}" type="presOf" srcId="{D0338F31-DC33-43EF-A6FA-86F6ABDB2F60}" destId="{B0FDE51B-4C13-4B59-8F12-22F9F8B1B79A}" srcOrd="0" destOrd="0" presId="urn:microsoft.com/office/officeart/2005/8/layout/vProcess5"/>
    <dgm:cxn modelId="{7D47D433-9EB0-47AA-AD54-98492EB3C222}" type="presOf" srcId="{6C021475-9509-49C8-8B91-4749D335F136}" destId="{D0D806DB-3892-4124-82F4-A705141C9B41}" srcOrd="0" destOrd="0" presId="urn:microsoft.com/office/officeart/2005/8/layout/vProcess5"/>
    <dgm:cxn modelId="{8B8CF04B-9DA7-488C-A577-5699768D8CB5}" type="presOf" srcId="{C571BBC9-2953-4DA9-BED3-66F128F0DF6F}" destId="{1FA03BD0-7F09-4E0B-8C3B-B25D81A2915B}" srcOrd="0" destOrd="0" presId="urn:microsoft.com/office/officeart/2005/8/layout/vProcess5"/>
    <dgm:cxn modelId="{D941211D-E65B-4097-A25C-EDABBC1E2254}" type="presOf" srcId="{DEB5E866-49BA-4E86-903C-08C0CE45EA89}" destId="{7886B331-FBE4-42BB-BA70-F48C13D9F196}" srcOrd="0" destOrd="0" presId="urn:microsoft.com/office/officeart/2005/8/layout/vProcess5"/>
    <dgm:cxn modelId="{84CA2DFA-3866-446C-BD48-FE5A7299CBFF}" type="presParOf" srcId="{7886B331-FBE4-42BB-BA70-F48C13D9F196}" destId="{B8BD1B1C-E9C6-40A7-A5DE-16C6F55AD332}" srcOrd="0" destOrd="0" presId="urn:microsoft.com/office/officeart/2005/8/layout/vProcess5"/>
    <dgm:cxn modelId="{D168FB49-3B3A-4EAC-91C6-7E8487A12ED1}" type="presParOf" srcId="{7886B331-FBE4-42BB-BA70-F48C13D9F196}" destId="{1FA03BD0-7F09-4E0B-8C3B-B25D81A2915B}" srcOrd="1" destOrd="0" presId="urn:microsoft.com/office/officeart/2005/8/layout/vProcess5"/>
    <dgm:cxn modelId="{BCD3CE43-5248-4619-AA87-0401021187B7}" type="presParOf" srcId="{7886B331-FBE4-42BB-BA70-F48C13D9F196}" destId="{D0D806DB-3892-4124-82F4-A705141C9B41}" srcOrd="2" destOrd="0" presId="urn:microsoft.com/office/officeart/2005/8/layout/vProcess5"/>
    <dgm:cxn modelId="{AAAD21B1-4E3B-470D-8649-5E185529CDC3}" type="presParOf" srcId="{7886B331-FBE4-42BB-BA70-F48C13D9F196}" destId="{767F39C3-1272-4060-9D7D-B074243901D9}" srcOrd="3" destOrd="0" presId="urn:microsoft.com/office/officeart/2005/8/layout/vProcess5"/>
    <dgm:cxn modelId="{53AA76D4-3684-451B-91AE-D7EF4A7DFF77}" type="presParOf" srcId="{7886B331-FBE4-42BB-BA70-F48C13D9F196}" destId="{8BB49C55-46BF-4596-8585-30479D3E9AF6}" srcOrd="4" destOrd="0" presId="urn:microsoft.com/office/officeart/2005/8/layout/vProcess5"/>
    <dgm:cxn modelId="{2A3B2E85-2AB0-4FB8-AF95-722380D832FF}" type="presParOf" srcId="{7886B331-FBE4-42BB-BA70-F48C13D9F196}" destId="{B0FDE51B-4C13-4B59-8F12-22F9F8B1B79A}" srcOrd="5" destOrd="0" presId="urn:microsoft.com/office/officeart/2005/8/layout/vProcess5"/>
    <dgm:cxn modelId="{868E5D7E-3221-484E-8408-40C152A676A2}" type="presParOf" srcId="{7886B331-FBE4-42BB-BA70-F48C13D9F196}" destId="{E3997EEA-AC6A-4A82-A1AD-DF1BEED73863}" srcOrd="6" destOrd="0" presId="urn:microsoft.com/office/officeart/2005/8/layout/vProcess5"/>
    <dgm:cxn modelId="{E806FA01-1AA8-471F-98B6-B529BE3F713D}" type="presParOf" srcId="{7886B331-FBE4-42BB-BA70-F48C13D9F196}" destId="{E2E916C4-3E9C-49AE-B881-DA8333811186}" srcOrd="7" destOrd="0" presId="urn:microsoft.com/office/officeart/2005/8/layout/vProcess5"/>
    <dgm:cxn modelId="{16E03C5C-350E-4C4C-B8FD-75579626B2C7}" type="presParOf" srcId="{7886B331-FBE4-42BB-BA70-F48C13D9F196}" destId="{A0F9BEF2-CC6A-4FC8-8EDF-FE0BC1F87F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508F3-F191-4F15-A246-296966BE4935}">
      <dsp:nvSpPr>
        <dsp:cNvPr id="0" name=""/>
        <dsp:cNvSpPr/>
      </dsp:nvSpPr>
      <dsp:spPr>
        <a:xfrm>
          <a:off x="982377" y="1631030"/>
          <a:ext cx="2832601" cy="1416300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b="1" kern="1200" dirty="0" smtClean="0"/>
            <a:t>Tataran CRM</a:t>
          </a:r>
          <a:endParaRPr lang="id-ID" sz="4200" b="1" kern="1200" dirty="0"/>
        </a:p>
      </dsp:txBody>
      <dsp:txXfrm>
        <a:off x="1051515" y="1700168"/>
        <a:ext cx="2694325" cy="1347162"/>
      </dsp:txXfrm>
    </dsp:sp>
    <dsp:sp modelId="{2823BBB4-89AC-4289-AE85-8130F95839CC}">
      <dsp:nvSpPr>
        <dsp:cNvPr id="0" name=""/>
        <dsp:cNvSpPr/>
      </dsp:nvSpPr>
      <dsp:spPr>
        <a:xfrm rot="18289469">
          <a:off x="3389457" y="1497561"/>
          <a:ext cx="198408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84085" y="272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b="1" kern="1200"/>
        </a:p>
      </dsp:txBody>
      <dsp:txXfrm>
        <a:off x="4331897" y="1475205"/>
        <a:ext cx="99204" cy="99204"/>
      </dsp:txXfrm>
    </dsp:sp>
    <dsp:sp modelId="{1065B7D8-ED32-445E-BCD7-C738A25CC5E9}">
      <dsp:nvSpPr>
        <dsp:cNvPr id="0" name=""/>
        <dsp:cNvSpPr/>
      </dsp:nvSpPr>
      <dsp:spPr>
        <a:xfrm>
          <a:off x="4948020" y="2284"/>
          <a:ext cx="2832601" cy="14163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b="1" kern="1200" dirty="0" smtClean="0"/>
            <a:t>Strategis</a:t>
          </a:r>
          <a:endParaRPr lang="id-ID" sz="4200" b="1" kern="1200" dirty="0"/>
        </a:p>
      </dsp:txBody>
      <dsp:txXfrm>
        <a:off x="4989502" y="43766"/>
        <a:ext cx="2749637" cy="1333336"/>
      </dsp:txXfrm>
    </dsp:sp>
    <dsp:sp modelId="{F08E14BD-C728-4D41-9D75-00BF7704AC53}">
      <dsp:nvSpPr>
        <dsp:cNvPr id="0" name=""/>
        <dsp:cNvSpPr/>
      </dsp:nvSpPr>
      <dsp:spPr>
        <a:xfrm>
          <a:off x="3814979" y="2311934"/>
          <a:ext cx="113304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33040" y="272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4353173" y="2310854"/>
        <a:ext cx="56652" cy="56652"/>
      </dsp:txXfrm>
    </dsp:sp>
    <dsp:sp modelId="{6A0035AB-0E22-40B2-92A4-B5BCA05A3366}">
      <dsp:nvSpPr>
        <dsp:cNvPr id="0" name=""/>
        <dsp:cNvSpPr/>
      </dsp:nvSpPr>
      <dsp:spPr>
        <a:xfrm>
          <a:off x="4948020" y="1631030"/>
          <a:ext cx="2832601" cy="14163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b="1" kern="1200" dirty="0" smtClean="0"/>
            <a:t>Operasional</a:t>
          </a:r>
        </a:p>
      </dsp:txBody>
      <dsp:txXfrm>
        <a:off x="4989502" y="1672512"/>
        <a:ext cx="2749637" cy="1333336"/>
      </dsp:txXfrm>
    </dsp:sp>
    <dsp:sp modelId="{43F44FD0-6DAB-4B79-8A82-2CBE8137B3AA}">
      <dsp:nvSpPr>
        <dsp:cNvPr id="0" name=""/>
        <dsp:cNvSpPr/>
      </dsp:nvSpPr>
      <dsp:spPr>
        <a:xfrm rot="3310531">
          <a:off x="3389457" y="3126307"/>
          <a:ext cx="198408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84085" y="272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b="1" kern="1200"/>
        </a:p>
      </dsp:txBody>
      <dsp:txXfrm>
        <a:off x="4331897" y="3103951"/>
        <a:ext cx="99204" cy="99204"/>
      </dsp:txXfrm>
    </dsp:sp>
    <dsp:sp modelId="{63B84540-305C-4975-9F27-9A1DB631B7FF}">
      <dsp:nvSpPr>
        <dsp:cNvPr id="0" name=""/>
        <dsp:cNvSpPr/>
      </dsp:nvSpPr>
      <dsp:spPr>
        <a:xfrm>
          <a:off x="4948020" y="3259776"/>
          <a:ext cx="2832601" cy="14163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b="1" kern="1200" dirty="0" smtClean="0"/>
            <a:t>Analitis</a:t>
          </a:r>
          <a:endParaRPr lang="id-ID" sz="4200" b="1" kern="1200" dirty="0"/>
        </a:p>
      </dsp:txBody>
      <dsp:txXfrm>
        <a:off x="4989502" y="3301258"/>
        <a:ext cx="2749637" cy="1333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F6E1-12C3-4BEE-8CB4-B2CCF27D522B}">
      <dsp:nvSpPr>
        <dsp:cNvPr id="0" name=""/>
        <dsp:cNvSpPr/>
      </dsp:nvSpPr>
      <dsp:spPr>
        <a:xfrm rot="5400000">
          <a:off x="4745430" y="-1686933"/>
          <a:ext cx="1394817" cy="51226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smtClean="0"/>
            <a:t>Pandangan ‘</a:t>
          </a:r>
          <a:r>
            <a:rPr lang="id-ID" sz="1700" i="1" kern="1200" smtClean="0"/>
            <a:t>top-down</a:t>
          </a:r>
          <a:r>
            <a:rPr lang="id-ID" sz="1700" kern="1200" smtClean="0"/>
            <a:t>’ tentang CRM sebagai strategi bisnis paling penting yang mengutamakan konsumen dan bertujuan memikat dan mempertahanankan konsumen yang menguntungkan.</a:t>
          </a:r>
          <a:endParaRPr lang="id-ID" sz="1700" kern="1200" dirty="0"/>
        </a:p>
      </dsp:txBody>
      <dsp:txXfrm rot="-5400000">
        <a:off x="2881503" y="245083"/>
        <a:ext cx="5054583" cy="1258639"/>
      </dsp:txXfrm>
    </dsp:sp>
    <dsp:sp modelId="{86C832C7-6B43-4322-964F-5731FFA7322C}">
      <dsp:nvSpPr>
        <dsp:cNvPr id="0" name=""/>
        <dsp:cNvSpPr/>
      </dsp:nvSpPr>
      <dsp:spPr>
        <a:xfrm>
          <a:off x="0" y="2641"/>
          <a:ext cx="2881503" cy="17435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CRM Strategies</a:t>
          </a:r>
          <a:endParaRPr lang="id-ID" sz="3600" b="1" kern="1200" dirty="0"/>
        </a:p>
      </dsp:txBody>
      <dsp:txXfrm>
        <a:off x="85112" y="87753"/>
        <a:ext cx="2711279" cy="1573297"/>
      </dsp:txXfrm>
    </dsp:sp>
    <dsp:sp modelId="{1B340C7E-C58C-46DA-98CB-CE6309C6361D}">
      <dsp:nvSpPr>
        <dsp:cNvPr id="0" name=""/>
        <dsp:cNvSpPr/>
      </dsp:nvSpPr>
      <dsp:spPr>
        <a:xfrm rot="5400000">
          <a:off x="4745430" y="143764"/>
          <a:ext cx="1394817" cy="51226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dirty="0" smtClean="0"/>
            <a:t>Pandangan tentang CRM yang berfokus pada proyek-proyek otomatisasi seperti otomatisasi layanan, otomatisasi armada penjualan dan otomatisasi pemasaran.</a:t>
          </a:r>
          <a:endParaRPr lang="id-ID" sz="1700" kern="1200" dirty="0"/>
        </a:p>
      </dsp:txBody>
      <dsp:txXfrm rot="-5400000">
        <a:off x="2881503" y="2075781"/>
        <a:ext cx="5054583" cy="1258639"/>
      </dsp:txXfrm>
    </dsp:sp>
    <dsp:sp modelId="{38E57016-ED73-44C0-AAB3-762BE2BBB149}">
      <dsp:nvSpPr>
        <dsp:cNvPr id="0" name=""/>
        <dsp:cNvSpPr/>
      </dsp:nvSpPr>
      <dsp:spPr>
        <a:xfrm>
          <a:off x="0" y="1833339"/>
          <a:ext cx="2881503" cy="1743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smtClean="0"/>
            <a:t>CRM Operasional</a:t>
          </a:r>
          <a:endParaRPr lang="id-ID" sz="3600" b="1" kern="1200" dirty="0"/>
        </a:p>
      </dsp:txBody>
      <dsp:txXfrm>
        <a:off x="85112" y="1918451"/>
        <a:ext cx="2711279" cy="1573297"/>
      </dsp:txXfrm>
    </dsp:sp>
    <dsp:sp modelId="{3155D4D8-51E9-4A49-812B-5225B4FFFC9E}">
      <dsp:nvSpPr>
        <dsp:cNvPr id="0" name=""/>
        <dsp:cNvSpPr/>
      </dsp:nvSpPr>
      <dsp:spPr>
        <a:xfrm rot="5400000">
          <a:off x="4745430" y="1974461"/>
          <a:ext cx="1394817" cy="51226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700" kern="1200" smtClean="0"/>
            <a:t>Pandangan ‘</a:t>
          </a:r>
          <a:r>
            <a:rPr lang="id-ID" sz="1700" i="1" kern="1200" smtClean="0"/>
            <a:t>bottom-up</a:t>
          </a:r>
          <a:r>
            <a:rPr lang="id-ID" sz="1700" kern="1200" smtClean="0"/>
            <a:t>’ tentang CRM yang terfokus pada kegiatan penggalian data konsumen untuk tujuan-tujuan strategis dan taktis.</a:t>
          </a:r>
          <a:endParaRPr lang="id-ID" sz="1700" kern="1200" dirty="0"/>
        </a:p>
      </dsp:txBody>
      <dsp:txXfrm rot="-5400000">
        <a:off x="2881503" y="3906478"/>
        <a:ext cx="5054583" cy="1258639"/>
      </dsp:txXfrm>
    </dsp:sp>
    <dsp:sp modelId="{89B0FB38-FA02-4EF8-BCF9-05D93CC920DC}">
      <dsp:nvSpPr>
        <dsp:cNvPr id="0" name=""/>
        <dsp:cNvSpPr/>
      </dsp:nvSpPr>
      <dsp:spPr>
        <a:xfrm>
          <a:off x="0" y="3664036"/>
          <a:ext cx="2881503" cy="17435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smtClean="0"/>
            <a:t>CRM Analitis</a:t>
          </a:r>
          <a:endParaRPr lang="id-ID" sz="3600" b="1" kern="1200" dirty="0"/>
        </a:p>
      </dsp:txBody>
      <dsp:txXfrm>
        <a:off x="85112" y="3749148"/>
        <a:ext cx="2711279" cy="1573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03BD0-7F09-4E0B-8C3B-B25D81A2915B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Recency</a:t>
          </a:r>
          <a:endParaRPr lang="id-ID" sz="4200" kern="1200" dirty="0"/>
        </a:p>
      </dsp:txBody>
      <dsp:txXfrm>
        <a:off x="35709" y="35709"/>
        <a:ext cx="3865988" cy="1147782"/>
      </dsp:txXfrm>
    </dsp:sp>
    <dsp:sp modelId="{D0D806DB-3892-4124-82F4-A705141C9B41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Frequency</a:t>
          </a:r>
          <a:endParaRPr lang="id-ID" sz="4200" kern="1200" dirty="0"/>
        </a:p>
      </dsp:txBody>
      <dsp:txXfrm>
        <a:off x="492908" y="1458108"/>
        <a:ext cx="3860502" cy="1147782"/>
      </dsp:txXfrm>
    </dsp:sp>
    <dsp:sp modelId="{767F39C3-1272-4060-9D7D-B074243901D9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Monetery Value</a:t>
          </a:r>
          <a:endParaRPr lang="id-ID" sz="4200" kern="1200" dirty="0"/>
        </a:p>
      </dsp:txBody>
      <dsp:txXfrm>
        <a:off x="950108" y="2880508"/>
        <a:ext cx="3860502" cy="1147782"/>
      </dsp:txXfrm>
    </dsp:sp>
    <dsp:sp modelId="{8BB49C55-46BF-4596-8585-30479D3E9AF6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4567428" y="924560"/>
        <a:ext cx="435864" cy="596341"/>
      </dsp:txXfrm>
    </dsp:sp>
    <dsp:sp modelId="{B0FDE51B-4C13-4B59-8F12-22F9F8B1B79A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5024628" y="2338832"/>
        <a:ext cx="435864" cy="596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03BD0-7F09-4E0B-8C3B-B25D81A2915B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Sudahkah Pelanggan Melakukan Pembelian?</a:t>
          </a:r>
          <a:endParaRPr lang="id-ID" sz="2400" kern="1200" dirty="0"/>
        </a:p>
      </dsp:txBody>
      <dsp:txXfrm>
        <a:off x="35709" y="35709"/>
        <a:ext cx="3865988" cy="1147782"/>
      </dsp:txXfrm>
    </dsp:sp>
    <dsp:sp modelId="{D0D806DB-3892-4124-82F4-A705141C9B41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Seberapa sering Pelanggan melakukan Pembelian?</a:t>
          </a:r>
          <a:endParaRPr lang="id-ID" sz="2400" kern="1200" dirty="0"/>
        </a:p>
      </dsp:txBody>
      <dsp:txXfrm>
        <a:off x="492908" y="1458108"/>
        <a:ext cx="3860502" cy="1147782"/>
      </dsp:txXfrm>
    </dsp:sp>
    <dsp:sp modelId="{767F39C3-1272-4060-9D7D-B074243901D9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Berapa Besar Transaksi pernah dilakukan Pelanggan?</a:t>
          </a:r>
          <a:endParaRPr lang="id-ID" sz="2400" kern="1200" dirty="0"/>
        </a:p>
      </dsp:txBody>
      <dsp:txXfrm>
        <a:off x="950108" y="2880508"/>
        <a:ext cx="3860502" cy="1147782"/>
      </dsp:txXfrm>
    </dsp:sp>
    <dsp:sp modelId="{8BB49C55-46BF-4596-8585-30479D3E9AF6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4567428" y="924560"/>
        <a:ext cx="435864" cy="596341"/>
      </dsp:txXfrm>
    </dsp:sp>
    <dsp:sp modelId="{B0FDE51B-4C13-4B59-8F12-22F9F8B1B79A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D2A564-AEC8-44CC-891F-8453A2D5B1D0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C553C4-9BFD-45B6-8E36-6B8675132F49}" type="datetimeFigureOut">
              <a:rPr lang="id-ID" smtClean="0"/>
              <a:t>09/05/2017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68" y="1052736"/>
            <a:ext cx="7543800" cy="2593975"/>
          </a:xfrm>
        </p:spPr>
        <p:txBody>
          <a:bodyPr/>
          <a:lstStyle/>
          <a:p>
            <a:r>
              <a:rPr lang="id-ID" dirty="0" smtClean="0"/>
              <a:t>CRM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419056" cy="1752600"/>
          </a:xfrm>
        </p:spPr>
        <p:txBody>
          <a:bodyPr/>
          <a:lstStyle/>
          <a:p>
            <a:r>
              <a:rPr lang="id-ID" dirty="0" smtClean="0"/>
              <a:t>Customer Relationship Management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29"/>
            <a:ext cx="2520280" cy="257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743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668463"/>
            <a:ext cx="7935466" cy="4291012"/>
            <a:chOff x="539552" y="1668463"/>
            <a:chExt cx="7935466" cy="4291012"/>
          </a:xfrm>
        </p:grpSpPr>
        <p:sp>
          <p:nvSpPr>
            <p:cNvPr id="5" name="Rectangle 2105"/>
            <p:cNvSpPr>
              <a:spLocks noChangeArrowheads="1"/>
            </p:cNvSpPr>
            <p:nvPr/>
          </p:nvSpPr>
          <p:spPr bwMode="auto">
            <a:xfrm>
              <a:off x="2559993" y="4267200"/>
              <a:ext cx="5667375" cy="765175"/>
            </a:xfrm>
            <a:prstGeom prst="rect">
              <a:avLst/>
            </a:prstGeom>
            <a:solidFill>
              <a:srgbClr val="295CA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Rectangle 2106"/>
            <p:cNvSpPr>
              <a:spLocks noChangeArrowheads="1"/>
            </p:cNvSpPr>
            <p:nvPr/>
          </p:nvSpPr>
          <p:spPr bwMode="auto">
            <a:xfrm>
              <a:off x="2739381" y="5116513"/>
              <a:ext cx="55292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Rectangle 2107"/>
            <p:cNvSpPr>
              <a:spLocks noChangeArrowheads="1"/>
            </p:cNvSpPr>
            <p:nvPr/>
          </p:nvSpPr>
          <p:spPr bwMode="auto">
            <a:xfrm>
              <a:off x="2579043" y="5197475"/>
              <a:ext cx="5895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Rectangle 2108"/>
            <p:cNvSpPr>
              <a:spLocks noChangeArrowheads="1"/>
            </p:cNvSpPr>
            <p:nvPr/>
          </p:nvSpPr>
          <p:spPr bwMode="auto">
            <a:xfrm>
              <a:off x="2588568" y="5410200"/>
              <a:ext cx="56388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71450" indent="-171450" algn="ct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2000" i="0" dirty="0">
                  <a:latin typeface="Arial" pitchFamily="34" charset="0"/>
                </a:rPr>
                <a:t>Cross-Functional Processes </a:t>
              </a:r>
              <a:br>
                <a:rPr lang="en-US" sz="2000" i="0" dirty="0">
                  <a:latin typeface="Arial" pitchFamily="34" charset="0"/>
                </a:rPr>
              </a:br>
              <a:r>
                <a:rPr lang="en-US" sz="2000" i="0" dirty="0">
                  <a:latin typeface="Arial" pitchFamily="34" charset="0"/>
                </a:rPr>
                <a:t>Breaking Down Departmental Walls</a:t>
              </a:r>
              <a:endParaRPr lang="en-US" b="0" i="0" dirty="0">
                <a:latin typeface="Arial" pitchFamily="34" charset="0"/>
              </a:endParaRPr>
            </a:p>
          </p:txBody>
        </p:sp>
        <p:grpSp>
          <p:nvGrpSpPr>
            <p:cNvPr id="9" name="Group 2109"/>
            <p:cNvGrpSpPr>
              <a:grpSpLocks/>
            </p:cNvGrpSpPr>
            <p:nvPr/>
          </p:nvGrpSpPr>
          <p:grpSpPr bwMode="auto">
            <a:xfrm>
              <a:off x="2740968" y="1681163"/>
              <a:ext cx="1828800" cy="731837"/>
              <a:chOff x="1667" y="1368"/>
              <a:chExt cx="1058" cy="410"/>
            </a:xfrm>
          </p:grpSpPr>
          <p:sp>
            <p:nvSpPr>
              <p:cNvPr id="31" name="Freeform 2110"/>
              <p:cNvSpPr>
                <a:spLocks/>
              </p:cNvSpPr>
              <p:nvPr/>
            </p:nvSpPr>
            <p:spPr bwMode="auto">
              <a:xfrm>
                <a:off x="1667" y="1368"/>
                <a:ext cx="1058" cy="410"/>
              </a:xfrm>
              <a:custGeom>
                <a:avLst/>
                <a:gdLst>
                  <a:gd name="T0" fmla="*/ 0 w 1058"/>
                  <a:gd name="T1" fmla="*/ 0 h 410"/>
                  <a:gd name="T2" fmla="*/ 196 w 1058"/>
                  <a:gd name="T3" fmla="*/ 205 h 410"/>
                  <a:gd name="T4" fmla="*/ 0 w 1058"/>
                  <a:gd name="T5" fmla="*/ 410 h 410"/>
                  <a:gd name="T6" fmla="*/ 862 w 1058"/>
                  <a:gd name="T7" fmla="*/ 410 h 410"/>
                  <a:gd name="T8" fmla="*/ 1058 w 1058"/>
                  <a:gd name="T9" fmla="*/ 205 h 410"/>
                  <a:gd name="T10" fmla="*/ 862 w 1058"/>
                  <a:gd name="T11" fmla="*/ 0 h 410"/>
                  <a:gd name="T12" fmla="*/ 0 w 1058"/>
                  <a:gd name="T13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8" h="410">
                    <a:moveTo>
                      <a:pt x="0" y="0"/>
                    </a:moveTo>
                    <a:lnTo>
                      <a:pt x="196" y="205"/>
                    </a:lnTo>
                    <a:lnTo>
                      <a:pt x="0" y="410"/>
                    </a:lnTo>
                    <a:lnTo>
                      <a:pt x="862" y="410"/>
                    </a:lnTo>
                    <a:lnTo>
                      <a:pt x="1058" y="205"/>
                    </a:lnTo>
                    <a:lnTo>
                      <a:pt x="8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A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2" name="Freeform 2111"/>
              <p:cNvSpPr>
                <a:spLocks/>
              </p:cNvSpPr>
              <p:nvPr/>
            </p:nvSpPr>
            <p:spPr bwMode="auto">
              <a:xfrm>
                <a:off x="1667" y="1368"/>
                <a:ext cx="1058" cy="410"/>
              </a:xfrm>
              <a:custGeom>
                <a:avLst/>
                <a:gdLst>
                  <a:gd name="T0" fmla="*/ 0 w 1058"/>
                  <a:gd name="T1" fmla="*/ 0 h 410"/>
                  <a:gd name="T2" fmla="*/ 196 w 1058"/>
                  <a:gd name="T3" fmla="*/ 205 h 410"/>
                  <a:gd name="T4" fmla="*/ 0 w 1058"/>
                  <a:gd name="T5" fmla="*/ 410 h 410"/>
                  <a:gd name="T6" fmla="*/ 862 w 1058"/>
                  <a:gd name="T7" fmla="*/ 410 h 410"/>
                  <a:gd name="T8" fmla="*/ 1058 w 1058"/>
                  <a:gd name="T9" fmla="*/ 205 h 410"/>
                  <a:gd name="T10" fmla="*/ 862 w 1058"/>
                  <a:gd name="T11" fmla="*/ 0 h 410"/>
                  <a:gd name="T12" fmla="*/ 0 w 1058"/>
                  <a:gd name="T13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8" h="410">
                    <a:moveTo>
                      <a:pt x="0" y="0"/>
                    </a:moveTo>
                    <a:lnTo>
                      <a:pt x="196" y="205"/>
                    </a:lnTo>
                    <a:lnTo>
                      <a:pt x="0" y="410"/>
                    </a:lnTo>
                    <a:lnTo>
                      <a:pt x="862" y="410"/>
                    </a:lnTo>
                    <a:lnTo>
                      <a:pt x="1058" y="205"/>
                    </a:lnTo>
                    <a:lnTo>
                      <a:pt x="86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9AE38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0" name="Freeform 2112"/>
            <p:cNvSpPr>
              <a:spLocks/>
            </p:cNvSpPr>
            <p:nvPr/>
          </p:nvSpPr>
          <p:spPr bwMode="auto">
            <a:xfrm>
              <a:off x="4582468" y="1668463"/>
              <a:ext cx="1828800" cy="731837"/>
            </a:xfrm>
            <a:custGeom>
              <a:avLst/>
              <a:gdLst>
                <a:gd name="T0" fmla="*/ 0 w 1058"/>
                <a:gd name="T1" fmla="*/ 0 h 411"/>
                <a:gd name="T2" fmla="*/ 195 w 1058"/>
                <a:gd name="T3" fmla="*/ 205 h 411"/>
                <a:gd name="T4" fmla="*/ 0 w 1058"/>
                <a:gd name="T5" fmla="*/ 411 h 411"/>
                <a:gd name="T6" fmla="*/ 861 w 1058"/>
                <a:gd name="T7" fmla="*/ 411 h 411"/>
                <a:gd name="T8" fmla="*/ 1058 w 1058"/>
                <a:gd name="T9" fmla="*/ 205 h 411"/>
                <a:gd name="T10" fmla="*/ 861 w 1058"/>
                <a:gd name="T11" fmla="*/ 0 h 411"/>
                <a:gd name="T12" fmla="*/ 0 w 1058"/>
                <a:gd name="T1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8" h="411">
                  <a:moveTo>
                    <a:pt x="0" y="0"/>
                  </a:moveTo>
                  <a:lnTo>
                    <a:pt x="195" y="205"/>
                  </a:lnTo>
                  <a:lnTo>
                    <a:pt x="0" y="411"/>
                  </a:lnTo>
                  <a:lnTo>
                    <a:pt x="861" y="411"/>
                  </a:lnTo>
                  <a:lnTo>
                    <a:pt x="1058" y="205"/>
                  </a:lnTo>
                  <a:lnTo>
                    <a:pt x="8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AE3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11" name="Group 2113"/>
            <p:cNvGrpSpPr>
              <a:grpSpLocks/>
            </p:cNvGrpSpPr>
            <p:nvPr/>
          </p:nvGrpSpPr>
          <p:grpSpPr bwMode="auto">
            <a:xfrm>
              <a:off x="6443018" y="1681163"/>
              <a:ext cx="1828800" cy="731837"/>
              <a:chOff x="3705" y="1368"/>
              <a:chExt cx="1057" cy="410"/>
            </a:xfrm>
          </p:grpSpPr>
          <p:sp>
            <p:nvSpPr>
              <p:cNvPr id="29" name="Freeform 2114"/>
              <p:cNvSpPr>
                <a:spLocks/>
              </p:cNvSpPr>
              <p:nvPr/>
            </p:nvSpPr>
            <p:spPr bwMode="auto">
              <a:xfrm>
                <a:off x="3705" y="1368"/>
                <a:ext cx="1057" cy="410"/>
              </a:xfrm>
              <a:custGeom>
                <a:avLst/>
                <a:gdLst>
                  <a:gd name="T0" fmla="*/ 0 w 1057"/>
                  <a:gd name="T1" fmla="*/ 0 h 410"/>
                  <a:gd name="T2" fmla="*/ 194 w 1057"/>
                  <a:gd name="T3" fmla="*/ 205 h 410"/>
                  <a:gd name="T4" fmla="*/ 0 w 1057"/>
                  <a:gd name="T5" fmla="*/ 410 h 410"/>
                  <a:gd name="T6" fmla="*/ 860 w 1057"/>
                  <a:gd name="T7" fmla="*/ 410 h 410"/>
                  <a:gd name="T8" fmla="*/ 1057 w 1057"/>
                  <a:gd name="T9" fmla="*/ 205 h 410"/>
                  <a:gd name="T10" fmla="*/ 860 w 1057"/>
                  <a:gd name="T11" fmla="*/ 0 h 410"/>
                  <a:gd name="T12" fmla="*/ 0 w 1057"/>
                  <a:gd name="T13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7" h="410">
                    <a:moveTo>
                      <a:pt x="0" y="0"/>
                    </a:moveTo>
                    <a:lnTo>
                      <a:pt x="194" y="205"/>
                    </a:lnTo>
                    <a:lnTo>
                      <a:pt x="0" y="410"/>
                    </a:lnTo>
                    <a:lnTo>
                      <a:pt x="860" y="410"/>
                    </a:lnTo>
                    <a:lnTo>
                      <a:pt x="1057" y="205"/>
                    </a:lnTo>
                    <a:lnTo>
                      <a:pt x="8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AE3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0" name="Freeform 2115"/>
              <p:cNvSpPr>
                <a:spLocks/>
              </p:cNvSpPr>
              <p:nvPr/>
            </p:nvSpPr>
            <p:spPr bwMode="auto">
              <a:xfrm>
                <a:off x="3705" y="1368"/>
                <a:ext cx="1057" cy="410"/>
              </a:xfrm>
              <a:custGeom>
                <a:avLst/>
                <a:gdLst>
                  <a:gd name="T0" fmla="*/ 0 w 1057"/>
                  <a:gd name="T1" fmla="*/ 0 h 410"/>
                  <a:gd name="T2" fmla="*/ 194 w 1057"/>
                  <a:gd name="T3" fmla="*/ 205 h 410"/>
                  <a:gd name="T4" fmla="*/ 0 w 1057"/>
                  <a:gd name="T5" fmla="*/ 410 h 410"/>
                  <a:gd name="T6" fmla="*/ 860 w 1057"/>
                  <a:gd name="T7" fmla="*/ 410 h 410"/>
                  <a:gd name="T8" fmla="*/ 1057 w 1057"/>
                  <a:gd name="T9" fmla="*/ 205 h 410"/>
                  <a:gd name="T10" fmla="*/ 860 w 1057"/>
                  <a:gd name="T11" fmla="*/ 0 h 410"/>
                  <a:gd name="T12" fmla="*/ 0 w 1057"/>
                  <a:gd name="T13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7" h="410">
                    <a:moveTo>
                      <a:pt x="0" y="0"/>
                    </a:moveTo>
                    <a:lnTo>
                      <a:pt x="194" y="205"/>
                    </a:lnTo>
                    <a:lnTo>
                      <a:pt x="0" y="410"/>
                    </a:lnTo>
                    <a:lnTo>
                      <a:pt x="860" y="410"/>
                    </a:lnTo>
                    <a:lnTo>
                      <a:pt x="1057" y="205"/>
                    </a:lnTo>
                    <a:lnTo>
                      <a:pt x="8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29AE38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2" name="Rectangle 2121"/>
            <p:cNvSpPr>
              <a:spLocks noChangeArrowheads="1"/>
            </p:cNvSpPr>
            <p:nvPr/>
          </p:nvSpPr>
          <p:spPr bwMode="auto">
            <a:xfrm>
              <a:off x="539552" y="1905000"/>
              <a:ext cx="90011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71450" indent="-171450" algn="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900" i="0" dirty="0">
                  <a:latin typeface="Arial" pitchFamily="34" charset="0"/>
                </a:rPr>
                <a:t>Acquire</a:t>
              </a:r>
              <a:endParaRPr lang="en-US" b="0" i="0" dirty="0">
                <a:latin typeface="Arial" pitchFamily="34" charset="0"/>
              </a:endParaRPr>
            </a:p>
          </p:txBody>
        </p:sp>
        <p:sp>
          <p:nvSpPr>
            <p:cNvPr id="13" name="Rectangle 2132"/>
            <p:cNvSpPr>
              <a:spLocks noChangeArrowheads="1"/>
            </p:cNvSpPr>
            <p:nvPr/>
          </p:nvSpPr>
          <p:spPr bwMode="auto">
            <a:xfrm>
              <a:off x="3734743" y="4375150"/>
              <a:ext cx="3811588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Rectangle 2133"/>
            <p:cNvSpPr>
              <a:spLocks noChangeArrowheads="1"/>
            </p:cNvSpPr>
            <p:nvPr/>
          </p:nvSpPr>
          <p:spPr bwMode="auto">
            <a:xfrm>
              <a:off x="2663181" y="4529138"/>
              <a:ext cx="5599112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Rectangle 2134"/>
            <p:cNvSpPr>
              <a:spLocks noChangeArrowheads="1"/>
            </p:cNvSpPr>
            <p:nvPr/>
          </p:nvSpPr>
          <p:spPr bwMode="auto">
            <a:xfrm>
              <a:off x="2740968" y="4495800"/>
              <a:ext cx="52578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71450" indent="-171450" algn="ct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i="0">
                  <a:solidFill>
                    <a:schemeClr val="bg1"/>
                  </a:solidFill>
                  <a:latin typeface="Arial" pitchFamily="34" charset="0"/>
                </a:rPr>
                <a:t>Integrated CRM Applications</a:t>
              </a:r>
              <a:endParaRPr lang="en-US" b="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6" name="Rectangle 2135"/>
            <p:cNvSpPr>
              <a:spLocks noChangeArrowheads="1"/>
            </p:cNvSpPr>
            <p:nvPr/>
          </p:nvSpPr>
          <p:spPr bwMode="auto">
            <a:xfrm>
              <a:off x="2215506" y="2270125"/>
              <a:ext cx="754062" cy="191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Rectangle 2136"/>
            <p:cNvSpPr>
              <a:spLocks noChangeArrowheads="1"/>
            </p:cNvSpPr>
            <p:nvPr/>
          </p:nvSpPr>
          <p:spPr bwMode="auto">
            <a:xfrm>
              <a:off x="2155181" y="2241550"/>
              <a:ext cx="719137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Rectangle 2137"/>
            <p:cNvSpPr>
              <a:spLocks noChangeArrowheads="1"/>
            </p:cNvSpPr>
            <p:nvPr/>
          </p:nvSpPr>
          <p:spPr bwMode="auto">
            <a:xfrm>
              <a:off x="2207568" y="2286000"/>
              <a:ext cx="720725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71450" indent="-171450" algn="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3300" b="0" i="0">
                  <a:latin typeface="Arial" pitchFamily="34" charset="0"/>
                </a:rPr>
                <a:t>{</a:t>
              </a:r>
              <a:endParaRPr lang="en-US" b="0" i="0">
                <a:latin typeface="Arial" pitchFamily="34" charset="0"/>
              </a:endParaRPr>
            </a:p>
          </p:txBody>
        </p:sp>
        <p:sp>
          <p:nvSpPr>
            <p:cNvPr id="19" name="Rectangle 2149"/>
            <p:cNvSpPr>
              <a:spLocks noChangeArrowheads="1"/>
            </p:cNvSpPr>
            <p:nvPr/>
          </p:nvSpPr>
          <p:spPr bwMode="auto">
            <a:xfrm>
              <a:off x="4860032" y="1905000"/>
              <a:ext cx="7397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71450" indent="-171450" algn="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900" i="0" dirty="0">
                  <a:latin typeface="Arial" pitchFamily="34" charset="0"/>
                </a:rPr>
                <a:t>Retain</a:t>
              </a:r>
              <a:endParaRPr lang="en-US" b="0" i="0" dirty="0">
                <a:latin typeface="Arial" pitchFamily="34" charset="0"/>
              </a:endParaRPr>
            </a:p>
          </p:txBody>
        </p:sp>
        <p:sp>
          <p:nvSpPr>
            <p:cNvPr id="20" name="Rectangle 2150"/>
            <p:cNvSpPr>
              <a:spLocks noChangeArrowheads="1"/>
            </p:cNvSpPr>
            <p:nvPr/>
          </p:nvSpPr>
          <p:spPr bwMode="auto">
            <a:xfrm>
              <a:off x="3041006" y="2576513"/>
              <a:ext cx="1554162" cy="547687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71450" indent="-171450" algn="ct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700" b="0" i="0" dirty="0">
                  <a:solidFill>
                    <a:schemeClr val="bg1"/>
                  </a:solidFill>
                  <a:latin typeface="Arial" pitchFamily="34" charset="0"/>
                </a:rPr>
                <a:t>Direct Marketing</a:t>
              </a:r>
              <a:endParaRPr lang="en-US" b="0" i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1" name="Rectangle 2151"/>
            <p:cNvSpPr>
              <a:spLocks noChangeArrowheads="1"/>
            </p:cNvSpPr>
            <p:nvPr/>
          </p:nvSpPr>
          <p:spPr bwMode="auto">
            <a:xfrm>
              <a:off x="3121968" y="3530600"/>
              <a:ext cx="2286000" cy="54768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71450" indent="-171450" algn="ct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700" b="0" i="0">
                  <a:latin typeface="Arial" pitchFamily="34" charset="0"/>
                </a:rPr>
                <a:t>Sales Force Automation</a:t>
              </a:r>
              <a:endParaRPr lang="en-US" b="0" i="0">
                <a:latin typeface="Arial" pitchFamily="34" charset="0"/>
              </a:endParaRPr>
            </a:p>
          </p:txBody>
        </p:sp>
        <p:sp>
          <p:nvSpPr>
            <p:cNvPr id="22" name="Rectangle 2152"/>
            <p:cNvSpPr>
              <a:spLocks noChangeArrowheads="1"/>
            </p:cNvSpPr>
            <p:nvPr/>
          </p:nvSpPr>
          <p:spPr bwMode="auto">
            <a:xfrm>
              <a:off x="4768206" y="2590800"/>
              <a:ext cx="1554162" cy="54768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71450" indent="-171450" algn="ct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700" b="0" i="0">
                  <a:solidFill>
                    <a:schemeClr val="bg1"/>
                  </a:solidFill>
                  <a:latin typeface="Arial" pitchFamily="34" charset="0"/>
                </a:rPr>
                <a:t>Cross-Sell &amp; </a:t>
              </a:r>
              <a:br>
                <a:rPr lang="en-US" sz="1700" b="0" i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US" sz="1700" b="0" i="0">
                  <a:solidFill>
                    <a:schemeClr val="bg1"/>
                  </a:solidFill>
                  <a:latin typeface="Arial" pitchFamily="34" charset="0"/>
                </a:rPr>
                <a:t>Up-Sell</a:t>
              </a:r>
              <a:endParaRPr lang="en-US" b="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3" name="Rectangle 2153"/>
            <p:cNvSpPr>
              <a:spLocks noChangeArrowheads="1"/>
            </p:cNvSpPr>
            <p:nvPr/>
          </p:nvSpPr>
          <p:spPr bwMode="auto">
            <a:xfrm>
              <a:off x="5636568" y="3530600"/>
              <a:ext cx="2057400" cy="54768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71450" indent="-171450" algn="ct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700" b="0" i="0">
                  <a:latin typeface="Arial" pitchFamily="34" charset="0"/>
                </a:rPr>
                <a:t>Customer Support</a:t>
              </a:r>
              <a:endParaRPr lang="en-US" b="0" i="0">
                <a:latin typeface="Arial" pitchFamily="34" charset="0"/>
              </a:endParaRPr>
            </a:p>
          </p:txBody>
        </p:sp>
        <p:sp>
          <p:nvSpPr>
            <p:cNvPr id="24" name="Rectangle 2155"/>
            <p:cNvSpPr>
              <a:spLocks noChangeArrowheads="1"/>
            </p:cNvSpPr>
            <p:nvPr/>
          </p:nvSpPr>
          <p:spPr bwMode="auto">
            <a:xfrm>
              <a:off x="6444606" y="2590800"/>
              <a:ext cx="1554162" cy="54768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171450" indent="-171450" algn="ct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700" b="0" i="0">
                  <a:solidFill>
                    <a:schemeClr val="bg1"/>
                  </a:solidFill>
                  <a:latin typeface="Arial" pitchFamily="34" charset="0"/>
                </a:rPr>
                <a:t>Proactive Service</a:t>
              </a:r>
              <a:endParaRPr lang="en-US" b="0" i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5" name="Rectangle 2156"/>
            <p:cNvSpPr>
              <a:spLocks noChangeArrowheads="1"/>
            </p:cNvSpPr>
            <p:nvPr/>
          </p:nvSpPr>
          <p:spPr bwMode="auto">
            <a:xfrm>
              <a:off x="778818" y="4267200"/>
              <a:ext cx="14287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71450" indent="-171450" algn="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900" i="0">
                  <a:latin typeface="Arial" pitchFamily="34" charset="0"/>
                </a:rPr>
                <a:t>Complete Integrated Solutions</a:t>
              </a:r>
              <a:endParaRPr lang="en-US" b="0" i="0">
                <a:latin typeface="Arial" pitchFamily="34" charset="0"/>
              </a:endParaRPr>
            </a:p>
          </p:txBody>
        </p:sp>
        <p:sp>
          <p:nvSpPr>
            <p:cNvPr id="26" name="Rectangle 2157"/>
            <p:cNvSpPr>
              <a:spLocks noChangeArrowheads="1"/>
            </p:cNvSpPr>
            <p:nvPr/>
          </p:nvSpPr>
          <p:spPr bwMode="auto">
            <a:xfrm>
              <a:off x="683568" y="2895600"/>
              <a:ext cx="15240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71450" indent="-171450" algn="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900" i="0">
                  <a:latin typeface="Arial" pitchFamily="34" charset="0"/>
                </a:rPr>
                <a:t>Partial Functional Solutions </a:t>
              </a:r>
              <a:endParaRPr lang="en-US" b="0" i="0">
                <a:latin typeface="Arial" pitchFamily="34" charset="0"/>
              </a:endParaRPr>
            </a:p>
          </p:txBody>
        </p:sp>
        <p:sp>
          <p:nvSpPr>
            <p:cNvPr id="27" name="Rectangle 2158"/>
            <p:cNvSpPr>
              <a:spLocks noChangeArrowheads="1"/>
            </p:cNvSpPr>
            <p:nvPr/>
          </p:nvSpPr>
          <p:spPr bwMode="auto">
            <a:xfrm>
              <a:off x="1001068" y="1752600"/>
              <a:ext cx="12065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indent="1588" algn="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900" i="0">
                  <a:latin typeface="Arial" pitchFamily="34" charset="0"/>
                </a:rPr>
                <a:t>Customer Lifecycle</a:t>
              </a:r>
              <a:endParaRPr lang="en-US" b="0" i="0">
                <a:latin typeface="Arial" pitchFamily="34" charset="0"/>
              </a:endParaRPr>
            </a:p>
          </p:txBody>
        </p:sp>
        <p:sp>
          <p:nvSpPr>
            <p:cNvPr id="28" name="Rectangle 2123"/>
            <p:cNvSpPr>
              <a:spLocks noChangeArrowheads="1"/>
            </p:cNvSpPr>
            <p:nvPr/>
          </p:nvSpPr>
          <p:spPr bwMode="auto">
            <a:xfrm>
              <a:off x="2051720" y="1905000"/>
              <a:ext cx="1008062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71450" indent="-171450" algn="r" defTabSz="114300" eaLnBrk="0" hangingPunct="0">
                <a:lnSpc>
                  <a:spcPct val="90000"/>
                </a:lnSpc>
                <a:spcBef>
                  <a:spcPct val="65000"/>
                </a:spcBef>
                <a:buClr>
                  <a:schemeClr val="hlink"/>
                </a:buClr>
                <a:buSzPct val="75000"/>
                <a:buFont typeface="Monotype Sorts" pitchFamily="2" charset="2"/>
                <a:buNone/>
                <a:tabLst>
                  <a:tab pos="3657600" algn="r"/>
                  <a:tab pos="4114800" algn="l"/>
                </a:tabLst>
              </a:pPr>
              <a:r>
                <a:rPr lang="en-US" sz="1900" i="0" dirty="0">
                  <a:latin typeface="Arial" pitchFamily="34" charset="0"/>
                </a:rPr>
                <a:t>Enhance</a:t>
              </a:r>
              <a:endParaRPr lang="en-US" b="0" i="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082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Framework of Dynamic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3992"/>
            <a:ext cx="805888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809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Cara Membuat CRM berhasil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Perencanaan Bisnis yang matang</a:t>
            </a:r>
          </a:p>
          <a:p>
            <a:r>
              <a:rPr lang="id-ID" dirty="0" smtClean="0"/>
              <a:t>Definisikan Sasaran dan Tujuan penerapan CRM</a:t>
            </a:r>
          </a:p>
          <a:p>
            <a:r>
              <a:rPr lang="id-ID" dirty="0" smtClean="0"/>
              <a:t>Tentukan batasan dari CRM menurut strategi yang diterapkan</a:t>
            </a:r>
          </a:p>
          <a:p>
            <a:r>
              <a:rPr lang="id-ID" dirty="0" smtClean="0"/>
              <a:t>Tentukan parameter dan Standar pengukuran keberhasilan penerapan CRM</a:t>
            </a:r>
          </a:p>
          <a:p>
            <a:r>
              <a:rPr lang="id-ID" dirty="0" smtClean="0"/>
              <a:t>Tentukan standar aturan penanganan strategi berdasarkan informasi dari sistem CRM</a:t>
            </a:r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3738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Hal yang Harus Diperhatikan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Sasaran </a:t>
            </a:r>
            <a:r>
              <a:rPr lang="id-ID" dirty="0" smtClean="0">
                <a:sym typeface="Wingdings" pitchFamily="2" charset="2"/>
              </a:rPr>
              <a:t> Jangka Panjang</a:t>
            </a:r>
          </a:p>
          <a:p>
            <a:r>
              <a:rPr lang="id-ID" dirty="0" smtClean="0">
                <a:sym typeface="Wingdings" pitchFamily="2" charset="2"/>
              </a:rPr>
              <a:t>Sesuai dengan sasaran dari Perusahaan</a:t>
            </a:r>
          </a:p>
          <a:p>
            <a:r>
              <a:rPr lang="id-ID" dirty="0" smtClean="0">
                <a:sym typeface="Wingdings" pitchFamily="2" charset="2"/>
              </a:rPr>
              <a:t>Hasil yang dicapai  Kunci bagi bisnis perusahaan</a:t>
            </a:r>
          </a:p>
          <a:p>
            <a:r>
              <a:rPr lang="id-ID" dirty="0" smtClean="0">
                <a:sym typeface="Wingdings" pitchFamily="2" charset="2"/>
              </a:rPr>
              <a:t>Penerapan CRM dapat mengurangi biaya perusahaan secara keseluruhan</a:t>
            </a:r>
          </a:p>
          <a:p>
            <a:r>
              <a:rPr lang="id-ID" dirty="0" smtClean="0">
                <a:sym typeface="Wingdings" pitchFamily="2" charset="2"/>
              </a:rPr>
              <a:t>Nilai resiko akibat penerapan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1413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Kendala yang Muncul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aplikasi </a:t>
            </a:r>
            <a:r>
              <a:rPr lang="id-ID" dirty="0" smtClean="0">
                <a:sym typeface="Wingdings" pitchFamily="2" charset="2"/>
              </a:rPr>
              <a:t> Terbuang feature dengan percuma</a:t>
            </a:r>
          </a:p>
          <a:p>
            <a:r>
              <a:rPr lang="id-ID" dirty="0" smtClean="0">
                <a:sym typeface="Wingdings" pitchFamily="2" charset="2"/>
              </a:rPr>
              <a:t>Pelanggan tetap mengeluh</a:t>
            </a:r>
          </a:p>
          <a:p>
            <a:r>
              <a:rPr lang="id-ID" dirty="0" smtClean="0">
                <a:sym typeface="Wingdings" pitchFamily="2" charset="2"/>
              </a:rPr>
              <a:t>Hubungan dengan pelanggan tetap transaksional</a:t>
            </a:r>
          </a:p>
          <a:p>
            <a:r>
              <a:rPr lang="id-ID" dirty="0" smtClean="0">
                <a:sym typeface="Wingdings" pitchFamily="2" charset="2"/>
              </a:rPr>
              <a:t>Tidak ada peningkatan efesiensi</a:t>
            </a:r>
          </a:p>
          <a:p>
            <a:r>
              <a:rPr lang="id-ID" dirty="0" smtClean="0">
                <a:sym typeface="Wingdings" pitchFamily="2" charset="2"/>
              </a:rPr>
              <a:t>Staf Sales dan Marekting masih saling menyembunyikan data</a:t>
            </a:r>
          </a:p>
          <a:p>
            <a:r>
              <a:rPr lang="id-ID" dirty="0" smtClean="0">
                <a:sym typeface="Wingdings" pitchFamily="2" charset="2"/>
              </a:rPr>
              <a:t>Keuntungan perusahaan masih stagnan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0383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IT-CRM</a:t>
            </a:r>
            <a:endParaRPr lang="id-ID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3040" y="1196752"/>
            <a:ext cx="7816320" cy="506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77000"/>
              </a:lnSpc>
              <a:buFont typeface="StarSymbol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The Top 11 CRM Manufactures Are: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       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      </a:t>
            </a:r>
            <a:r>
              <a:rPr lang="en-US" sz="2000" u="sng" dirty="0" smtClean="0">
                <a:solidFill>
                  <a:srgbClr val="FFFF00"/>
                </a:solidFill>
              </a:rPr>
              <a:t>Company</a:t>
            </a:r>
            <a:r>
              <a:rPr lang="en-US" sz="2000" dirty="0" smtClean="0">
                <a:solidFill>
                  <a:srgbClr val="FFFF00"/>
                </a:solidFill>
              </a:rPr>
              <a:t>                                                   </a:t>
            </a:r>
            <a:r>
              <a:rPr lang="en-US" sz="2000" u="sng" dirty="0" smtClean="0">
                <a:solidFill>
                  <a:srgbClr val="FFFF00"/>
                </a:solidFill>
              </a:rPr>
              <a:t>Product name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1.   Microsoft                                 </a:t>
            </a:r>
            <a:r>
              <a:rPr lang="en-US" sz="2000" dirty="0" err="1" smtClean="0"/>
              <a:t>Microsoft</a:t>
            </a:r>
            <a:r>
              <a:rPr lang="en-US" sz="2000" dirty="0" smtClean="0"/>
              <a:t> Dynamics CRM 3.0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2.   Sage Software                                            </a:t>
            </a:r>
            <a:r>
              <a:rPr lang="en-US" sz="2000" dirty="0" err="1" smtClean="0"/>
              <a:t>SalesLogix</a:t>
            </a:r>
            <a:r>
              <a:rPr lang="en-US" sz="2000" dirty="0" smtClean="0"/>
              <a:t>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3.   SAP America Inc.                           SAP Business One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4.   </a:t>
            </a:r>
            <a:r>
              <a:rPr lang="en-US" sz="2000" dirty="0" err="1" smtClean="0"/>
              <a:t>Parature</a:t>
            </a:r>
            <a:r>
              <a:rPr lang="en-US" sz="2000" dirty="0" smtClean="0"/>
              <a:t> Inc.                                                            </a:t>
            </a:r>
            <a:r>
              <a:rPr lang="en-US" sz="2000" dirty="0" err="1" smtClean="0"/>
              <a:t>Parature</a:t>
            </a:r>
            <a:endParaRPr lang="en-US" sz="2000" dirty="0" smtClean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5.   </a:t>
            </a:r>
            <a:r>
              <a:rPr lang="en-US" sz="2000" dirty="0" err="1" smtClean="0"/>
              <a:t>Entellium</a:t>
            </a:r>
            <a:r>
              <a:rPr lang="en-US" sz="2000" dirty="0" smtClean="0"/>
              <a:t>                                                        </a:t>
            </a:r>
            <a:r>
              <a:rPr lang="en-US" sz="2000" dirty="0" err="1" smtClean="0"/>
              <a:t>Entellium</a:t>
            </a:r>
            <a:r>
              <a:rPr lang="en-US" sz="2000" dirty="0" smtClean="0"/>
              <a:t>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6.   Pivotal corp.                                                       Pivotal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7.   </a:t>
            </a:r>
            <a:r>
              <a:rPr lang="en-US" sz="2000" dirty="0" err="1" smtClean="0"/>
              <a:t>Maximizer</a:t>
            </a:r>
            <a:r>
              <a:rPr lang="en-US" sz="2000" dirty="0" smtClean="0"/>
              <a:t> Software                    </a:t>
            </a:r>
            <a:r>
              <a:rPr lang="en-US" sz="2000" dirty="0" err="1" smtClean="0"/>
              <a:t>Maximizer</a:t>
            </a:r>
            <a:r>
              <a:rPr lang="en-US" sz="2000" dirty="0" smtClean="0"/>
              <a:t> Enterprise CRM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8.   </a:t>
            </a:r>
            <a:r>
              <a:rPr lang="en-US" sz="2000" dirty="0" err="1" smtClean="0"/>
              <a:t>Netsuite</a:t>
            </a:r>
            <a:r>
              <a:rPr lang="en-US" sz="2000" dirty="0" smtClean="0"/>
              <a:t> Inc.                                                 NetSuite CRM+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9.   </a:t>
            </a:r>
            <a:r>
              <a:rPr lang="en-US" sz="2000" dirty="0" err="1" smtClean="0"/>
              <a:t>Oncontact</a:t>
            </a:r>
            <a:r>
              <a:rPr lang="en-US" sz="2000" dirty="0" smtClean="0"/>
              <a:t> Software                                           </a:t>
            </a:r>
            <a:r>
              <a:rPr lang="en-US" sz="2000" dirty="0" err="1" smtClean="0"/>
              <a:t>Oncontact</a:t>
            </a:r>
            <a:r>
              <a:rPr lang="en-US" sz="2000" dirty="0" smtClean="0"/>
              <a:t> V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10. ADAPT Software Applications                            ADAPT </a:t>
            </a:r>
            <a:r>
              <a:rPr lang="en-US" sz="2000" dirty="0" err="1" smtClean="0"/>
              <a:t>crm</a:t>
            </a:r>
            <a:endParaRPr lang="en-US" sz="2000" dirty="0" smtClean="0"/>
          </a:p>
          <a:p>
            <a:pPr>
              <a:lnSpc>
                <a:spcPct val="77000"/>
              </a:lnSpc>
              <a:buFont typeface="StarSymbol" charset="0"/>
              <a:buNone/>
            </a:pPr>
            <a:r>
              <a:rPr lang="en-US" sz="2000" dirty="0" smtClean="0"/>
              <a:t>11. Exact Software North America                              e-Synergy</a:t>
            </a:r>
          </a:p>
          <a:p>
            <a:pPr>
              <a:lnSpc>
                <a:spcPct val="77000"/>
              </a:lnSpc>
              <a:buFont typeface="StarSymbol" charset="0"/>
              <a:buNone/>
            </a:pPr>
            <a:endParaRPr lang="en-US" sz="2000" dirty="0" smtClean="0"/>
          </a:p>
          <a:p>
            <a:pPr marL="0" indent="0">
              <a:lnSpc>
                <a:spcPct val="77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2988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200" dirty="0" smtClean="0"/>
              <a:t>Ex. </a:t>
            </a:r>
            <a:r>
              <a:rPr lang="id-ID" sz="3200" dirty="0"/>
              <a:t>Metode RFM untuk menentukan Best </a:t>
            </a:r>
            <a:r>
              <a:rPr lang="id-ID" sz="3200" dirty="0" smtClean="0"/>
              <a:t>Customer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  <a:p>
            <a:pPr marL="411480" lvl="1" indent="0">
              <a:buNone/>
            </a:pP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3878921"/>
              </p:ext>
            </p:extLst>
          </p:nvPr>
        </p:nvGraphicFramePr>
        <p:xfrm>
          <a:off x="140364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88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2022184"/>
              </p:ext>
            </p:extLst>
          </p:nvPr>
        </p:nvGraphicFramePr>
        <p:xfrm>
          <a:off x="140364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1093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Ex. Penerapan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d-ID" dirty="0" smtClean="0"/>
              <a:t>Perusahaan Nestle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/>
          <a:stretch/>
        </p:blipFill>
        <p:spPr>
          <a:xfrm>
            <a:off x="755576" y="2132856"/>
            <a:ext cx="7488832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0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Membangun Database pelanggan yang kuat</a:t>
            </a:r>
          </a:p>
          <a:p>
            <a:pPr lvl="1"/>
            <a:r>
              <a:rPr lang="id-ID" dirty="0" smtClean="0"/>
              <a:t>Pengumpulan Data melalui situs </a:t>
            </a:r>
            <a:r>
              <a:rPr lang="id-ID" b="1" dirty="0" smtClean="0">
                <a:solidFill>
                  <a:srgbClr val="FFFF00"/>
                </a:solidFill>
              </a:rPr>
              <a:t>http://www.sahabatnestle.co.id</a:t>
            </a:r>
          </a:p>
          <a:p>
            <a:pPr lvl="1"/>
            <a:r>
              <a:rPr lang="id-ID" dirty="0" smtClean="0"/>
              <a:t>Penawaran benefit untuk anggota yang sudah mendaftar</a:t>
            </a:r>
          </a:p>
          <a:p>
            <a:r>
              <a:rPr lang="id-ID" dirty="0" smtClean="0"/>
              <a:t>Membuat Profil dari setiap pelanggan</a:t>
            </a:r>
          </a:p>
          <a:p>
            <a:pPr lvl="1"/>
            <a:r>
              <a:rPr lang="id-ID" dirty="0" smtClean="0"/>
              <a:t>Memberikan gambaran tentang kebutuhan, keinginan dan concern pelanggan tentang produk atau layanan perusahaan</a:t>
            </a:r>
          </a:p>
          <a:p>
            <a:pPr lvl="1"/>
            <a:r>
              <a:rPr lang="id-ID" dirty="0" smtClean="0"/>
              <a:t>Penentuan Aktifitas marketing yang cocok untuk di aplikasikan kepada pelanggan</a:t>
            </a:r>
          </a:p>
        </p:txBody>
      </p:sp>
    </p:spTree>
    <p:extLst>
      <p:ext uri="{BB962C8B-B14F-4D97-AF65-F5344CB8AC3E}">
        <p14:creationId xmlns:p14="http://schemas.microsoft.com/office/powerpoint/2010/main" val="156964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24047293"/>
              </p:ext>
            </p:extLst>
          </p:nvPr>
        </p:nvGraphicFramePr>
        <p:xfrm>
          <a:off x="0" y="1556792"/>
          <a:ext cx="8763000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eaLnBrk="1" hangingPunct="1"/>
            <a:r>
              <a:rPr lang="id-ID" dirty="0" smtClean="0"/>
              <a:t>Kajian CRM</a:t>
            </a:r>
          </a:p>
        </p:txBody>
      </p:sp>
    </p:spTree>
    <p:extLst>
      <p:ext uri="{BB962C8B-B14F-4D97-AF65-F5344CB8AC3E}">
        <p14:creationId xmlns:p14="http://schemas.microsoft.com/office/powerpoint/2010/main" val="2139667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508F3-F191-4F15-A246-296966BE4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>
                                            <p:graphicEl>
                                              <a:dgm id="{CED508F3-F191-4F15-A246-296966BE4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>
                                            <p:graphicEl>
                                              <a:dgm id="{CED508F3-F191-4F15-A246-296966BE4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graphicEl>
                                              <a:dgm id="{CED508F3-F191-4F15-A246-296966BE4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23BBB4-89AC-4289-AE85-8130F958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>
                                            <p:graphicEl>
                                              <a:dgm id="{2823BBB4-89AC-4289-AE85-8130F9583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graphicEl>
                                              <a:dgm id="{2823BBB4-89AC-4289-AE85-8130F958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>
                                            <p:graphicEl>
                                              <a:dgm id="{2823BBB4-89AC-4289-AE85-8130F9583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65B7D8-ED32-445E-BCD7-C738A25C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>
                                            <p:graphicEl>
                                              <a:dgm id="{1065B7D8-ED32-445E-BCD7-C738A25CC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graphicEl>
                                              <a:dgm id="{1065B7D8-ED32-445E-BCD7-C738A25C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graphicEl>
                                              <a:dgm id="{1065B7D8-ED32-445E-BCD7-C738A25C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E14BD-C728-4D41-9D75-00BF7704A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>
                                            <p:graphicEl>
                                              <a:dgm id="{F08E14BD-C728-4D41-9D75-00BF7704A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>
                                            <p:graphicEl>
                                              <a:dgm id="{F08E14BD-C728-4D41-9D75-00BF7704A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>
                                            <p:graphicEl>
                                              <a:dgm id="{F08E14BD-C728-4D41-9D75-00BF7704A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0035AB-0E22-40B2-92A4-B5BCA05A3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>
                                            <p:graphicEl>
                                              <a:dgm id="{6A0035AB-0E22-40B2-92A4-B5BCA05A3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>
                                            <p:graphicEl>
                                              <a:dgm id="{6A0035AB-0E22-40B2-92A4-B5BCA05A3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>
                                            <p:graphicEl>
                                              <a:dgm id="{6A0035AB-0E22-40B2-92A4-B5BCA05A3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F44FD0-6DAB-4B79-8A82-2CBE8137B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>
                                            <p:graphicEl>
                                              <a:dgm id="{43F44FD0-6DAB-4B79-8A82-2CBE8137B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graphicEl>
                                              <a:dgm id="{43F44FD0-6DAB-4B79-8A82-2CBE8137B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graphicEl>
                                              <a:dgm id="{43F44FD0-6DAB-4B79-8A82-2CBE8137B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B84540-305C-4975-9F27-9A1DB631B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>
                                            <p:graphicEl>
                                              <a:dgm id="{63B84540-305C-4975-9F27-9A1DB631B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graphicEl>
                                              <a:dgm id="{63B84540-305C-4975-9F27-9A1DB631B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graphicEl>
                                              <a:dgm id="{63B84540-305C-4975-9F27-9A1DB631B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Analisis Profitabilitas dari tiap pelanggan</a:t>
            </a:r>
          </a:p>
          <a:p>
            <a:pPr lvl="1"/>
            <a:r>
              <a:rPr lang="id-ID" dirty="0"/>
              <a:t>Pertanyaan :</a:t>
            </a:r>
          </a:p>
          <a:p>
            <a:pPr lvl="2"/>
            <a:r>
              <a:rPr lang="id-ID" dirty="0"/>
              <a:t>Berapa banyak pelanggan mengkonsumsi produk nestle</a:t>
            </a:r>
          </a:p>
          <a:p>
            <a:pPr lvl="2"/>
            <a:r>
              <a:rPr lang="id-ID" dirty="0"/>
              <a:t>Berapa besar pengeluaran yang dibelanjakan</a:t>
            </a:r>
          </a:p>
          <a:p>
            <a:pPr lvl="1"/>
            <a:r>
              <a:rPr lang="id-ID" dirty="0" smtClean="0"/>
              <a:t>Hasil :</a:t>
            </a:r>
          </a:p>
          <a:p>
            <a:pPr lvl="2"/>
            <a:r>
              <a:rPr lang="id-ID" dirty="0" smtClean="0"/>
              <a:t>Memilih konsumen yang memberikan keuntungan banyak atau tidak terlalu banyak</a:t>
            </a:r>
          </a:p>
          <a:p>
            <a:pPr lvl="2"/>
            <a:r>
              <a:rPr lang="id-ID" dirty="0" smtClean="0"/>
              <a:t>Perusahaan memberikan layanan sesuai tingkat profitabilitas setiap pelanggan</a:t>
            </a:r>
          </a:p>
          <a:p>
            <a:pPr marL="777240" lvl="2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8867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Interaksi dengan Pelanggan yang lebih Targeted dan Customized</a:t>
            </a:r>
          </a:p>
          <a:p>
            <a:pPr lvl="1"/>
            <a:r>
              <a:rPr lang="id-ID" dirty="0" smtClean="0"/>
              <a:t>Pelanggan merasa diperlakukan secara personal</a:t>
            </a:r>
          </a:p>
          <a:p>
            <a:pPr lvl="1"/>
            <a:r>
              <a:rPr lang="id-ID" dirty="0" smtClean="0"/>
              <a:t>Mendukung kepuasan pelanggan</a:t>
            </a:r>
          </a:p>
          <a:p>
            <a:pPr lvl="1"/>
            <a:r>
              <a:rPr lang="id-ID" dirty="0" smtClean="0"/>
              <a:t>Menimbulkan loyalitas pelanggan</a:t>
            </a:r>
          </a:p>
          <a:p>
            <a:pPr lvl="1"/>
            <a:r>
              <a:rPr lang="id-ID" dirty="0" smtClean="0"/>
              <a:t>Memberikan penawaran yang secara khusus didesain sesuai dengan keinginan pelanggan</a:t>
            </a:r>
          </a:p>
          <a:p>
            <a:pPr lvl="1"/>
            <a:r>
              <a:rPr lang="id-ID" dirty="0" smtClean="0"/>
              <a:t>Contoh : pemberian newsletter, promo dan lainnya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5966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12629162"/>
              </p:ext>
            </p:extLst>
          </p:nvPr>
        </p:nvGraphicFramePr>
        <p:xfrm>
          <a:off x="395536" y="762000"/>
          <a:ext cx="8004175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936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C832C7-6B43-4322-964F-5731FFA7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graphicEl>
                                              <a:dgm id="{86C832C7-6B43-4322-964F-5731FFA7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graphicEl>
                                              <a:dgm id="{86C832C7-6B43-4322-964F-5731FFA7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E57016-ED73-44C0-AAB3-762BE2BB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graphicEl>
                                              <a:dgm id="{38E57016-ED73-44C0-AAB3-762BE2BB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38E57016-ED73-44C0-AAB3-762BE2BB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0FB38-FA02-4EF8-BCF9-05D93CC9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89B0FB38-FA02-4EF8-BCF9-05D93CC9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graphicEl>
                                              <a:dgm id="{89B0FB38-FA02-4EF8-BCF9-05D93CC9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22F6E1-12C3-4BEE-8CB4-B2CCF27D5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>
                                            <p:graphicEl>
                                              <a:dgm id="{0D22F6E1-12C3-4BEE-8CB4-B2CCF27D5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graphicEl>
                                              <a:dgm id="{0D22F6E1-12C3-4BEE-8CB4-B2CCF27D5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340C7E-C58C-46DA-98CB-CE6309C63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1B340C7E-C58C-46DA-98CB-CE6309C63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graphicEl>
                                              <a:dgm id="{1B340C7E-C58C-46DA-98CB-CE6309C63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5D4D8-51E9-4A49-812B-5225B4FFF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>
                                            <p:graphicEl>
                                              <a:dgm id="{3155D4D8-51E9-4A49-812B-5225B4FFF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>
                                            <p:graphicEl>
                                              <a:dgm id="{3155D4D8-51E9-4A49-812B-5225B4FFF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dirty="0" smtClean="0">
                <a:latin typeface="Cambria" pitchFamily="18" charset="0"/>
              </a:rPr>
              <a:t>Definisi CRM</a:t>
            </a:r>
            <a:endParaRPr lang="id-ID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id-ID" dirty="0" smtClean="0">
                <a:latin typeface="Cambria" pitchFamily="18" charset="0"/>
              </a:rPr>
              <a:t>Strategi Bisnis yang mengintegrasikan proses bisnis yang bersentuhan langsung dengan Konsumen</a:t>
            </a:r>
          </a:p>
          <a:p>
            <a:pPr algn="just">
              <a:lnSpc>
                <a:spcPct val="160000"/>
              </a:lnSpc>
            </a:pPr>
            <a:r>
              <a:rPr lang="id-ID" dirty="0">
                <a:latin typeface="Cambria" pitchFamily="18" charset="0"/>
              </a:rPr>
              <a:t>S</a:t>
            </a:r>
            <a:r>
              <a:rPr lang="id-ID" dirty="0" smtClean="0">
                <a:latin typeface="Cambria" pitchFamily="18" charset="0"/>
              </a:rPr>
              <a:t>trategi </a:t>
            </a:r>
            <a:r>
              <a:rPr lang="id-ID" dirty="0">
                <a:latin typeface="Cambria" pitchFamily="18" charset="0"/>
              </a:rPr>
              <a:t>bisnis inti yang memadukan proses dan fungsi internal, jaringan eksternal untuk menciptakan dan menyampaikan nilai kepada pelanggan untuk mendapatkan keuntungan. </a:t>
            </a:r>
          </a:p>
          <a:p>
            <a:pPr algn="just">
              <a:lnSpc>
                <a:spcPct val="160000"/>
              </a:lnSpc>
            </a:pPr>
            <a:r>
              <a:rPr lang="id-ID" dirty="0" smtClean="0">
                <a:latin typeface="Cambria" pitchFamily="18" charset="0"/>
              </a:rPr>
              <a:t>Didasarkan </a:t>
            </a:r>
            <a:r>
              <a:rPr lang="id-ID" dirty="0">
                <a:latin typeface="Cambria" pitchFamily="18" charset="0"/>
              </a:rPr>
              <a:t>pada data pelanggan berkualitas dan dimungkinkan dengan adanya teknologi informasi.</a:t>
            </a:r>
          </a:p>
          <a:p>
            <a:pPr algn="just">
              <a:lnSpc>
                <a:spcPct val="160000"/>
              </a:lnSpc>
            </a:pPr>
            <a:endParaRPr lang="id-ID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35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892696"/>
          </a:xfrm>
        </p:spPr>
        <p:txBody>
          <a:bodyPr/>
          <a:lstStyle/>
          <a:p>
            <a:r>
              <a:rPr lang="id-ID" dirty="0" smtClean="0"/>
              <a:t>Mengembangkan hubungan </a:t>
            </a:r>
            <a:r>
              <a:rPr lang="id-ID" dirty="0"/>
              <a:t>yang menguntungkan dengan pelanggan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7856" y="227687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Manfaat CRM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212976"/>
            <a:ext cx="784887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Jumlah Konsumen Bertambah</a:t>
            </a:r>
          </a:p>
          <a:p>
            <a:r>
              <a:rPr lang="id-ID" dirty="0" smtClean="0"/>
              <a:t>Mengetahui Tingkat kepemilikan perusahaan pada Konsumen</a:t>
            </a:r>
          </a:p>
          <a:p>
            <a:r>
              <a:rPr lang="id-ID" dirty="0" smtClean="0"/>
              <a:t>Mengetahui Kebutuhan Konsumen pada Masa yang akan datang</a:t>
            </a:r>
          </a:p>
          <a:p>
            <a:r>
              <a:rPr lang="id-ID" dirty="0" smtClean="0"/>
              <a:t>Mengetahui Ketidaknormalan pada setiap aktivitas transaksi</a:t>
            </a:r>
          </a:p>
          <a:p>
            <a:r>
              <a:rPr lang="id-ID" dirty="0" smtClean="0"/>
              <a:t>Mengetahui Perbaikan yang harus dilakukan  pada service yang dilakukan kepada konsumen</a:t>
            </a:r>
          </a:p>
          <a:p>
            <a:r>
              <a:rPr lang="id-ID" dirty="0" smtClean="0"/>
              <a:t>Menganalisa pola data transaksi</a:t>
            </a:r>
          </a:p>
          <a:p>
            <a:r>
              <a:rPr lang="id-ID" dirty="0" smtClean="0"/>
              <a:t>Mengurangi resiko operasional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4702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Siklus Hidup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959769" y="1595338"/>
            <a:ext cx="4916487" cy="4425950"/>
            <a:chOff x="866" y="761"/>
            <a:chExt cx="3216" cy="3072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1586" y="761"/>
              <a:ext cx="1776" cy="1488"/>
            </a:xfrm>
            <a:prstGeom prst="upArrow">
              <a:avLst>
                <a:gd name="adj1" fmla="val 66556"/>
                <a:gd name="adj2" fmla="val 36023"/>
              </a:avLst>
            </a:prstGeom>
            <a:solidFill>
              <a:srgbClr val="29AE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 rot="-7357413">
              <a:off x="722" y="2201"/>
              <a:ext cx="1776" cy="1488"/>
            </a:xfrm>
            <a:prstGeom prst="upArrow">
              <a:avLst>
                <a:gd name="adj1" fmla="val 66556"/>
                <a:gd name="adj2" fmla="val 36023"/>
              </a:avLst>
            </a:prstGeom>
            <a:solidFill>
              <a:srgbClr val="29AE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rot="7357413" flipH="1">
              <a:off x="2450" y="2201"/>
              <a:ext cx="1776" cy="1488"/>
            </a:xfrm>
            <a:prstGeom prst="upArrow">
              <a:avLst>
                <a:gd name="adj1" fmla="val 66556"/>
                <a:gd name="adj2" fmla="val 36023"/>
              </a:avLst>
            </a:prstGeom>
            <a:solidFill>
              <a:srgbClr val="29AE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874" y="2057"/>
              <a:ext cx="1200" cy="912"/>
            </a:xfrm>
            <a:prstGeom prst="ellipse">
              <a:avLst/>
            </a:prstGeom>
            <a:solidFill>
              <a:srgbClr val="29AE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 rot="5043484" flipH="1">
              <a:off x="3002" y="1697"/>
              <a:ext cx="768" cy="720"/>
            </a:xfrm>
            <a:custGeom>
              <a:avLst/>
              <a:gdLst>
                <a:gd name="G0" fmla="+- -428822 0 0"/>
                <a:gd name="G1" fmla="+- -7507238 0 0"/>
                <a:gd name="G2" fmla="+- -428822 0 -7507238"/>
                <a:gd name="G3" fmla="+- 10800 0 0"/>
                <a:gd name="G4" fmla="+- 0 0 -42882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853 0 0"/>
                <a:gd name="G9" fmla="+- 0 0 -7507238"/>
                <a:gd name="G10" fmla="+- 6853 0 2700"/>
                <a:gd name="G11" fmla="cos G10 -428822"/>
                <a:gd name="G12" fmla="sin G10 -428822"/>
                <a:gd name="G13" fmla="cos 13500 -428822"/>
                <a:gd name="G14" fmla="sin 13500 -428822"/>
                <a:gd name="G15" fmla="+- G11 10800 0"/>
                <a:gd name="G16" fmla="+- G12 10800 0"/>
                <a:gd name="G17" fmla="+- G13 10800 0"/>
                <a:gd name="G18" fmla="+- G14 10800 0"/>
                <a:gd name="G19" fmla="*/ 6853 1 2"/>
                <a:gd name="G20" fmla="+- G19 5400 0"/>
                <a:gd name="G21" fmla="cos G20 -428822"/>
                <a:gd name="G22" fmla="sin G20 -428822"/>
                <a:gd name="G23" fmla="+- G21 10800 0"/>
                <a:gd name="G24" fmla="+- G12 G23 G22"/>
                <a:gd name="G25" fmla="+- G22 G23 G11"/>
                <a:gd name="G26" fmla="cos 10800 -428822"/>
                <a:gd name="G27" fmla="sin 10800 -428822"/>
                <a:gd name="G28" fmla="cos 6853 -428822"/>
                <a:gd name="G29" fmla="sin 6853 -42882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507238"/>
                <a:gd name="G36" fmla="sin G34 -7507238"/>
                <a:gd name="G37" fmla="+/ -7507238 -42882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853 G39"/>
                <a:gd name="G43" fmla="sin 68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110 w 21600"/>
                <a:gd name="T5" fmla="*/ 1395 h 21600"/>
                <a:gd name="T6" fmla="*/ 7132 w 21600"/>
                <a:gd name="T7" fmla="*/ 2771 h 21600"/>
                <a:gd name="T8" fmla="*/ 14169 w 21600"/>
                <a:gd name="T9" fmla="*/ 4832 h 21600"/>
                <a:gd name="T10" fmla="*/ 24212 w 21600"/>
                <a:gd name="T11" fmla="*/ 9261 h 21600"/>
                <a:gd name="T12" fmla="*/ 20101 w 21600"/>
                <a:gd name="T13" fmla="*/ 14438 h 21600"/>
                <a:gd name="T14" fmla="*/ 14925 w 21600"/>
                <a:gd name="T15" fmla="*/ 1032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08" y="10019"/>
                  </a:moveTo>
                  <a:cubicBezTo>
                    <a:pt x="17211" y="6559"/>
                    <a:pt x="14282" y="3947"/>
                    <a:pt x="10800" y="3947"/>
                  </a:cubicBezTo>
                  <a:cubicBezTo>
                    <a:pt x="9817" y="3946"/>
                    <a:pt x="8846" y="4158"/>
                    <a:pt x="7952" y="4566"/>
                  </a:cubicBezTo>
                  <a:lnTo>
                    <a:pt x="6312" y="976"/>
                  </a:lnTo>
                  <a:cubicBezTo>
                    <a:pt x="7721" y="333"/>
                    <a:pt x="9251" y="-1"/>
                    <a:pt x="10800" y="0"/>
                  </a:cubicBezTo>
                  <a:cubicBezTo>
                    <a:pt x="16288" y="0"/>
                    <a:pt x="20904" y="4116"/>
                    <a:pt x="21529" y="9569"/>
                  </a:cubicBezTo>
                  <a:lnTo>
                    <a:pt x="24212" y="9261"/>
                  </a:lnTo>
                  <a:lnTo>
                    <a:pt x="20101" y="14438"/>
                  </a:lnTo>
                  <a:lnTo>
                    <a:pt x="14925" y="10326"/>
                  </a:lnTo>
                  <a:lnTo>
                    <a:pt x="17608" y="1001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 rot="20254597" flipH="1">
              <a:off x="1346" y="1625"/>
              <a:ext cx="768" cy="720"/>
            </a:xfrm>
            <a:custGeom>
              <a:avLst/>
              <a:gdLst>
                <a:gd name="G0" fmla="+- -428822 0 0"/>
                <a:gd name="G1" fmla="+- -7507238 0 0"/>
                <a:gd name="G2" fmla="+- -428822 0 -7507238"/>
                <a:gd name="G3" fmla="+- 10800 0 0"/>
                <a:gd name="G4" fmla="+- 0 0 -42882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853 0 0"/>
                <a:gd name="G9" fmla="+- 0 0 -7507238"/>
                <a:gd name="G10" fmla="+- 6853 0 2700"/>
                <a:gd name="G11" fmla="cos G10 -428822"/>
                <a:gd name="G12" fmla="sin G10 -428822"/>
                <a:gd name="G13" fmla="cos 13500 -428822"/>
                <a:gd name="G14" fmla="sin 13500 -428822"/>
                <a:gd name="G15" fmla="+- G11 10800 0"/>
                <a:gd name="G16" fmla="+- G12 10800 0"/>
                <a:gd name="G17" fmla="+- G13 10800 0"/>
                <a:gd name="G18" fmla="+- G14 10800 0"/>
                <a:gd name="G19" fmla="*/ 6853 1 2"/>
                <a:gd name="G20" fmla="+- G19 5400 0"/>
                <a:gd name="G21" fmla="cos G20 -428822"/>
                <a:gd name="G22" fmla="sin G20 -428822"/>
                <a:gd name="G23" fmla="+- G21 10800 0"/>
                <a:gd name="G24" fmla="+- G12 G23 G22"/>
                <a:gd name="G25" fmla="+- G22 G23 G11"/>
                <a:gd name="G26" fmla="cos 10800 -428822"/>
                <a:gd name="G27" fmla="sin 10800 -428822"/>
                <a:gd name="G28" fmla="cos 6853 -428822"/>
                <a:gd name="G29" fmla="sin 6853 -42882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507238"/>
                <a:gd name="G36" fmla="sin G34 -7507238"/>
                <a:gd name="G37" fmla="+/ -7507238 -42882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853 G39"/>
                <a:gd name="G43" fmla="sin 68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110 w 21600"/>
                <a:gd name="T5" fmla="*/ 1395 h 21600"/>
                <a:gd name="T6" fmla="*/ 7132 w 21600"/>
                <a:gd name="T7" fmla="*/ 2771 h 21600"/>
                <a:gd name="T8" fmla="*/ 14169 w 21600"/>
                <a:gd name="T9" fmla="*/ 4832 h 21600"/>
                <a:gd name="T10" fmla="*/ 24212 w 21600"/>
                <a:gd name="T11" fmla="*/ 9261 h 21600"/>
                <a:gd name="T12" fmla="*/ 20101 w 21600"/>
                <a:gd name="T13" fmla="*/ 14438 h 21600"/>
                <a:gd name="T14" fmla="*/ 14925 w 21600"/>
                <a:gd name="T15" fmla="*/ 1032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08" y="10019"/>
                  </a:moveTo>
                  <a:cubicBezTo>
                    <a:pt x="17211" y="6559"/>
                    <a:pt x="14282" y="3947"/>
                    <a:pt x="10800" y="3947"/>
                  </a:cubicBezTo>
                  <a:cubicBezTo>
                    <a:pt x="9817" y="3946"/>
                    <a:pt x="8846" y="4158"/>
                    <a:pt x="7952" y="4566"/>
                  </a:cubicBezTo>
                  <a:lnTo>
                    <a:pt x="6312" y="976"/>
                  </a:lnTo>
                  <a:cubicBezTo>
                    <a:pt x="7721" y="333"/>
                    <a:pt x="9251" y="-1"/>
                    <a:pt x="10800" y="0"/>
                  </a:cubicBezTo>
                  <a:cubicBezTo>
                    <a:pt x="16288" y="0"/>
                    <a:pt x="20904" y="4116"/>
                    <a:pt x="21529" y="9569"/>
                  </a:cubicBezTo>
                  <a:lnTo>
                    <a:pt x="24212" y="9261"/>
                  </a:lnTo>
                  <a:lnTo>
                    <a:pt x="20101" y="14438"/>
                  </a:lnTo>
                  <a:lnTo>
                    <a:pt x="14925" y="10326"/>
                  </a:lnTo>
                  <a:lnTo>
                    <a:pt x="17608" y="1001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13101183" flipH="1">
              <a:off x="2114" y="2969"/>
              <a:ext cx="768" cy="720"/>
            </a:xfrm>
            <a:custGeom>
              <a:avLst/>
              <a:gdLst>
                <a:gd name="G0" fmla="+- -428822 0 0"/>
                <a:gd name="G1" fmla="+- -7507238 0 0"/>
                <a:gd name="G2" fmla="+- -428822 0 -7507238"/>
                <a:gd name="G3" fmla="+- 10800 0 0"/>
                <a:gd name="G4" fmla="+- 0 0 -42882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853 0 0"/>
                <a:gd name="G9" fmla="+- 0 0 -7507238"/>
                <a:gd name="G10" fmla="+- 6853 0 2700"/>
                <a:gd name="G11" fmla="cos G10 -428822"/>
                <a:gd name="G12" fmla="sin G10 -428822"/>
                <a:gd name="G13" fmla="cos 13500 -428822"/>
                <a:gd name="G14" fmla="sin 13500 -428822"/>
                <a:gd name="G15" fmla="+- G11 10800 0"/>
                <a:gd name="G16" fmla="+- G12 10800 0"/>
                <a:gd name="G17" fmla="+- G13 10800 0"/>
                <a:gd name="G18" fmla="+- G14 10800 0"/>
                <a:gd name="G19" fmla="*/ 6853 1 2"/>
                <a:gd name="G20" fmla="+- G19 5400 0"/>
                <a:gd name="G21" fmla="cos G20 -428822"/>
                <a:gd name="G22" fmla="sin G20 -428822"/>
                <a:gd name="G23" fmla="+- G21 10800 0"/>
                <a:gd name="G24" fmla="+- G12 G23 G22"/>
                <a:gd name="G25" fmla="+- G22 G23 G11"/>
                <a:gd name="G26" fmla="cos 10800 -428822"/>
                <a:gd name="G27" fmla="sin 10800 -428822"/>
                <a:gd name="G28" fmla="cos 6853 -428822"/>
                <a:gd name="G29" fmla="sin 6853 -42882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507238"/>
                <a:gd name="G36" fmla="sin G34 -7507238"/>
                <a:gd name="G37" fmla="+/ -7507238 -42882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853 G39"/>
                <a:gd name="G43" fmla="sin 685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110 w 21600"/>
                <a:gd name="T5" fmla="*/ 1395 h 21600"/>
                <a:gd name="T6" fmla="*/ 7132 w 21600"/>
                <a:gd name="T7" fmla="*/ 2771 h 21600"/>
                <a:gd name="T8" fmla="*/ 14169 w 21600"/>
                <a:gd name="T9" fmla="*/ 4832 h 21600"/>
                <a:gd name="T10" fmla="*/ 24212 w 21600"/>
                <a:gd name="T11" fmla="*/ 9261 h 21600"/>
                <a:gd name="T12" fmla="*/ 20101 w 21600"/>
                <a:gd name="T13" fmla="*/ 14438 h 21600"/>
                <a:gd name="T14" fmla="*/ 14925 w 21600"/>
                <a:gd name="T15" fmla="*/ 1032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7608" y="10019"/>
                  </a:moveTo>
                  <a:cubicBezTo>
                    <a:pt x="17211" y="6559"/>
                    <a:pt x="14282" y="3947"/>
                    <a:pt x="10800" y="3947"/>
                  </a:cubicBezTo>
                  <a:cubicBezTo>
                    <a:pt x="9817" y="3946"/>
                    <a:pt x="8846" y="4158"/>
                    <a:pt x="7952" y="4566"/>
                  </a:cubicBezTo>
                  <a:lnTo>
                    <a:pt x="6312" y="976"/>
                  </a:lnTo>
                  <a:cubicBezTo>
                    <a:pt x="7721" y="333"/>
                    <a:pt x="9251" y="-1"/>
                    <a:pt x="10800" y="0"/>
                  </a:cubicBezTo>
                  <a:cubicBezTo>
                    <a:pt x="16288" y="0"/>
                    <a:pt x="20904" y="4116"/>
                    <a:pt x="21529" y="9569"/>
                  </a:cubicBezTo>
                  <a:lnTo>
                    <a:pt x="24212" y="9261"/>
                  </a:lnTo>
                  <a:lnTo>
                    <a:pt x="20101" y="14438"/>
                  </a:lnTo>
                  <a:lnTo>
                    <a:pt x="14925" y="10326"/>
                  </a:lnTo>
                  <a:lnTo>
                    <a:pt x="17608" y="1001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066" y="1433"/>
              <a:ext cx="912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5888" indent="-1158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0" dirty="0">
                  <a:solidFill>
                    <a:schemeClr val="bg1"/>
                  </a:solidFill>
                  <a:latin typeface="Arial" pitchFamily="34" charset="0"/>
                </a:rPr>
                <a:t>Differentiation</a:t>
              </a:r>
            </a:p>
            <a:p>
              <a:pPr>
                <a:buFontTx/>
                <a:buChar char="•"/>
              </a:pPr>
              <a:r>
                <a:rPr lang="en-US" sz="1400" b="0" i="0" dirty="0">
                  <a:solidFill>
                    <a:schemeClr val="bg1"/>
                  </a:solidFill>
                  <a:latin typeface="Arial" pitchFamily="34" charset="0"/>
                </a:rPr>
                <a:t>Innovation</a:t>
              </a:r>
            </a:p>
            <a:p>
              <a:pPr>
                <a:buFontTx/>
                <a:buChar char="•"/>
              </a:pPr>
              <a:r>
                <a:rPr lang="en-US" sz="1400" b="0" i="0" dirty="0">
                  <a:solidFill>
                    <a:schemeClr val="bg1"/>
                  </a:solidFill>
                  <a:latin typeface="Arial" pitchFamily="34" charset="0"/>
                </a:rPr>
                <a:t>Convenience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970" y="1097"/>
              <a:ext cx="100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</a:rPr>
                <a:t>Acquire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3383523">
              <a:off x="855" y="3019"/>
              <a:ext cx="100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</a:rPr>
                <a:t>Enhance</a:t>
              </a: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 rot="-3563824">
              <a:off x="3076" y="2969"/>
              <a:ext cx="100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</a:rPr>
                <a:t>Retain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346" y="2537"/>
              <a:ext cx="1152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5888" indent="-1158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0">
                  <a:solidFill>
                    <a:schemeClr val="bg1"/>
                  </a:solidFill>
                  <a:latin typeface="Arial" pitchFamily="34" charset="0"/>
                </a:rPr>
                <a:t>Bundling</a:t>
              </a:r>
            </a:p>
            <a:p>
              <a:pPr>
                <a:buFontTx/>
                <a:buChar char="•"/>
              </a:pPr>
              <a:r>
                <a:rPr lang="en-US" sz="1400" b="0" i="0">
                  <a:solidFill>
                    <a:schemeClr val="bg1"/>
                  </a:solidFill>
                  <a:latin typeface="Arial" pitchFamily="34" charset="0"/>
                </a:rPr>
                <a:t>Reduce Cost</a:t>
              </a:r>
            </a:p>
            <a:p>
              <a:pPr>
                <a:buFontTx/>
                <a:buChar char="•"/>
              </a:pPr>
              <a:r>
                <a:rPr lang="en-US" sz="1400" b="0" i="0">
                  <a:solidFill>
                    <a:schemeClr val="bg1"/>
                  </a:solidFill>
                  <a:latin typeface="Arial" pitchFamily="34" charset="0"/>
                </a:rPr>
                <a:t>Customer Service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2690" y="2537"/>
              <a:ext cx="1152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5888" indent="-1158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0">
                  <a:solidFill>
                    <a:schemeClr val="bg1"/>
                  </a:solidFill>
                  <a:latin typeface="Arial" pitchFamily="34" charset="0"/>
                </a:rPr>
                <a:t>Adaptability</a:t>
              </a:r>
            </a:p>
            <a:p>
              <a:pPr>
                <a:buFontTx/>
                <a:buChar char="•"/>
              </a:pPr>
              <a:r>
                <a:rPr lang="en-US" sz="1400" b="0" i="0">
                  <a:solidFill>
                    <a:schemeClr val="bg1"/>
                  </a:solidFill>
                  <a:latin typeface="Arial" pitchFamily="34" charset="0"/>
                </a:rPr>
                <a:t>Listening</a:t>
              </a:r>
            </a:p>
            <a:p>
              <a:pPr>
                <a:buFontTx/>
                <a:buChar char="•"/>
              </a:pPr>
              <a:r>
                <a:rPr lang="en-US" sz="1400" b="0" i="0">
                  <a:solidFill>
                    <a:schemeClr val="bg1"/>
                  </a:solidFill>
                  <a:latin typeface="Arial" pitchFamily="34" charset="0"/>
                </a:rPr>
                <a:t>New 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636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/>
              <a:t>Acquire </a:t>
            </a:r>
            <a:r>
              <a:rPr lang="id-ID" dirty="0" smtClean="0">
                <a:sym typeface="Wingdings" pitchFamily="2" charset="2"/>
              </a:rPr>
              <a:t> Menciptakan Konsumen baru yang dapat diwujudkan dalam berbagai strategi. (</a:t>
            </a:r>
            <a:r>
              <a:rPr lang="id-ID" b="1" dirty="0" smtClean="0">
                <a:solidFill>
                  <a:srgbClr val="FFFF00"/>
                </a:solidFill>
                <a:sym typeface="Wingdings" pitchFamily="2" charset="2"/>
              </a:rPr>
              <a:t>differensiasi, inovasi, convenience</a:t>
            </a:r>
            <a:r>
              <a:rPr lang="id-ID" dirty="0" smtClean="0">
                <a:sym typeface="Wingdings" pitchFamily="2" charset="2"/>
              </a:rPr>
              <a:t>)</a:t>
            </a:r>
          </a:p>
          <a:p>
            <a:pPr marL="114300" indent="0" algn="just">
              <a:buNone/>
            </a:pPr>
            <a:endParaRPr lang="id-ID" dirty="0" smtClean="0">
              <a:sym typeface="Wingdings" pitchFamily="2" charset="2"/>
            </a:endParaRPr>
          </a:p>
          <a:p>
            <a:pPr algn="just"/>
            <a:r>
              <a:rPr lang="id-ID" dirty="0" smtClean="0">
                <a:sym typeface="Wingdings" pitchFamily="2" charset="2"/>
              </a:rPr>
              <a:t>Retain  Melakukan strategi untuk mempertahankan pelanggan dengan cara peningkatan pelayanan. (</a:t>
            </a:r>
            <a:r>
              <a:rPr lang="id-ID" b="1" dirty="0">
                <a:solidFill>
                  <a:srgbClr val="FFFF00"/>
                </a:solidFill>
                <a:sym typeface="Wingdings" pitchFamily="2" charset="2"/>
              </a:rPr>
              <a:t>Adaptability, listening, responship</a:t>
            </a:r>
            <a:r>
              <a:rPr lang="id-ID" dirty="0" smtClean="0">
                <a:sym typeface="Wingdings" pitchFamily="2" charset="2"/>
              </a:rPr>
              <a:t>)</a:t>
            </a:r>
          </a:p>
          <a:p>
            <a:pPr marL="114300" indent="0" algn="just">
              <a:buNone/>
            </a:pPr>
            <a:endParaRPr lang="id-ID" dirty="0" smtClean="0">
              <a:sym typeface="Wingdings" pitchFamily="2" charset="2"/>
            </a:endParaRPr>
          </a:p>
          <a:p>
            <a:pPr algn="just"/>
            <a:r>
              <a:rPr lang="id-ID" dirty="0" smtClean="0">
                <a:sym typeface="Wingdings" pitchFamily="2" charset="2"/>
              </a:rPr>
              <a:t>Enhance  Membina hubungan baik yang telah ada dengan pelanggan, dengan selalu mendengarkan keinginan pelanggan dan melayaninya dengan baik. (</a:t>
            </a:r>
            <a:r>
              <a:rPr lang="id-ID" b="1" dirty="0">
                <a:solidFill>
                  <a:srgbClr val="FFFF00"/>
                </a:solidFill>
                <a:sym typeface="Wingdings" pitchFamily="2" charset="2"/>
              </a:rPr>
              <a:t>Loyality, Reduce cost, Customer Service</a:t>
            </a:r>
            <a:r>
              <a:rPr lang="id-ID" dirty="0" smtClean="0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1744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Segmentasi Pelanggan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Pengelompokan Pelanggan berdasarkan Kriteria atau karakteristik tertentu</a:t>
            </a:r>
          </a:p>
          <a:p>
            <a:r>
              <a:rPr lang="id-ID" dirty="0" smtClean="0"/>
              <a:t>Tujuan </a:t>
            </a:r>
            <a:r>
              <a:rPr lang="id-ID" dirty="0" smtClean="0">
                <a:sym typeface="Wingdings" panose="05000000000000000000" pitchFamily="2" charset="2"/>
              </a:rPr>
              <a:t> </a:t>
            </a:r>
            <a:r>
              <a:rPr lang="id-ID" dirty="0" smtClean="0"/>
              <a:t>Membangun Model Pelanggan sebagai target promosi yang potensial</a:t>
            </a:r>
          </a:p>
          <a:p>
            <a:r>
              <a:rPr lang="id-ID" dirty="0" smtClean="0"/>
              <a:t>Berdasarkan Keloyalan Pelanggan </a:t>
            </a:r>
            <a:r>
              <a:rPr lang="id-ID" dirty="0" smtClean="0">
                <a:sym typeface="Wingdings" panose="05000000000000000000" pitchFamily="2" charset="2"/>
              </a:rPr>
              <a:t> Sasaran Kegiatan yang tepat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Loyal  Pertahankan</a:t>
            </a:r>
          </a:p>
          <a:p>
            <a:pPr lvl="1"/>
            <a:r>
              <a:rPr lang="id-ID" dirty="0" smtClean="0">
                <a:sym typeface="Wingdings" panose="05000000000000000000" pitchFamily="2" charset="2"/>
              </a:rPr>
              <a:t>Kurang Loyal  Strategi agar Loyal dan Setia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Pola Pembelian Pelanggan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07586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Framework CRM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Identifikasi  Prospek dan Konsumen</a:t>
            </a:r>
          </a:p>
          <a:p>
            <a:r>
              <a:rPr lang="id-ID" dirty="0" smtClean="0"/>
              <a:t>Membedakan pelanggan berdasarkan kebutuhan dan nilai bagi perusahaan</a:t>
            </a:r>
          </a:p>
          <a:p>
            <a:r>
              <a:rPr lang="id-ID" dirty="0" smtClean="0"/>
              <a:t>Interaksi untuk pengingkatan pengetahuan</a:t>
            </a:r>
          </a:p>
          <a:p>
            <a:r>
              <a:rPr lang="id-ID" dirty="0" smtClean="0"/>
              <a:t>Penyesuaian untuk setiap pelanggan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5981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1459</TotalTime>
  <Words>714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CRM</vt:lpstr>
      <vt:lpstr>Kajian CRM</vt:lpstr>
      <vt:lpstr>PowerPoint Presentation</vt:lpstr>
      <vt:lpstr>Definisi CRM</vt:lpstr>
      <vt:lpstr>Tujuan CRM</vt:lpstr>
      <vt:lpstr>Siklus Hidup CRM</vt:lpstr>
      <vt:lpstr>PowerPoint Presentation</vt:lpstr>
      <vt:lpstr>Segmentasi Pelanggan</vt:lpstr>
      <vt:lpstr>Framework CRM</vt:lpstr>
      <vt:lpstr>PowerPoint Presentation</vt:lpstr>
      <vt:lpstr>Framework of Dynamic CRM</vt:lpstr>
      <vt:lpstr>Cara Membuat CRM berhasil</vt:lpstr>
      <vt:lpstr>Hal yang Harus Diperhatikan</vt:lpstr>
      <vt:lpstr>Kendala yang Muncul</vt:lpstr>
      <vt:lpstr>IT-CRM</vt:lpstr>
      <vt:lpstr>Ex. Metode RFM untuk menentukan Best Customer</vt:lpstr>
      <vt:lpstr>PowerPoint Presentation</vt:lpstr>
      <vt:lpstr>Ex. Penerapan CRM</vt:lpstr>
      <vt:lpstr>Tujuan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</dc:title>
  <dc:creator>Rani Susanto</dc:creator>
  <cp:lastModifiedBy>Rani Susanto</cp:lastModifiedBy>
  <cp:revision>30</cp:revision>
  <dcterms:created xsi:type="dcterms:W3CDTF">2016-04-22T03:01:02Z</dcterms:created>
  <dcterms:modified xsi:type="dcterms:W3CDTF">2017-05-09T10:18:51Z</dcterms:modified>
</cp:coreProperties>
</file>