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0" end="29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3695F-C644-4382-9E01-DBEBF37CD6F0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82827-3689-4F8B-B47B-8606DE851B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AB76D-1493-4E3A-AA6A-940441F1E2EC}" type="datetimeFigureOut">
              <a:rPr lang="en-US" smtClean="0"/>
              <a:pPr/>
              <a:t>5/20/2017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FB56B-D20C-4A7A-86AE-F78222735F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ltGray">
          <a:xfrm>
            <a:off x="-1588" y="5157788"/>
            <a:ext cx="9145588" cy="1708150"/>
          </a:xfrm>
          <a:prstGeom prst="rect">
            <a:avLst/>
          </a:prstGeom>
          <a:solidFill>
            <a:schemeClr val="bg2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white">
          <a:xfrm>
            <a:off x="0" y="0"/>
            <a:ext cx="9144000" cy="4935538"/>
          </a:xfrm>
          <a:prstGeom prst="rect">
            <a:avLst/>
          </a:prstGeom>
          <a:solidFill>
            <a:schemeClr val="tx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ltGray">
          <a:xfrm>
            <a:off x="1270000" y="4933950"/>
            <a:ext cx="7874000" cy="223838"/>
          </a:xfrm>
          <a:prstGeom prst="rect">
            <a:avLst/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752600" y="3733800"/>
            <a:ext cx="60198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>
                <a:solidFill>
                  <a:srgbClr val="84A1E8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-9525" y="4935538"/>
            <a:ext cx="1282700" cy="222250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93" name="Object 21"/>
          <p:cNvGraphicFramePr>
            <a:graphicFrameLocks noChangeAspect="1"/>
          </p:cNvGraphicFramePr>
          <p:nvPr/>
        </p:nvGraphicFramePr>
        <p:xfrm>
          <a:off x="1279525" y="5054600"/>
          <a:ext cx="2351088" cy="609600"/>
        </p:xfrm>
        <a:graphic>
          <a:graphicData uri="http://schemas.openxmlformats.org/presentationml/2006/ole">
            <p:oleObj spid="_x0000_s3074" name="Image" r:id="rId3" imgW="2539683" imgH="609524" progId="Photoshop.Image.6">
              <p:embed/>
            </p:oleObj>
          </a:graphicData>
        </a:graphic>
      </p:graphicFrame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0" y="3500438"/>
          <a:ext cx="1266825" cy="1430337"/>
        </p:xfrm>
        <a:graphic>
          <a:graphicData uri="http://schemas.openxmlformats.org/presentationml/2006/ole">
            <p:oleObj spid="_x0000_s3075" name="Image" r:id="rId4" imgW="2539683" imgH="2539683" progId="Photoshop.Image.6">
              <p:embed/>
            </p:oleObj>
          </a:graphicData>
        </a:graphic>
      </p:graphicFrame>
      <p:sp>
        <p:nvSpPr>
          <p:cNvPr id="3095" name="Rectangle 23"/>
          <p:cNvSpPr>
            <a:spLocks noChangeArrowheads="1"/>
          </p:cNvSpPr>
          <p:nvPr/>
        </p:nvSpPr>
        <p:spPr bwMode="invGray">
          <a:xfrm>
            <a:off x="1266825" y="1125538"/>
            <a:ext cx="2368550" cy="4535487"/>
          </a:xfrm>
          <a:prstGeom prst="rect">
            <a:avLst/>
          </a:prstGeom>
          <a:noFill/>
          <a:ln w="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invGray">
          <a:xfrm flipH="1">
            <a:off x="8221663" y="0"/>
            <a:ext cx="95250" cy="2060575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invGray">
          <a:xfrm>
            <a:off x="250825" y="260350"/>
            <a:ext cx="8569325" cy="4392613"/>
          </a:xfrm>
          <a:prstGeom prst="rect">
            <a:avLst/>
          </a:prstGeom>
          <a:noFill/>
          <a:ln w="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8" name="Rectangle 26"/>
          <p:cNvSpPr>
            <a:spLocks noChangeArrowheads="1"/>
          </p:cNvSpPr>
          <p:nvPr/>
        </p:nvSpPr>
        <p:spPr bwMode="invGray">
          <a:xfrm>
            <a:off x="7775575" y="908050"/>
            <a:ext cx="1368425" cy="1439863"/>
          </a:xfrm>
          <a:prstGeom prst="rect">
            <a:avLst/>
          </a:prstGeom>
          <a:noFill/>
          <a:ln w="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Rectangle 27"/>
          <p:cNvSpPr>
            <a:spLocks noChangeArrowheads="1"/>
          </p:cNvSpPr>
          <p:nvPr/>
        </p:nvSpPr>
        <p:spPr bwMode="invGray">
          <a:xfrm>
            <a:off x="611188" y="1916113"/>
            <a:ext cx="7921625" cy="1584325"/>
          </a:xfrm>
          <a:prstGeom prst="rect">
            <a:avLst/>
          </a:prstGeom>
          <a:noFill/>
          <a:ln w="0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239000" cy="15240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4792CA-6C8E-4093-B6DB-BB5CCCA21819}" type="datetime1">
              <a:rPr lang="en-GB" smtClean="0"/>
              <a:pPr/>
              <a:t>20/05/2017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6BA13-BAEC-424D-9C71-7FDFE3128B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33363"/>
            <a:ext cx="2057400" cy="6276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3363"/>
            <a:ext cx="6019800" cy="6276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B89A11-00D3-4E60-9E46-A5F10FAF6A02}" type="datetime1">
              <a:rPr lang="en-GB" smtClean="0"/>
              <a:pPr/>
              <a:t>20/05/2017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6BA13-BAEC-424D-9C71-7FDFE3128B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713" y="233363"/>
            <a:ext cx="7862887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62063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05575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fld id="{6C5F598E-C24C-440F-88AB-A859F64ABB24}" type="datetime1">
              <a:rPr lang="en-GB" smtClean="0"/>
              <a:pPr/>
              <a:t>20/05/2017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477000"/>
            <a:ext cx="1828800" cy="22701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448425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fld id="{D9E6BA13-BAEC-424D-9C71-7FDFE3128B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C61E03-1092-4193-AC54-3B57CBA773A0}" type="datetime1">
              <a:rPr lang="en-GB" smtClean="0"/>
              <a:pPr/>
              <a:t>20/05/2017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6BA13-BAEC-424D-9C71-7FDFE3128B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3E4631-8317-41DB-BAB2-1D4C0FAEF06C}" type="datetime1">
              <a:rPr lang="en-GB" smtClean="0"/>
              <a:pPr/>
              <a:t>20/05/2017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6BA13-BAEC-424D-9C71-7FDFE3128B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2063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2063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512A6B-5291-421B-92DC-06349C85076E}" type="datetime1">
              <a:rPr lang="en-GB" smtClean="0"/>
              <a:pPr/>
              <a:t>20/05/2017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6BA13-BAEC-424D-9C71-7FDFE3128B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6303AD-547B-439A-94A5-C0EBFF33E14B}" type="datetime1">
              <a:rPr lang="en-GB" smtClean="0"/>
              <a:pPr/>
              <a:t>20/05/2017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6BA13-BAEC-424D-9C71-7FDFE3128B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ADF666-6785-4317-A517-EA4B86C57241}" type="datetime1">
              <a:rPr lang="en-GB" smtClean="0"/>
              <a:pPr/>
              <a:t>20/05/2017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6BA13-BAEC-424D-9C71-7FDFE3128B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5E230F-02F7-46C8-8BB0-C67C039C1D92}" type="datetime1">
              <a:rPr lang="en-GB" smtClean="0"/>
              <a:pPr/>
              <a:t>20/05/2017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6BA13-BAEC-424D-9C71-7FDFE3128B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850B44-9CBA-48FE-8CE3-CEA1F7365F49}" type="datetime1">
              <a:rPr lang="en-GB" smtClean="0"/>
              <a:pPr/>
              <a:t>20/05/2017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6BA13-BAEC-424D-9C71-7FDFE3128B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EEE002-6E46-4742-A022-445A517295E3}" type="datetime1">
              <a:rPr lang="en-GB" smtClean="0"/>
              <a:pPr/>
              <a:t>20/05/2017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E6BA13-BAEC-424D-9C71-7FDFE3128B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ltGray">
          <a:xfrm>
            <a:off x="0" y="981075"/>
            <a:ext cx="250825" cy="5891213"/>
          </a:xfrm>
          <a:prstGeom prst="rect">
            <a:avLst/>
          </a:prstGeom>
          <a:solidFill>
            <a:schemeClr val="hlink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0" y="0"/>
            <a:ext cx="1403350" cy="1247775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invGray">
          <a:xfrm>
            <a:off x="1403350" y="0"/>
            <a:ext cx="7740650" cy="1052513"/>
          </a:xfrm>
          <a:prstGeom prst="rect">
            <a:avLst/>
          </a:prstGeom>
          <a:solidFill>
            <a:schemeClr val="tx2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invGray">
          <a:xfrm>
            <a:off x="8820150" y="0"/>
            <a:ext cx="73025" cy="765175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white">
          <a:xfrm>
            <a:off x="179388" y="134938"/>
            <a:ext cx="8785225" cy="773112"/>
          </a:xfrm>
          <a:prstGeom prst="rect">
            <a:avLst/>
          </a:prstGeom>
          <a:noFill/>
          <a:ln w="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468313" y="6481763"/>
            <a:ext cx="8424862" cy="0"/>
          </a:xfrm>
          <a:prstGeom prst="line">
            <a:avLst/>
          </a:prstGeom>
          <a:noFill/>
          <a:ln w="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2063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505575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fld id="{AC5EFB27-B682-4FBA-8807-4C3F8F360DF7}" type="datetime1">
              <a:rPr lang="en-GB" smtClean="0"/>
              <a:pPr/>
              <a:t>20/05/2017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77000"/>
            <a:ext cx="182880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448425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</a:defRPr>
            </a:lvl1pPr>
          </a:lstStyle>
          <a:p>
            <a:fld id="{D9E6BA13-BAEC-424D-9C71-7FDFE3128BB8}" type="slidenum">
              <a:rPr lang="en-GB" smtClean="0"/>
              <a:pPr/>
              <a:t>‹#›</a:t>
            </a:fld>
            <a:endParaRPr lang="en-GB"/>
          </a:p>
        </p:txBody>
      </p:sp>
      <p:graphicFrame>
        <p:nvGraphicFramePr>
          <p:cNvPr id="1045" name="Object 21"/>
          <p:cNvGraphicFramePr>
            <a:graphicFrameLocks noChangeAspect="1"/>
          </p:cNvGraphicFramePr>
          <p:nvPr/>
        </p:nvGraphicFramePr>
        <p:xfrm>
          <a:off x="0" y="0"/>
          <a:ext cx="971550" cy="1042988"/>
        </p:xfrm>
        <a:graphic>
          <a:graphicData uri="http://schemas.openxmlformats.org/presentationml/2006/ole">
            <p:oleObj spid="_x0000_s2050" name="Image" r:id="rId15" imgW="2539683" imgH="2539683" progId="Photoshop.Image.6">
              <p:embed/>
            </p:oleObj>
          </a:graphicData>
        </a:graphic>
      </p:graphicFrame>
      <p:sp>
        <p:nvSpPr>
          <p:cNvPr id="1046" name="Rectangle 22"/>
          <p:cNvSpPr>
            <a:spLocks noChangeArrowheads="1"/>
          </p:cNvSpPr>
          <p:nvPr/>
        </p:nvSpPr>
        <p:spPr bwMode="invGray">
          <a:xfrm>
            <a:off x="1187450" y="908050"/>
            <a:ext cx="7956550" cy="144463"/>
          </a:xfrm>
          <a:prstGeom prst="rect">
            <a:avLst/>
          </a:prstGeom>
          <a:solidFill>
            <a:schemeClr val="tx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invGray">
          <a:xfrm>
            <a:off x="971550" y="0"/>
            <a:ext cx="431800" cy="1052513"/>
          </a:xfrm>
          <a:prstGeom prst="rect">
            <a:avLst/>
          </a:prstGeom>
          <a:solidFill>
            <a:schemeClr val="tx1"/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747713" y="233363"/>
            <a:ext cx="7862887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F3C43F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effry@unikom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51112"/>
          </a:xfrm>
        </p:spPr>
        <p:txBody>
          <a:bodyPr>
            <a:normAutofit/>
          </a:bodyPr>
          <a:lstStyle/>
          <a:p>
            <a:r>
              <a:rPr lang="en-GB" dirty="0" smtClean="0"/>
              <a:t>Dr. Ir. </a:t>
            </a:r>
            <a:r>
              <a:rPr lang="en-GB" dirty="0" err="1" smtClean="0"/>
              <a:t>Yeffry</a:t>
            </a:r>
            <a:r>
              <a:rPr lang="en-GB" dirty="0" smtClean="0"/>
              <a:t> </a:t>
            </a:r>
            <a:r>
              <a:rPr lang="en-GB" dirty="0" err="1" smtClean="0"/>
              <a:t>Handoko</a:t>
            </a:r>
            <a:r>
              <a:rPr lang="en-GB" dirty="0" smtClean="0"/>
              <a:t> Putra, M.T</a:t>
            </a:r>
          </a:p>
          <a:p>
            <a:r>
              <a:rPr lang="en-GB" dirty="0" smtClean="0"/>
              <a:t>(</a:t>
            </a:r>
            <a:r>
              <a:rPr lang="en-GB" dirty="0" smtClean="0">
                <a:hlinkClick r:id="rId2"/>
              </a:rPr>
              <a:t>yeffry@unikom.ac.id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200" dirty="0" smtClean="0"/>
              <a:t>Chap V : </a:t>
            </a:r>
            <a:r>
              <a:rPr lang="en-US" sz="3200" dirty="0" smtClean="0"/>
              <a:t>Stakeholder Management in Project</a:t>
            </a:r>
            <a:endParaRPr lang="en-GB" sz="3200" dirty="0"/>
          </a:p>
        </p:txBody>
      </p:sp>
      <p:sp>
        <p:nvSpPr>
          <p:cNvPr id="4" name="Rectangle 3"/>
          <p:cNvSpPr/>
          <p:nvPr/>
        </p:nvSpPr>
        <p:spPr>
          <a:xfrm>
            <a:off x="2571736" y="57864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Magister </a:t>
            </a:r>
            <a:r>
              <a:rPr lang="en-GB" dirty="0" err="1" smtClean="0"/>
              <a:t>Sistem</a:t>
            </a:r>
            <a:r>
              <a:rPr lang="en-GB" dirty="0" smtClean="0"/>
              <a:t> </a:t>
            </a:r>
            <a:r>
              <a:rPr lang="en-GB" dirty="0" err="1" smtClean="0"/>
              <a:t>Informasi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Universitas</a:t>
            </a:r>
            <a:r>
              <a:rPr lang="en-GB" dirty="0" smtClean="0"/>
              <a:t> </a:t>
            </a:r>
            <a:r>
              <a:rPr lang="en-GB" dirty="0" err="1" smtClean="0"/>
              <a:t>Komputer</a:t>
            </a:r>
            <a:r>
              <a:rPr lang="en-GB" dirty="0" smtClean="0"/>
              <a:t> Indonesia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46914"/>
          <a:stretch>
            <a:fillRect/>
          </a:stretch>
        </p:blipFill>
        <p:spPr bwMode="auto">
          <a:xfrm>
            <a:off x="0" y="1285860"/>
            <a:ext cx="4429124" cy="3033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t="53086"/>
          <a:stretch>
            <a:fillRect/>
          </a:stretch>
        </p:blipFill>
        <p:spPr bwMode="auto">
          <a:xfrm>
            <a:off x="4258711" y="1357298"/>
            <a:ext cx="4956759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Without Good Communication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BA13-BAEC-424D-9C71-7FDFE3128BB8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BA13-BAEC-424D-9C71-7FDFE3128BB8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7" y="1500174"/>
            <a:ext cx="8457413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233363"/>
            <a:ext cx="7324748" cy="563562"/>
          </a:xfrm>
        </p:spPr>
        <p:txBody>
          <a:bodyPr/>
          <a:lstStyle/>
          <a:p>
            <a:r>
              <a:rPr lang="en-US" sz="2800" dirty="0" smtClean="0"/>
              <a:t>Common Cause of Project Failure, relating to Stakeholder Management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BA13-BAEC-424D-9C71-7FDFE3128BB8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 smtClean="0"/>
              <a:t>End user stakeholders not involved throughout the project.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Minimal or no stakeholder backing; lack of ownership.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Corporate goals not understood at the lower organizational levels.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Plan asks for too much in too little time.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Poor estimates, especially financial.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Unclear stakeholder requirements.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Passive user stakeholder involvement after handoff.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Unclear expectations.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Assumptions, if they exist at all, are unrealistic.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Plans are based upon insufficient data.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No systemization of the planning process.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Planning is performed by a planning group.</a:t>
            </a:r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 Life </a:t>
            </a:r>
            <a:r>
              <a:rPr lang="en-US" smtClean="0"/>
              <a:t>Cycle Phases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BA13-BAEC-424D-9C71-7FDFE3128BB8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43050"/>
            <a:ext cx="815498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BA13-BAEC-424D-9C71-7FDFE3128BB8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357298"/>
            <a:ext cx="827787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BA13-BAEC-424D-9C71-7FDFE3128BB8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822587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relations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BA13-BAEC-424D-9C71-7FDFE3128BB8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81973"/>
          <a:stretch>
            <a:fillRect/>
          </a:stretch>
        </p:blipFill>
        <p:spPr bwMode="auto">
          <a:xfrm>
            <a:off x="1357290" y="1357298"/>
            <a:ext cx="71438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 b="57012"/>
          <a:stretch>
            <a:fillRect/>
          </a:stretch>
        </p:blipFill>
        <p:spPr bwMode="auto">
          <a:xfrm>
            <a:off x="1357290" y="1357298"/>
            <a:ext cx="714380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 cstate="print"/>
          <a:srcRect b="47305"/>
          <a:stretch>
            <a:fillRect/>
          </a:stretch>
        </p:blipFill>
        <p:spPr bwMode="auto">
          <a:xfrm>
            <a:off x="1357290" y="1357298"/>
            <a:ext cx="714380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 b="33438"/>
          <a:stretch>
            <a:fillRect/>
          </a:stretch>
        </p:blipFill>
        <p:spPr bwMode="auto">
          <a:xfrm>
            <a:off x="1357290" y="1357298"/>
            <a:ext cx="714380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 b="23731"/>
          <a:stretch>
            <a:fillRect/>
          </a:stretch>
        </p:blipFill>
        <p:spPr bwMode="auto">
          <a:xfrm>
            <a:off x="1357290" y="1357298"/>
            <a:ext cx="714380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357298"/>
            <a:ext cx="7143800" cy="5151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BA13-BAEC-424D-9C71-7FDFE3128BB8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916478"/>
            <a:ext cx="7572403" cy="54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Stakeholder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262063"/>
            <a:ext cx="7972452" cy="5248275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Communicating with stakeholders on a regular basis is a necessity.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Knowing the stakeholders may allow you to anticipate their actions.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Effective stakeholder communications builds trust.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Virtual teams thrive on effective stakeholder communications.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Although we classify stakeholders by groups or organizations, we still communicate with people.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Ineffective stakeholder communications can cause a supporter to become a blocker.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BA13-BAEC-424D-9C71-7FDFE3128BB8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 in Stakeholder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Part of the process of stakeholder engagement involves the establishment of agreements between the individual stakeholders and the project manage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smtClean="0"/>
              <a:t>Identify </a:t>
            </a:r>
            <a:r>
              <a:rPr lang="en-US" sz="1800" dirty="0" smtClean="0"/>
              <a:t>any and all agreements among stakeholders (i.e., funding limitations, sharing of information, approval cycle for changes, etc.)</a:t>
            </a:r>
          </a:p>
          <a:p>
            <a:r>
              <a:rPr lang="en-US" sz="1800" dirty="0" smtClean="0"/>
              <a:t>Identify how politics may change stakeholder agreements</a:t>
            </a:r>
          </a:p>
          <a:p>
            <a:r>
              <a:rPr lang="en-US" sz="1800" dirty="0" smtClean="0"/>
              <a:t>Identify which stakeholders may be replaced during the project (i.e., retirement, promotion, change of assignment, politics, etc.)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BA13-BAEC-424D-9C71-7FDFE3128BB8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BA13-BAEC-424D-9C71-7FDFE3128BB8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61372"/>
          <a:stretch>
            <a:fillRect/>
          </a:stretch>
        </p:blipFill>
        <p:spPr bwMode="auto">
          <a:xfrm>
            <a:off x="1571604" y="1214422"/>
            <a:ext cx="628654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214422"/>
            <a:ext cx="6286544" cy="5363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Audit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6BA13-BAEC-424D-9C71-7FDFE3128BB8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86173"/>
          <a:stretch>
            <a:fillRect/>
          </a:stretch>
        </p:blipFill>
        <p:spPr bwMode="auto">
          <a:xfrm>
            <a:off x="1214414" y="1285860"/>
            <a:ext cx="678661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b="61285"/>
          <a:stretch>
            <a:fillRect/>
          </a:stretch>
        </p:blipFill>
        <p:spPr bwMode="auto">
          <a:xfrm>
            <a:off x="1214414" y="1285860"/>
            <a:ext cx="678661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b="48840"/>
          <a:stretch>
            <a:fillRect/>
          </a:stretch>
        </p:blipFill>
        <p:spPr bwMode="auto">
          <a:xfrm>
            <a:off x="1214414" y="1285860"/>
            <a:ext cx="678661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b="35013"/>
          <a:stretch>
            <a:fillRect/>
          </a:stretch>
        </p:blipFill>
        <p:spPr bwMode="auto">
          <a:xfrm>
            <a:off x="1214414" y="1285860"/>
            <a:ext cx="6786610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b="11508"/>
          <a:stretch>
            <a:fillRect/>
          </a:stretch>
        </p:blipFill>
        <p:spPr bwMode="auto">
          <a:xfrm>
            <a:off x="1214414" y="1285860"/>
            <a:ext cx="678661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285860"/>
            <a:ext cx="6786610" cy="5166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1A1A70"/>
      </a:dk1>
      <a:lt1>
        <a:srgbClr val="FFFFFF"/>
      </a:lt1>
      <a:dk2>
        <a:srgbClr val="243D8C"/>
      </a:dk2>
      <a:lt2>
        <a:srgbClr val="DDDDDD"/>
      </a:lt2>
      <a:accent1>
        <a:srgbClr val="3E78C6"/>
      </a:accent1>
      <a:accent2>
        <a:srgbClr val="84A1E8"/>
      </a:accent2>
      <a:accent3>
        <a:srgbClr val="FFFFFF"/>
      </a:accent3>
      <a:accent4>
        <a:srgbClr val="14145F"/>
      </a:accent4>
      <a:accent5>
        <a:srgbClr val="AFBEDF"/>
      </a:accent5>
      <a:accent6>
        <a:srgbClr val="7791D2"/>
      </a:accent6>
      <a:hlink>
        <a:srgbClr val="90B54D"/>
      </a:hlink>
      <a:folHlink>
        <a:srgbClr val="F3C43F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D4940"/>
        </a:dk1>
        <a:lt1>
          <a:srgbClr val="FFFFFF"/>
        </a:lt1>
        <a:dk2>
          <a:srgbClr val="3F716F"/>
        </a:dk2>
        <a:lt2>
          <a:srgbClr val="DDDDDD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D4473"/>
        </a:dk1>
        <a:lt1>
          <a:srgbClr val="FFFFFF"/>
        </a:lt1>
        <a:dk2>
          <a:srgbClr val="2B6185"/>
        </a:dk2>
        <a:lt2>
          <a:srgbClr val="D3D9DD"/>
        </a:lt2>
        <a:accent1>
          <a:srgbClr val="638AA1"/>
        </a:accent1>
        <a:accent2>
          <a:srgbClr val="8CA8B5"/>
        </a:accent2>
        <a:accent3>
          <a:srgbClr val="FFFFFF"/>
        </a:accent3>
        <a:accent4>
          <a:srgbClr val="253961"/>
        </a:accent4>
        <a:accent5>
          <a:srgbClr val="B7C4CD"/>
        </a:accent5>
        <a:accent6>
          <a:srgbClr val="7E98A4"/>
        </a:accent6>
        <a:hlink>
          <a:srgbClr val="6FA2E7"/>
        </a:hlink>
        <a:folHlink>
          <a:srgbClr val="99C25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A1A70"/>
        </a:dk1>
        <a:lt1>
          <a:srgbClr val="FFFFFF"/>
        </a:lt1>
        <a:dk2>
          <a:srgbClr val="243D8C"/>
        </a:dk2>
        <a:lt2>
          <a:srgbClr val="DDDDDD"/>
        </a:lt2>
        <a:accent1>
          <a:srgbClr val="3E78C6"/>
        </a:accent1>
        <a:accent2>
          <a:srgbClr val="84A1E8"/>
        </a:accent2>
        <a:accent3>
          <a:srgbClr val="FFFFFF"/>
        </a:accent3>
        <a:accent4>
          <a:srgbClr val="14145F"/>
        </a:accent4>
        <a:accent5>
          <a:srgbClr val="AFBEDF"/>
        </a:accent5>
        <a:accent6>
          <a:srgbClr val="7791D2"/>
        </a:accent6>
        <a:hlink>
          <a:srgbClr val="90B54D"/>
        </a:hlink>
        <a:folHlink>
          <a:srgbClr val="F3C4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cdb2004132l</Template>
  <TotalTime>760</TotalTime>
  <Words>293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sample</vt:lpstr>
      <vt:lpstr>Image</vt:lpstr>
      <vt:lpstr>Chap V : Stakeholder Management in Project</vt:lpstr>
      <vt:lpstr>Slide 2</vt:lpstr>
      <vt:lpstr>Slide 3</vt:lpstr>
      <vt:lpstr>stakeholder relations management</vt:lpstr>
      <vt:lpstr>Slide 5</vt:lpstr>
      <vt:lpstr>Effective Stakeholder Communication</vt:lpstr>
      <vt:lpstr>Agreement in Stakeholder Engagement</vt:lpstr>
      <vt:lpstr>Slide 8</vt:lpstr>
      <vt:lpstr>Project Audit</vt:lpstr>
      <vt:lpstr>Without Good Communication</vt:lpstr>
      <vt:lpstr>Slide 11</vt:lpstr>
      <vt:lpstr>Common Cause of Project Failure, relating to Stakeholder Management</vt:lpstr>
      <vt:lpstr>Recovery Life Cycle Phases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Stakeholder Management</dc:title>
  <dc:creator>Jeffry</dc:creator>
  <cp:lastModifiedBy>KaprodiMSI</cp:lastModifiedBy>
  <cp:revision>53</cp:revision>
  <dcterms:created xsi:type="dcterms:W3CDTF">2015-02-27T13:30:12Z</dcterms:created>
  <dcterms:modified xsi:type="dcterms:W3CDTF">2017-05-19T23:56:19Z</dcterms:modified>
</cp:coreProperties>
</file>