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66" r:id="rId4"/>
    <p:sldId id="269" r:id="rId5"/>
    <p:sldId id="295" r:id="rId6"/>
    <p:sldId id="296" r:id="rId7"/>
    <p:sldId id="297" r:id="rId8"/>
    <p:sldId id="298" r:id="rId9"/>
    <p:sldId id="299" r:id="rId10"/>
    <p:sldId id="300" r:id="rId11"/>
    <p:sldId id="309" r:id="rId12"/>
    <p:sldId id="301" r:id="rId13"/>
    <p:sldId id="302" r:id="rId14"/>
    <p:sldId id="303" r:id="rId15"/>
    <p:sldId id="310" r:id="rId16"/>
    <p:sldId id="304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70319F"/>
    <a:srgbClr val="8B40C4"/>
    <a:srgbClr val="A366D0"/>
    <a:srgbClr val="B889DB"/>
    <a:srgbClr val="CDACE6"/>
    <a:srgbClr val="E1CCF0"/>
    <a:srgbClr val="FF33CC"/>
    <a:srgbClr val="5F5F5F"/>
    <a:srgbClr val="E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5" autoAdjust="0"/>
  </p:normalViewPr>
  <p:slideViewPr>
    <p:cSldViewPr>
      <p:cViewPr>
        <p:scale>
          <a:sx n="50" d="100"/>
          <a:sy n="5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2B547-2219-4588-9415-A9D20F891A44}" type="datetimeFigureOut">
              <a:rPr lang="id-ID" smtClean="0"/>
              <a:t>04/02/2015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04778-E855-4018-8D5C-9DFE4174490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65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04778-E855-4018-8D5C-9DFE41744905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41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04778-E855-4018-8D5C-9DFE41744905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41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04778-E855-4018-8D5C-9DFE41744905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41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04778-E855-4018-8D5C-9DFE41744905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41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04778-E855-4018-8D5C-9DFE41744905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41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04778-E855-4018-8D5C-9DFE41744905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4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E7BE8-BD19-4454-9C00-97FE69FE45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04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D215-3BBE-40C3-90DC-5E1C401CB6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22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5D21-FF2A-48CC-93F8-02D9CC3B87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83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85BB-657F-4728-980C-ABC74281CB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3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18112-786B-4FA2-82BF-FE58DF9F37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5F9E-298E-403F-9215-F83E13D395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84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ECD9-D4EF-49E5-8DCA-E9E8E6C848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6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4B5C-9F10-4745-AA58-3769A05794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08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22DF-4719-44EA-A247-2D9D2F247A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15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2B7F-5747-4129-B3F7-2D0D207F28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6191-2AA6-4BDD-A948-DF890CDD62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B380C2-66C8-41D1-9CE1-007C44AAA0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3608" y="3568700"/>
            <a:ext cx="7049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3600" dirty="0" smtClean="0">
                <a:solidFill>
                  <a:srgbClr val="5F5F5F"/>
                </a:solidFill>
                <a:latin typeface="Tahoma" pitchFamily="34" charset="0"/>
                <a:ea typeface="Dotum" pitchFamily="34" charset="-127"/>
              </a:rPr>
              <a:t>SISTEM INFORMASI ENTERPRISE</a:t>
            </a:r>
            <a:endParaRPr lang="en-US" altLang="zh-CN" sz="3600" dirty="0">
              <a:solidFill>
                <a:srgbClr val="FF6600"/>
              </a:solidFill>
              <a:latin typeface="Tahoma" pitchFamily="34" charset="0"/>
              <a:ea typeface="Dotum" pitchFamily="34" charset="-127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84396" y="2895327"/>
            <a:ext cx="64390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altLang="zh-CN" sz="2400" dirty="0" smtClean="0">
                <a:solidFill>
                  <a:schemeClr val="bg1"/>
                </a:solidFill>
                <a:latin typeface="Tahoma" pitchFamily="34" charset="0"/>
              </a:rPr>
              <a:t>Introduction to Enterprise Information System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995738" y="6092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03648" y="5085184"/>
            <a:ext cx="64013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altLang="zh-CN" sz="2000" dirty="0" smtClean="0">
                <a:latin typeface="Tahoma" pitchFamily="34" charset="0"/>
              </a:rPr>
              <a:t>Riani Lubis</a:t>
            </a:r>
          </a:p>
          <a:p>
            <a:pPr algn="ctr"/>
            <a:r>
              <a:rPr lang="id-ID" altLang="zh-CN" sz="2000" dirty="0" smtClean="0">
                <a:latin typeface="Tahoma" pitchFamily="34" charset="0"/>
              </a:rPr>
              <a:t>Program Studi Teknik Informatika</a:t>
            </a:r>
          </a:p>
          <a:p>
            <a:pPr algn="ctr"/>
            <a:r>
              <a:rPr lang="id-ID" altLang="zh-CN" sz="2000" dirty="0" smtClean="0">
                <a:latin typeface="Tahoma" pitchFamily="34" charset="0"/>
              </a:rPr>
              <a:t>Universitas Komputer Indonesia</a:t>
            </a:r>
            <a:endParaRPr lang="en-US" altLang="zh-CN" sz="2000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2800" dirty="0" smtClean="0"/>
              <a:t>Model of a Typical Executive Support System</a:t>
            </a:r>
            <a:endParaRPr lang="id-ID" sz="2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96752"/>
            <a:ext cx="833278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59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600" dirty="0" smtClean="0"/>
              <a:t>Interrelationships Among Systems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729038" y="1223094"/>
            <a:ext cx="1666875" cy="1666875"/>
            <a:chOff x="2308" y="580"/>
            <a:chExt cx="1144" cy="1144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308" y="580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617" y="1009"/>
              <a:ext cx="72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ESS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3630613" y="3990107"/>
            <a:ext cx="3373437" cy="2535237"/>
            <a:chOff x="2240" y="2480"/>
            <a:chExt cx="2316" cy="1740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744" y="2640"/>
              <a:ext cx="432" cy="596"/>
              <a:chOff x="3744" y="2640"/>
              <a:chExt cx="432" cy="596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744" y="2640"/>
                <a:ext cx="0" cy="5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176" y="2672"/>
                <a:ext cx="0" cy="46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 flipV="1">
              <a:off x="2240" y="2480"/>
              <a:ext cx="1376" cy="1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344" y="3696"/>
              <a:ext cx="11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3412" y="3076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EF9100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721" y="3505"/>
              <a:ext cx="71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TPS</a:t>
              </a: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2120900" y="3944069"/>
            <a:ext cx="3421063" cy="2581275"/>
            <a:chOff x="1204" y="2448"/>
            <a:chExt cx="2348" cy="1772"/>
          </a:xfrm>
        </p:grpSpPr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536" y="2672"/>
              <a:ext cx="432" cy="496"/>
              <a:chOff x="1536" y="2672"/>
              <a:chExt cx="432" cy="496"/>
            </a:xfrm>
          </p:grpSpPr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4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V="1">
                <a:off x="1968" y="2672"/>
                <a:ext cx="0" cy="46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2224" y="2448"/>
              <a:ext cx="1328" cy="10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204" y="3076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00AE00"/>
                </a:gs>
                <a:gs pos="100000">
                  <a:srgbClr val="00AE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466" y="3313"/>
              <a:ext cx="718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KWS</a:t>
              </a:r>
            </a:p>
            <a:p>
              <a:pPr>
                <a:spcBef>
                  <a:spcPct val="50000"/>
                </a:spcBef>
              </a:pPr>
              <a:r>
                <a:rPr lang="en-US" sz="2800" b="1"/>
                <a:t>OAS</a:t>
              </a:r>
            </a:p>
          </p:txBody>
        </p:sp>
      </p:grpSp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2120900" y="2539132"/>
            <a:ext cx="4883150" cy="1819275"/>
            <a:chOff x="1204" y="1484"/>
            <a:chExt cx="3352" cy="1248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2068" y="1508"/>
              <a:ext cx="376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 flipV="1">
              <a:off x="3308" y="1484"/>
              <a:ext cx="512" cy="3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412" y="1588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B50069"/>
                </a:gs>
                <a:gs pos="100000">
                  <a:srgbClr val="B50069">
                    <a:gamma/>
                    <a:tint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2144" y="2160"/>
              <a:ext cx="12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1204" y="1588"/>
              <a:ext cx="1144" cy="1144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721" y="1998"/>
              <a:ext cx="71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DSS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513" y="1998"/>
              <a:ext cx="71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MIS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2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Enterprise Integration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1216496"/>
            <a:ext cx="7315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b="1" dirty="0" smtClean="0"/>
              <a:t>Enterprise</a:t>
            </a:r>
          </a:p>
          <a:p>
            <a:pPr lvl="1"/>
            <a:r>
              <a:rPr lang="en-US" sz="2000" dirty="0" smtClean="0"/>
              <a:t>A business, an industrious effort, especially one directed toward making money</a:t>
            </a:r>
          </a:p>
          <a:p>
            <a:r>
              <a:rPr lang="en-US" sz="2400" b="1" dirty="0" smtClean="0"/>
              <a:t>Integrated</a:t>
            </a:r>
          </a:p>
          <a:p>
            <a:pPr lvl="1"/>
            <a:r>
              <a:rPr lang="en-US" sz="2000" dirty="0" smtClean="0"/>
              <a:t>Joined together, united,</a:t>
            </a:r>
            <a:br>
              <a:rPr lang="en-US" sz="2000" dirty="0" smtClean="0"/>
            </a:br>
            <a:r>
              <a:rPr lang="en-US" sz="2000" dirty="0" smtClean="0"/>
              <a:t>made into a whole </a:t>
            </a:r>
            <a:br>
              <a:rPr lang="en-US" sz="2000" dirty="0" smtClean="0"/>
            </a:br>
            <a:r>
              <a:rPr lang="en-US" sz="2000" dirty="0" smtClean="0"/>
              <a:t>by having brought </a:t>
            </a:r>
            <a:br>
              <a:rPr lang="en-US" sz="2000" dirty="0" smtClean="0"/>
            </a:br>
            <a:r>
              <a:rPr lang="en-US" sz="2000" dirty="0" smtClean="0"/>
              <a:t>all parts together</a:t>
            </a:r>
          </a:p>
        </p:txBody>
      </p:sp>
      <p:pic>
        <p:nvPicPr>
          <p:cNvPr id="7" name="Picture 5" descr="dun04299_ex0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0" r="28685" b="11339"/>
          <a:stretch>
            <a:fillRect/>
          </a:stretch>
        </p:blipFill>
        <p:spPr bwMode="auto">
          <a:xfrm>
            <a:off x="4408984" y="3731096"/>
            <a:ext cx="4114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05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26318"/>
            <a:ext cx="8640960" cy="1143000"/>
          </a:xfrm>
        </p:spPr>
        <p:txBody>
          <a:bodyPr/>
          <a:lstStyle/>
          <a:p>
            <a:r>
              <a:rPr lang="id-ID" sz="3600" dirty="0" smtClean="0"/>
              <a:t>Aren’t all enterprise systems integrated ?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1981200"/>
            <a:ext cx="633730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Enterprise “stove pipes” or “silos”</a:t>
            </a:r>
            <a:r>
              <a:rPr lang="en-US" b="1" dirty="0" smtClean="0"/>
              <a:t> </a:t>
            </a:r>
          </a:p>
          <a:p>
            <a:pPr lvl="1"/>
            <a:r>
              <a:rPr lang="en-US" sz="2000" dirty="0" smtClean="0"/>
              <a:t>As enterprises grow, they </a:t>
            </a:r>
            <a:br>
              <a:rPr lang="en-US" sz="2000" dirty="0" smtClean="0"/>
            </a:br>
            <a:r>
              <a:rPr lang="en-US" sz="2000" dirty="0" smtClean="0"/>
              <a:t>typically become divided </a:t>
            </a:r>
            <a:br>
              <a:rPr lang="en-US" sz="2000" dirty="0" smtClean="0"/>
            </a:br>
            <a:r>
              <a:rPr lang="en-US" sz="2000" dirty="0" smtClean="0"/>
              <a:t>based on functional areas</a:t>
            </a:r>
          </a:p>
          <a:p>
            <a:pPr lvl="1"/>
            <a:r>
              <a:rPr lang="en-US" sz="2000" dirty="0" smtClean="0"/>
              <a:t>Each functional area </a:t>
            </a:r>
            <a:br>
              <a:rPr lang="en-US" sz="2000" dirty="0" smtClean="0"/>
            </a:br>
            <a:r>
              <a:rPr lang="en-US" sz="2000" dirty="0" smtClean="0"/>
              <a:t>typically has its own system</a:t>
            </a:r>
          </a:p>
          <a:p>
            <a:pPr lvl="1"/>
            <a:r>
              <a:rPr lang="en-US" sz="2000" dirty="0" smtClean="0"/>
              <a:t>Even within functional areas, enterprises often develop different systems for different information needs </a:t>
            </a:r>
          </a:p>
          <a:p>
            <a:pPr lvl="2"/>
            <a:r>
              <a:rPr lang="en-US" sz="1800" dirty="0" smtClean="0"/>
              <a:t>If existing systems lack functionality, additional systems are built to satisfy new needs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35076" y="1295400"/>
            <a:ext cx="874713" cy="557213"/>
          </a:xfrm>
          <a:prstGeom prst="rect">
            <a:avLst/>
          </a:prstGeom>
          <a:solidFill>
            <a:schemeClr val="hlink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</a:pPr>
            <a:r>
              <a:rPr lang="en-US" sz="2800" b="1">
                <a:solidFill>
                  <a:schemeClr val="bg1"/>
                </a:solidFill>
              </a:rPr>
              <a:t>NO!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54276" y="1295400"/>
            <a:ext cx="1882775" cy="55721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Why Not?</a:t>
            </a:r>
          </a:p>
        </p:txBody>
      </p:sp>
      <p:pic>
        <p:nvPicPr>
          <p:cNvPr id="12" name="Picture 7" descr="dun04299_ex0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1" b="11368"/>
          <a:stretch>
            <a:fillRect/>
          </a:stretch>
        </p:blipFill>
        <p:spPr bwMode="auto">
          <a:xfrm>
            <a:off x="4806876" y="2514600"/>
            <a:ext cx="3810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94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 autoUpdateAnimBg="0"/>
      <p:bldP spid="10" grpId="0" animBg="1" autoUpdateAnimBg="0"/>
      <p:bldP spid="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530746" y="26318"/>
            <a:ext cx="8229600" cy="1143000"/>
          </a:xfrm>
        </p:spPr>
        <p:txBody>
          <a:bodyPr/>
          <a:lstStyle/>
          <a:p>
            <a:r>
              <a:rPr lang="id-ID" sz="3600" dirty="0" smtClean="0"/>
              <a:t>Common Integration Attempts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1219200"/>
            <a:ext cx="822344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b="1" smtClean="0"/>
              <a:t>Integrate the end results</a:t>
            </a:r>
          </a:p>
          <a:p>
            <a:pPr lvl="1"/>
            <a:r>
              <a:rPr lang="en-US" sz="2000" smtClean="0"/>
              <a:t>Let each functional area have its own system and require them to submit end results in a standardized format that can be merged with results from other areas</a:t>
            </a:r>
          </a:p>
          <a:p>
            <a:r>
              <a:rPr lang="en-US" sz="2400" b="1" smtClean="0"/>
              <a:t>Integrate similar types of systems</a:t>
            </a:r>
          </a:p>
          <a:p>
            <a:pPr lvl="1"/>
            <a:r>
              <a:rPr lang="en-US" sz="2000" smtClean="0"/>
              <a:t>All financial areas use same system </a:t>
            </a:r>
          </a:p>
          <a:p>
            <a:pPr lvl="1"/>
            <a:r>
              <a:rPr lang="en-US" sz="2000" smtClean="0"/>
              <a:t>All manufacturing areas use same system</a:t>
            </a:r>
          </a:p>
          <a:p>
            <a:pPr lvl="1"/>
            <a:r>
              <a:rPr lang="en-US" sz="2000" smtClean="0"/>
              <a:t>All areas associated with human resources use same system</a:t>
            </a:r>
          </a:p>
          <a:p>
            <a:pPr lvl="1"/>
            <a:r>
              <a:rPr lang="en-US" sz="2000" smtClean="0"/>
              <a:t>Etc……</a:t>
            </a:r>
          </a:p>
          <a:p>
            <a:pPr lvl="2"/>
            <a:r>
              <a:rPr lang="en-US" sz="1800" b="1" i="1" smtClean="0"/>
              <a:t>However, each of those systems are different from each other</a:t>
            </a:r>
            <a:r>
              <a:rPr lang="en-US" sz="1800" b="1" smtClean="0"/>
              <a:t> </a:t>
            </a:r>
          </a:p>
          <a:p>
            <a:r>
              <a:rPr lang="en-US" sz="2400" b="1" smtClean="0"/>
              <a:t>Enterprise Systems</a:t>
            </a:r>
          </a:p>
          <a:p>
            <a:pPr lvl="1"/>
            <a:r>
              <a:rPr lang="en-US" sz="2000" smtClean="0"/>
              <a:t>May be created from scratch</a:t>
            </a:r>
          </a:p>
          <a:p>
            <a:pPr lvl="1"/>
            <a:r>
              <a:rPr lang="en-US" sz="2000" smtClean="0"/>
              <a:t>May be based on packaged software (e.g. OracleApps, PeopleSoft, SAP)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2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530746" y="26318"/>
            <a:ext cx="8229600" cy="1143000"/>
          </a:xfrm>
        </p:spPr>
        <p:txBody>
          <a:bodyPr/>
          <a:lstStyle/>
          <a:p>
            <a:r>
              <a:rPr lang="id-ID" sz="3600" dirty="0" smtClean="0"/>
              <a:t>Enterprise System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657600" y="4343400"/>
            <a:ext cx="1771650" cy="2362200"/>
            <a:chOff x="2304" y="2736"/>
            <a:chExt cx="1116" cy="1488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2880" y="2736"/>
              <a:ext cx="0" cy="11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304" y="3696"/>
              <a:ext cx="1116" cy="528"/>
              <a:chOff x="2304" y="3792"/>
              <a:chExt cx="1116" cy="528"/>
            </a:xfrm>
          </p:grpSpPr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2304" y="3792"/>
                <a:ext cx="1104" cy="528"/>
              </a:xfrm>
              <a:prstGeom prst="roundRect">
                <a:avLst>
                  <a:gd name="adj" fmla="val 16667"/>
                </a:avLst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376" y="3802"/>
                <a:ext cx="104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/>
                  <a:t>Sales &amp; Marketing</a:t>
                </a:r>
                <a:endParaRPr lang="en-US" sz="2400" b="1">
                  <a:solidFill>
                    <a:srgbClr val="F76681"/>
                  </a:solidFill>
                </a:endParaRPr>
              </a:p>
            </p:txBody>
          </p:sp>
        </p:grp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629150" y="1371600"/>
            <a:ext cx="2838450" cy="4324350"/>
            <a:chOff x="2916" y="864"/>
            <a:chExt cx="1788" cy="2724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636" y="1128"/>
              <a:ext cx="0" cy="2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2916" y="864"/>
              <a:ext cx="1788" cy="360"/>
              <a:chOff x="3024" y="864"/>
              <a:chExt cx="1788" cy="360"/>
            </a:xfrm>
          </p:grpSpPr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>
                <a:off x="3024" y="864"/>
                <a:ext cx="1392" cy="360"/>
              </a:xfrm>
              <a:prstGeom prst="roundRect">
                <a:avLst>
                  <a:gd name="adj" fmla="val 16667"/>
                </a:avLst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3084" y="912"/>
                <a:ext cx="17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 Accounting</a:t>
                </a:r>
                <a:endParaRPr lang="en-US" sz="2400"/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3228" y="3060"/>
              <a:ext cx="1104" cy="528"/>
              <a:chOff x="3228" y="3060"/>
              <a:chExt cx="1104" cy="528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3228" y="3060"/>
                <a:ext cx="1104" cy="528"/>
              </a:xfrm>
              <a:prstGeom prst="roundRect">
                <a:avLst>
                  <a:gd name="adj" fmla="val 16667"/>
                </a:avLst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3372" y="3163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Finance</a:t>
                </a:r>
              </a:p>
            </p:txBody>
          </p:sp>
        </p:grpSp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962150" y="1371600"/>
            <a:ext cx="2305050" cy="4305300"/>
            <a:chOff x="1236" y="864"/>
            <a:chExt cx="1452" cy="2712"/>
          </a:xfrm>
        </p:grpSpPr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016" y="1104"/>
              <a:ext cx="0" cy="2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1236" y="864"/>
              <a:ext cx="1452" cy="360"/>
              <a:chOff x="1236" y="864"/>
              <a:chExt cx="1452" cy="360"/>
            </a:xfrm>
          </p:grpSpPr>
          <p:sp>
            <p:nvSpPr>
              <p:cNvPr id="26" name="AutoShape 18"/>
              <p:cNvSpPr>
                <a:spLocks noChangeArrowheads="1"/>
              </p:cNvSpPr>
              <p:nvPr/>
            </p:nvSpPr>
            <p:spPr bwMode="auto">
              <a:xfrm>
                <a:off x="1272" y="864"/>
                <a:ext cx="1392" cy="360"/>
              </a:xfrm>
              <a:prstGeom prst="roundRect">
                <a:avLst>
                  <a:gd name="adj" fmla="val 16667"/>
                </a:avLst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1236" y="912"/>
                <a:ext cx="14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/>
                  <a:t>Manufacturing</a:t>
                </a:r>
                <a:endParaRPr lang="en-US" sz="2400"/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1428" y="3048"/>
              <a:ext cx="1104" cy="528"/>
              <a:chOff x="1428" y="3180"/>
              <a:chExt cx="1104" cy="528"/>
            </a:xfrm>
          </p:grpSpPr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1428" y="3180"/>
                <a:ext cx="1104" cy="528"/>
              </a:xfrm>
              <a:prstGeom prst="roundRect">
                <a:avLst>
                  <a:gd name="adj" fmla="val 16667"/>
                </a:avLst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1428" y="3180"/>
                <a:ext cx="11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/>
                  <a:t>Human Resources</a:t>
                </a:r>
                <a:endParaRPr lang="en-US" sz="2400">
                  <a:solidFill>
                    <a:srgbClr val="F76681"/>
                  </a:solidFill>
                </a:endParaRPr>
              </a:p>
            </p:txBody>
          </p:sp>
        </p:grpSp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1790700" y="2362200"/>
            <a:ext cx="5410200" cy="2228850"/>
            <a:chOff x="1128" y="1488"/>
            <a:chExt cx="3408" cy="1404"/>
          </a:xfrm>
        </p:grpSpPr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>
              <a:off x="1128" y="2160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056" y="2160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1392" y="1488"/>
              <a:ext cx="2796" cy="1404"/>
              <a:chOff x="1392" y="1692"/>
              <a:chExt cx="2796" cy="1404"/>
            </a:xfrm>
          </p:grpSpPr>
          <p:sp>
            <p:nvSpPr>
              <p:cNvPr id="32" name="AutoShape 28"/>
              <p:cNvSpPr>
                <a:spLocks noChangeArrowheads="1"/>
              </p:cNvSpPr>
              <p:nvPr/>
            </p:nvSpPr>
            <p:spPr bwMode="auto">
              <a:xfrm>
                <a:off x="1392" y="1692"/>
                <a:ext cx="2796" cy="140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1776" y="1956"/>
                <a:ext cx="2100" cy="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Business Processes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Enterprise-wide</a:t>
                </a:r>
                <a:r>
                  <a:rPr lang="en-US" sz="2400" b="1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Business Processes</a:t>
                </a:r>
                <a:endParaRPr lang="en-US" sz="2400">
                  <a:solidFill>
                    <a:srgbClr val="F76681"/>
                  </a:solidFill>
                </a:endParaRPr>
              </a:p>
            </p:txBody>
          </p:sp>
        </p:grpSp>
      </p:grp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1790700" y="1162050"/>
            <a:ext cx="0" cy="493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19100" y="3228975"/>
            <a:ext cx="154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Vendors</a:t>
            </a:r>
            <a:endParaRPr lang="en-US" sz="2400">
              <a:solidFill>
                <a:srgbClr val="F76681"/>
              </a:solidFill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7200900" y="3228975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Customers</a:t>
            </a:r>
            <a:endParaRPr lang="en-US" sz="240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7181850" y="1162050"/>
            <a:ext cx="0" cy="493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70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530746" y="26318"/>
            <a:ext cx="8229600" cy="1143000"/>
          </a:xfrm>
        </p:spPr>
        <p:txBody>
          <a:bodyPr/>
          <a:lstStyle/>
          <a:p>
            <a:r>
              <a:rPr lang="id-ID" sz="3200" dirty="0" smtClean="0"/>
              <a:t>Common Integration Attempts</a:t>
            </a:r>
            <a:endParaRPr lang="id-ID" sz="32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7"/>
            <a:ext cx="9144000" cy="67350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97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529" y="1196752"/>
            <a:ext cx="849821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6060A"/>
                </a:solidFill>
              </a:rPr>
              <a:t>A</a:t>
            </a:r>
            <a:r>
              <a:rPr lang="id-ID" sz="2400" dirty="0" smtClean="0">
                <a:solidFill>
                  <a:srgbClr val="06060A"/>
                </a:solidFill>
              </a:rPr>
              <a:t>n Information System is a work systems whose business process is devoted to capturing , transmitting, storing, retrieving, manipulating, and displaying information, thereby supporting other work systems (Alter, 2002).</a:t>
            </a:r>
          </a:p>
          <a:p>
            <a:pPr lvl="0" algn="just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6060A"/>
                </a:solidFill>
              </a:rPr>
              <a:t>An Information System can be defined technically as a set of interrelated components that collect (or retrieve), process, store, and distribute information to support decision making, coordination, and control in an organization (Laundon, 2001).</a:t>
            </a:r>
          </a:p>
          <a:p>
            <a:pPr lvl="0" algn="just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6060A"/>
                </a:solidFill>
              </a:rPr>
              <a:t>A Management Information System is an integrated user-machine system for providing information to support the operations, management, analysis, and decision-making functions in an organization (Davis, 1985).  </a:t>
            </a:r>
            <a:endParaRPr lang="id-ID" sz="2400" dirty="0">
              <a:solidFill>
                <a:srgbClr val="06060A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Information System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529" y="1341438"/>
            <a:ext cx="84982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6060A"/>
                </a:solidFill>
              </a:rPr>
              <a:t>A</a:t>
            </a:r>
            <a:r>
              <a:rPr lang="id-ID" sz="2400" dirty="0" smtClean="0">
                <a:solidFill>
                  <a:srgbClr val="06060A"/>
                </a:solidFill>
              </a:rPr>
              <a:t>n organization is a stable, formal, social structure that takes resouces from the environment and processes them to produce outputs.</a:t>
            </a:r>
          </a:p>
          <a:p>
            <a:pPr lvl="0" algn="just">
              <a:buFont typeface="Arial" pitchFamily="34" charset="0"/>
              <a:buChar char="•"/>
            </a:pPr>
            <a:endParaRPr lang="id-ID" sz="2400" dirty="0" smtClean="0">
              <a:solidFill>
                <a:srgbClr val="06060A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6060A"/>
                </a:solidFill>
              </a:rPr>
              <a:t>Information Systems must be aligned with the organization to provide information that important groups within the organization need.</a:t>
            </a:r>
            <a:endParaRPr lang="id-ID" sz="2400" dirty="0">
              <a:solidFill>
                <a:srgbClr val="06060A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Organization &amp; Information Systems</a:t>
            </a:r>
            <a:endParaRPr lang="id-ID" sz="36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79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Kind of Information System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28" y="1200386"/>
            <a:ext cx="6227216" cy="50718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00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600" dirty="0"/>
              <a:t>Types of </a:t>
            </a:r>
            <a:r>
              <a:rPr lang="en-US" sz="3600" dirty="0" smtClean="0"/>
              <a:t>System</a:t>
            </a:r>
            <a:r>
              <a:rPr lang="id-ID" sz="3600" dirty="0" smtClean="0"/>
              <a:t> in Enterprise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5" y="1196752"/>
            <a:ext cx="821133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46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2800" dirty="0" smtClean="0"/>
              <a:t>Characteristics of Information Processing Systems</a:t>
            </a:r>
            <a:endParaRPr lang="id-ID" sz="2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64290"/>
              </p:ext>
            </p:extLst>
          </p:nvPr>
        </p:nvGraphicFramePr>
        <p:xfrm>
          <a:off x="107505" y="1072088"/>
          <a:ext cx="892899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7"/>
                <a:gridCol w="2592288"/>
                <a:gridCol w="1872208"/>
                <a:gridCol w="1728192"/>
                <a:gridCol w="158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Type of System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Information Inputs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Processing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Information Outputs</a:t>
                      </a:r>
                      <a:endParaRPr lang="id-ID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Users</a:t>
                      </a:r>
                      <a:endParaRPr lang="id-ID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ESS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Aggregate</a:t>
                      </a:r>
                      <a:r>
                        <a:rPr lang="id-ID" sz="1500" baseline="0" dirty="0" smtClean="0"/>
                        <a:t> data; external; internal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Graphics; simulations; interactive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Projections; responses to queries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Senior managers</a:t>
                      </a:r>
                      <a:endParaRPr lang="id-ID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DSS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Low-volume data or massive databases optimized for data analysis; analytic</a:t>
                      </a:r>
                      <a:r>
                        <a:rPr lang="id-ID" sz="1500" baseline="0" dirty="0" smtClean="0"/>
                        <a:t> models &amp; data analysis tools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Interactive; simulations; analysis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Special reports; decision analysis; responses to queries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Professionals; staff managers</a:t>
                      </a:r>
                      <a:endParaRPr lang="id-ID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MIS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Summary transaction data; high-volume data; simple models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Routine reports; simple models; low-level</a:t>
                      </a:r>
                      <a:r>
                        <a:rPr lang="id-ID" sz="1500" baseline="0" dirty="0" smtClean="0"/>
                        <a:t> analysis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Summary &amp; exeptions reports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Middle managers</a:t>
                      </a:r>
                      <a:endParaRPr lang="id-ID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KWS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Design specifications; knowledge base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Modeling; simulations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Models; graphics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Professionals; technical staff</a:t>
                      </a:r>
                      <a:endParaRPr lang="id-ID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Office Systems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Documents; schedules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Document</a:t>
                      </a:r>
                      <a:r>
                        <a:rPr lang="id-ID" sz="1500" baseline="0" dirty="0" smtClean="0"/>
                        <a:t> management; scheduling; communication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Documents; schedules; mail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Clerical workers</a:t>
                      </a:r>
                      <a:endParaRPr lang="id-ID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TPS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Transactions; events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Sorting; listing; merging; updating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Detailed reports;</a:t>
                      </a:r>
                      <a:r>
                        <a:rPr lang="id-ID" sz="1500" baseline="0" dirty="0" smtClean="0"/>
                        <a:t> lists; summaries</a:t>
                      </a:r>
                      <a:endParaRPr lang="id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Operations</a:t>
                      </a:r>
                      <a:r>
                        <a:rPr lang="id-ID" sz="1500" baseline="0" dirty="0" smtClean="0"/>
                        <a:t> personel; supervisors</a:t>
                      </a:r>
                      <a:endParaRPr lang="id-ID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84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2800" dirty="0" smtClean="0"/>
              <a:t>Transaction Processing Systems</a:t>
            </a:r>
            <a:br>
              <a:rPr lang="id-ID" sz="2800" dirty="0" smtClean="0"/>
            </a:br>
            <a:r>
              <a:rPr lang="id-ID" sz="2800" dirty="0" smtClean="0"/>
              <a:t>(Ex : A Payroll TPS)</a:t>
            </a:r>
            <a:endParaRPr lang="id-ID" sz="2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85875"/>
            <a:ext cx="85232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19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TPS Data for MIS Application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86979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97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200" dirty="0" smtClean="0"/>
              <a:t>A Sample of Decision Support System</a:t>
            </a:r>
            <a:endParaRPr lang="id-ID" sz="32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4786313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69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07_2">
  <a:themeElements>
    <a:clrScheme name="0407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07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07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0407_2</Template>
  <TotalTime>747</TotalTime>
  <Words>595</Words>
  <Application>Microsoft Office PowerPoint</Application>
  <PresentationFormat>On-screen Show (4:3)</PresentationFormat>
  <Paragraphs>134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0407_2</vt:lpstr>
      <vt:lpstr>PowerPoint Presentation</vt:lpstr>
      <vt:lpstr>Information System</vt:lpstr>
      <vt:lpstr>Organization &amp; Information Systems</vt:lpstr>
      <vt:lpstr>Kind of Information System</vt:lpstr>
      <vt:lpstr>Types of System in Enterprise</vt:lpstr>
      <vt:lpstr>Characteristics of Information Processing Systems</vt:lpstr>
      <vt:lpstr>Transaction Processing Systems (Ex : A Payroll TPS)</vt:lpstr>
      <vt:lpstr>TPS Data for MIS Application</vt:lpstr>
      <vt:lpstr>A Sample of Decision Support System</vt:lpstr>
      <vt:lpstr>Model of a Typical Executive Support System</vt:lpstr>
      <vt:lpstr>Interrelationships Among Systems</vt:lpstr>
      <vt:lpstr>Enterprise Integration</vt:lpstr>
      <vt:lpstr>Aren’t all enterprise systems integrated ?</vt:lpstr>
      <vt:lpstr>Common Integration Attempts</vt:lpstr>
      <vt:lpstr>Enterprise System</vt:lpstr>
      <vt:lpstr>Common Integration Attempts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riani</dc:creator>
  <cp:lastModifiedBy>riani</cp:lastModifiedBy>
  <cp:revision>113</cp:revision>
  <dcterms:created xsi:type="dcterms:W3CDTF">2014-03-09T12:38:37Z</dcterms:created>
  <dcterms:modified xsi:type="dcterms:W3CDTF">2015-02-04T13:47:31Z</dcterms:modified>
</cp:coreProperties>
</file>