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9" r:id="rId4"/>
    <p:sldId id="283" r:id="rId5"/>
    <p:sldId id="278" r:id="rId6"/>
    <p:sldId id="276" r:id="rId7"/>
    <p:sldId id="277" r:id="rId8"/>
    <p:sldId id="289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70319F"/>
    <a:srgbClr val="8B40C4"/>
    <a:srgbClr val="A366D0"/>
    <a:srgbClr val="B889DB"/>
    <a:srgbClr val="CDACE6"/>
    <a:srgbClr val="E1CCF0"/>
    <a:srgbClr val="FF33CC"/>
    <a:srgbClr val="5F5F5F"/>
    <a:srgbClr val="EEF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66" autoAdjust="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8FFDF-6EF4-459F-BA9B-9A44F9060C64}" type="datetimeFigureOut">
              <a:rPr lang="id-ID" smtClean="0"/>
              <a:pPr/>
              <a:t>13/06/2016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D3BB-38F9-48B8-96B6-DFB53C45DDE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524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D3BB-38F9-48B8-96B6-DFB53C45DDE0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0127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D3BB-38F9-48B8-96B6-DFB53C45DDE0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1153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E7BE8-BD19-4454-9C00-97FE69FE45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204638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6D215-3BBE-40C3-90DC-5E1C401CB6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022744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45D21-FF2A-48CC-93F8-02D9CC3B87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383877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85BB-657F-4728-980C-ABC74281CB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583551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18112-786B-4FA2-82BF-FE58DF9F37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066063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5F9E-298E-403F-9215-F83E13D395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2845396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ECD9-D4EF-49E5-8DCA-E9E8E6C848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6167775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74B5C-9F10-4745-AA58-3769A05794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808087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22DF-4719-44EA-A247-2D9D2F247A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215424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32B7F-5747-4129-B3F7-2D0D207F28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430394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96191-2AA6-4BDD-A948-DF890CDD62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1167873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B380C2-66C8-41D1-9CE1-007C44AAA0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43608" y="3568700"/>
            <a:ext cx="7049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3600" dirty="0" smtClean="0">
                <a:solidFill>
                  <a:srgbClr val="5F5F5F"/>
                </a:solidFill>
                <a:latin typeface="Tahoma" pitchFamily="34" charset="0"/>
                <a:ea typeface="Dotum" pitchFamily="34" charset="-127"/>
              </a:rPr>
              <a:t>SISTEM INFORMASI ENTERPRISE</a:t>
            </a:r>
            <a:endParaRPr lang="en-US" altLang="zh-CN" sz="3600" dirty="0">
              <a:solidFill>
                <a:srgbClr val="FF6600"/>
              </a:solidFill>
              <a:latin typeface="Tahoma" pitchFamily="34" charset="0"/>
              <a:ea typeface="Dotum" pitchFamily="34" charset="-127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409422" y="2780928"/>
            <a:ext cx="41889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d-ID" altLang="zh-CN" sz="2400" dirty="0" smtClean="0">
                <a:solidFill>
                  <a:schemeClr val="bg1"/>
                </a:solidFill>
                <a:latin typeface="Tahoma" pitchFamily="34" charset="0"/>
              </a:rPr>
              <a:t>ENTERPRISE ARCHITECTURE</a:t>
            </a:r>
          </a:p>
          <a:p>
            <a:pPr algn="ctr"/>
            <a:r>
              <a:rPr lang="id-ID" altLang="zh-CN" sz="2000" dirty="0" smtClean="0">
                <a:solidFill>
                  <a:schemeClr val="bg1"/>
                </a:solidFill>
                <a:latin typeface="Tahoma" pitchFamily="34" charset="0"/>
              </a:rPr>
              <a:t>Pertemuan ke-10</a:t>
            </a:r>
            <a:endParaRPr lang="en-US" altLang="zh-CN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995738" y="60928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id-ID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403648" y="5085184"/>
            <a:ext cx="64013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altLang="zh-CN" sz="2000" dirty="0" smtClean="0">
                <a:latin typeface="Tahoma" pitchFamily="34" charset="0"/>
              </a:rPr>
              <a:t>Program </a:t>
            </a:r>
            <a:r>
              <a:rPr lang="id-ID" altLang="zh-CN" sz="2000" dirty="0" smtClean="0">
                <a:latin typeface="Tahoma" pitchFamily="34" charset="0"/>
              </a:rPr>
              <a:t>Studi Teknik Informatika</a:t>
            </a:r>
          </a:p>
          <a:p>
            <a:pPr algn="ctr"/>
            <a:r>
              <a:rPr lang="id-ID" altLang="zh-CN" sz="2000" dirty="0" smtClean="0">
                <a:latin typeface="Tahoma" pitchFamily="34" charset="0"/>
              </a:rPr>
              <a:t>Universitas Komputer Indonesia</a:t>
            </a:r>
            <a:endParaRPr lang="en-US" altLang="zh-CN" sz="2000" dirty="0">
              <a:latin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600" b="1" dirty="0"/>
              <a:t>Architecture</a:t>
            </a:r>
            <a:endParaRPr lang="id-ID" sz="36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800" b="1" dirty="0" smtClean="0"/>
              <a:t>ANSI/IEEE Std 1471-2000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  </a:t>
            </a:r>
            <a:r>
              <a:rPr lang="en-US" sz="2400" dirty="0" smtClean="0"/>
              <a:t>The fundamental </a:t>
            </a:r>
            <a:r>
              <a:rPr lang="en-US" sz="2400" dirty="0" err="1" smtClean="0"/>
              <a:t>organizaton</a:t>
            </a:r>
            <a:r>
              <a:rPr lang="en-US" sz="2400" dirty="0" smtClean="0"/>
              <a:t> of a system, embodied in   its components, their relationships to each other and the environment, and then principles </a:t>
            </a:r>
            <a:r>
              <a:rPr lang="en-US" sz="2400" dirty="0" err="1" smtClean="0"/>
              <a:t>govering</a:t>
            </a:r>
            <a:r>
              <a:rPr lang="en-US" sz="2400" dirty="0" smtClean="0"/>
              <a:t> its design and evolution.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800" b="1" dirty="0" smtClean="0"/>
              <a:t>TOGAF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A formal description of a system, or a detailed plan of the system at component level to guide its implementation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The structure of components, their interrelationship, and the principles and guidelines governing their design and evolution over time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80016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dirty="0" smtClean="0"/>
              <a:t>Enterprise Architecture (EA) - 1</a:t>
            </a:r>
            <a:endParaRPr lang="id-ID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sz="2800" b="1" dirty="0" smtClean="0"/>
              <a:t>Meta Group, Inc.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Enterprise Architecture is a process that </a:t>
            </a:r>
            <a:r>
              <a:rPr lang="en-US" sz="2400" dirty="0" err="1" smtClean="0"/>
              <a:t>expreses</a:t>
            </a:r>
            <a:r>
              <a:rPr lang="en-US" sz="2400" dirty="0" smtClean="0"/>
              <a:t> enterprise’s business key, information, application and technology strategies and their impact on </a:t>
            </a:r>
            <a:r>
              <a:rPr lang="en-US" sz="2400" dirty="0" err="1" smtClean="0"/>
              <a:t>busness</a:t>
            </a:r>
            <a:r>
              <a:rPr lang="en-US" sz="2400" dirty="0" smtClean="0"/>
              <a:t> functions and </a:t>
            </a:r>
            <a:r>
              <a:rPr lang="en-US" sz="2400" dirty="0" err="1" smtClean="0"/>
              <a:t>proceses</a:t>
            </a:r>
            <a:r>
              <a:rPr lang="en-US" sz="2400" dirty="0" smtClean="0"/>
              <a:t>. EA institutionalizes disciplined analysis and decision making. It must be driven by the enterprise business strategy. It must represent holistic view across the enterprise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endParaRPr lang="en-US" sz="24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1800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dirty="0" smtClean="0"/>
              <a:t>Enterprise Architecture (EA) - 2</a:t>
            </a:r>
            <a:endParaRPr lang="id-ID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496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lnSpc>
                <a:spcPct val="80000"/>
              </a:lnSpc>
            </a:pPr>
            <a:r>
              <a:rPr lang="en-US" b="1" dirty="0" smtClean="0"/>
              <a:t>Dennis A. Stevenson, Senior Editor for IS World Research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    </a:t>
            </a:r>
            <a:r>
              <a:rPr lang="en-US" sz="2800" dirty="0" smtClean="0"/>
              <a:t>Enterprise Architecture is a complete model of the enterprise; a master plan which acts as an integrating force between aspects of business planning such as goals, visions, strategies, and governance principles; aspects of business operation such as business term, organization structures, processes and data; aspects of automation such as application systems and databases; and the enabling technological infrastructure of the business such as computers, operating systems and networks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00558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dirty="0"/>
              <a:t>EA Frameworks</a:t>
            </a:r>
            <a:endParaRPr lang="id-ID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395536" y="141277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Help organize the elements we build to support decisions (the principles, policies, standards, reference models, etc.)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/>
              <a:t>Easier to include new elements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/>
              <a:t>Easier to find existing elements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Promote reuse of architectural best practices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Examples: NASCIO, TOGAF, </a:t>
            </a:r>
            <a:r>
              <a:rPr lang="en-US" sz="2400" dirty="0" err="1"/>
              <a:t>Zachman</a:t>
            </a:r>
            <a:r>
              <a:rPr lang="en-US" sz="2400" dirty="0"/>
              <a:t>, Federal EA</a:t>
            </a:r>
          </a:p>
        </p:txBody>
      </p:sp>
    </p:spTree>
    <p:extLst>
      <p:ext uri="{BB962C8B-B14F-4D97-AF65-F5344CB8AC3E}">
        <p14:creationId xmlns:p14="http://schemas.microsoft.com/office/powerpoint/2010/main" xmlns="" val="100429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200" b="1" dirty="0" err="1">
                <a:latin typeface="+mn-lt"/>
              </a:rPr>
              <a:t>Zachman</a:t>
            </a:r>
            <a:r>
              <a:rPr lang="en-US" sz="3200" b="1" dirty="0">
                <a:latin typeface="+mn-lt"/>
              </a:rPr>
              <a:t> Framework for Enterprise Architecture</a:t>
            </a:r>
            <a:endParaRPr lang="id-ID" sz="3200" b="1" dirty="0"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82350"/>
            <a:ext cx="7094562" cy="56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44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200" b="1" dirty="0"/>
              <a:t>Four Types of </a:t>
            </a:r>
            <a:r>
              <a:rPr lang="en-US" sz="3200" b="1" dirty="0" smtClean="0"/>
              <a:t>Architecture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2400" b="1" dirty="0" smtClean="0"/>
              <a:t>(TOGAF-</a:t>
            </a:r>
            <a:r>
              <a:rPr lang="en-GB" sz="2400" b="1" dirty="0">
                <a:solidFill>
                  <a:srgbClr val="000000"/>
                </a:solidFill>
              </a:rPr>
              <a:t> The Open Group Architecture Framework </a:t>
            </a:r>
            <a:r>
              <a:rPr lang="id-ID" sz="2400" b="1" dirty="0" smtClean="0"/>
              <a:t>)</a:t>
            </a:r>
            <a:endParaRPr lang="id-ID" sz="2400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43213" y="2563813"/>
            <a:ext cx="865187" cy="2952751"/>
            <a:chOff x="1791" y="1615"/>
            <a:chExt cx="545" cy="186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791" y="1706"/>
              <a:ext cx="545" cy="1769"/>
            </a:xfrm>
            <a:prstGeom prst="rect">
              <a:avLst/>
            </a:prstGeom>
            <a:solidFill>
              <a:srgbClr val="533DF3"/>
            </a:solidFill>
            <a:ln w="12700" cap="sq" algn="ctr">
              <a:miter lim="800000"/>
              <a:headEnd/>
              <a:tailEnd/>
            </a:ln>
            <a:effectLst/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33DF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d-ID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16200000">
              <a:off x="1174" y="2358"/>
              <a:ext cx="18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Business (Business Process) Architecture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994150" y="2635250"/>
            <a:ext cx="865188" cy="2881313"/>
            <a:chOff x="2516" y="1660"/>
            <a:chExt cx="545" cy="1815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516" y="1706"/>
              <a:ext cx="545" cy="1769"/>
            </a:xfrm>
            <a:prstGeom prst="rect">
              <a:avLst/>
            </a:prstGeom>
            <a:solidFill>
              <a:srgbClr val="FF0000"/>
            </a:solidFill>
            <a:ln w="12700" cap="sq" algn="ctr">
              <a:miter lim="800000"/>
              <a:headEnd/>
              <a:tailEnd/>
            </a:ln>
            <a:effectLst/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d-ID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6200000">
              <a:off x="1876" y="2472"/>
              <a:ext cx="18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Applications </a:t>
              </a:r>
              <a:r>
                <a:rPr lang="id-ID" sz="1400" b="1" dirty="0" smtClean="0"/>
                <a:t> </a:t>
              </a:r>
              <a:r>
                <a:rPr lang="en-US" sz="1400" b="1" dirty="0" smtClean="0"/>
                <a:t>Architecture</a:t>
              </a:r>
              <a:endParaRPr lang="en-US" sz="1400" b="1" dirty="0"/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5146675" y="2635250"/>
            <a:ext cx="865188" cy="2881313"/>
            <a:chOff x="3242" y="1660"/>
            <a:chExt cx="545" cy="1815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242" y="1706"/>
              <a:ext cx="545" cy="1769"/>
            </a:xfrm>
            <a:prstGeom prst="rect">
              <a:avLst/>
            </a:prstGeom>
            <a:solidFill>
              <a:schemeClr val="folHlink"/>
            </a:solidFill>
            <a:ln w="12700" cap="sq" algn="ctr">
              <a:miter lim="800000"/>
              <a:headEnd/>
              <a:tailEnd/>
            </a:ln>
            <a:effectLst/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d-ID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16200000">
              <a:off x="2612" y="2472"/>
              <a:ext cx="18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Data</a:t>
              </a:r>
              <a:r>
                <a:rPr lang="id-ID" sz="1400" b="1" dirty="0" smtClean="0"/>
                <a:t> </a:t>
              </a:r>
              <a:r>
                <a:rPr lang="en-US" sz="1400" b="1" dirty="0" smtClean="0"/>
                <a:t> </a:t>
              </a:r>
              <a:r>
                <a:rPr lang="en-US" sz="1400" b="1" dirty="0"/>
                <a:t>Architecture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843213" y="5803900"/>
            <a:ext cx="3168650" cy="649288"/>
            <a:chOff x="1791" y="3656"/>
            <a:chExt cx="1996" cy="409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91" y="3656"/>
              <a:ext cx="1996" cy="409"/>
            </a:xfrm>
            <a:prstGeom prst="rect">
              <a:avLst/>
            </a:prstGeom>
            <a:solidFill>
              <a:srgbClr val="DCF852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CF852"/>
              </a:extrusionClr>
            </a:sp3d>
            <a:extLst>
              <a:ext uri="{91240B29-F687-4F45-9708-019B960494DF}">
                <a14:hiddenLine xmlns:a14="http://schemas.microsoft.com/office/drawing/2010/main" xmlns="" w="12700" cap="sq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endParaRPr lang="id-ID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882" y="3737"/>
              <a:ext cx="18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Technology </a:t>
              </a:r>
              <a:r>
                <a:rPr lang="id-ID" sz="1400" b="1" dirty="0" smtClean="0"/>
                <a:t> </a:t>
              </a:r>
              <a:r>
                <a:rPr lang="en-US" sz="1400" b="1" dirty="0" smtClean="0"/>
                <a:t>Architecture</a:t>
              </a:r>
              <a:endParaRPr lang="en-US" sz="1400" b="1" dirty="0"/>
            </a:p>
          </p:txBody>
        </p:sp>
      </p:grp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843213" y="1412875"/>
            <a:ext cx="3167062" cy="1008063"/>
          </a:xfrm>
          <a:prstGeom prst="triangle">
            <a:avLst>
              <a:gd name="adj" fmla="val 47671"/>
            </a:avLst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xmlns="" w="12700" cap="sq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id-ID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490913" y="1773238"/>
            <a:ext cx="1800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Enterprise</a:t>
            </a:r>
          </a:p>
          <a:p>
            <a:pPr algn="ctr"/>
            <a:r>
              <a:rPr lang="en-US" sz="1400" b="1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12156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200" b="1" dirty="0"/>
              <a:t>TOGAF A</a:t>
            </a:r>
            <a:r>
              <a:rPr lang="id-ID" sz="3200" b="1" dirty="0"/>
              <a:t>rchitecture </a:t>
            </a:r>
            <a:r>
              <a:rPr lang="en-US" sz="3200" b="1" dirty="0"/>
              <a:t>D</a:t>
            </a:r>
            <a:r>
              <a:rPr lang="id-ID" sz="3200" b="1" dirty="0"/>
              <a:t>evelopment </a:t>
            </a:r>
            <a:r>
              <a:rPr lang="en-US" sz="3200" b="1" dirty="0"/>
              <a:t>M</a:t>
            </a:r>
            <a:r>
              <a:rPr lang="id-ID" sz="3200" b="1" dirty="0"/>
              <a:t>ethod</a:t>
            </a:r>
          </a:p>
        </p:txBody>
      </p:sp>
      <p:graphicFrame>
        <p:nvGraphicFramePr>
          <p:cNvPr id="2" name="Object 1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2625531"/>
              </p:ext>
            </p:extLst>
          </p:nvPr>
        </p:nvGraphicFramePr>
        <p:xfrm>
          <a:off x="2560638" y="1412701"/>
          <a:ext cx="4243387" cy="5400675"/>
        </p:xfrm>
        <a:graphic>
          <a:graphicData uri="http://schemas.openxmlformats.org/presentationml/2006/ole">
            <p:oleObj spid="_x0000_s4105" name="Visio" r:id="rId4" imgW="5661965" imgH="7210349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8541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407_2">
  <a:themeElements>
    <a:clrScheme name="0407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07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07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0407_2</Template>
  <TotalTime>293</TotalTime>
  <Words>299</Words>
  <Application>Microsoft Office PowerPoint</Application>
  <PresentationFormat>On-screen Show (4:3)</PresentationFormat>
  <Paragraphs>46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0407_2</vt:lpstr>
      <vt:lpstr>Visio</vt:lpstr>
      <vt:lpstr>Slide 1</vt:lpstr>
      <vt:lpstr>Architecture</vt:lpstr>
      <vt:lpstr>Enterprise Architecture (EA) - 1</vt:lpstr>
      <vt:lpstr>Enterprise Architecture (EA) - 2</vt:lpstr>
      <vt:lpstr>EA Frameworks</vt:lpstr>
      <vt:lpstr>Zachman Framework for Enterprise Architecture</vt:lpstr>
      <vt:lpstr>Four Types of Architecture (TOGAF- The Open Group Architecture Framework )</vt:lpstr>
      <vt:lpstr>TOGAF Architecture Development Method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riani</dc:creator>
  <cp:lastModifiedBy>dedeng</cp:lastModifiedBy>
  <cp:revision>71</cp:revision>
  <dcterms:created xsi:type="dcterms:W3CDTF">2014-03-09T12:38:37Z</dcterms:created>
  <dcterms:modified xsi:type="dcterms:W3CDTF">2016-06-13T01:52:37Z</dcterms:modified>
</cp:coreProperties>
</file>