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356" r:id="rId3"/>
    <p:sldId id="374" r:id="rId4"/>
    <p:sldId id="357" r:id="rId5"/>
    <p:sldId id="375" r:id="rId6"/>
    <p:sldId id="376" r:id="rId7"/>
    <p:sldId id="378" r:id="rId8"/>
    <p:sldId id="377" r:id="rId9"/>
    <p:sldId id="379" r:id="rId10"/>
    <p:sldId id="381" r:id="rId11"/>
    <p:sldId id="380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90" r:id="rId20"/>
    <p:sldId id="389" r:id="rId21"/>
    <p:sldId id="391" r:id="rId22"/>
    <p:sldId id="392" r:id="rId23"/>
    <p:sldId id="393" r:id="rId24"/>
    <p:sldId id="355" r:id="rId25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Y22lmL9cXEu1xvZyvwq9KQ" hashData="Oj5wPf5Y7cmym5Tox6DC9AVdDg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CC0000"/>
    <a:srgbClr val="EAEAEA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8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6C16CAC1-6704-4526-B35A-0E713B13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1035A-1C7E-48E6-93E1-F6C07C32361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EA304-CA21-41CF-ABB4-C1F8C7180FF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6047-7712-42A4-B244-F9744148B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A1DE-76AE-4225-97FD-9DFF04B3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1E2ED-5D57-434B-912C-E709D319D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E38A-7E7A-4065-9997-18E6CF292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9781-0DEA-48B7-871A-73052C2B7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AA26-CE8A-4D10-884B-2C3438A32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52BC6-E815-4248-9140-3C5A2BC3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495D-50B7-4757-9190-271F06A1B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450A7-1BD2-445F-88A4-2E4C719E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26AAE-DB83-4BFA-A592-E8A8A6E9E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7CB5-B1F7-43CF-8DD7-81ACC3A89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34000" y="6629400"/>
            <a:ext cx="3810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600200" y="6629400"/>
            <a:ext cx="37338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School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of Electrical Engineering and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Informatics</a:t>
            </a:r>
            <a:r>
              <a:rPr lang="en-US" sz="1000" b="1" baseline="0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|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ITB</a:t>
            </a:r>
            <a:r>
              <a:rPr lang="en-US" sz="1000" b="1" baseline="0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|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10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914400" y="0"/>
            <a:ext cx="8001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4FC616-C3FF-429A-9EA7-E8F08F642B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9400"/>
            <a:ext cx="1600200" cy="2286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latin typeface="Calibri" pitchFamily="34" charset="0"/>
                <a:cs typeface="Tahoma" pitchFamily="34" charset="0"/>
              </a:rPr>
              <a:t>Arry</a:t>
            </a:r>
            <a:r>
              <a:rPr lang="en-US" sz="1000" b="1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en-US" sz="1000" b="1" dirty="0" err="1" smtClean="0">
                <a:latin typeface="Calibri" pitchFamily="34" charset="0"/>
                <a:cs typeface="Tahoma" pitchFamily="34" charset="0"/>
              </a:rPr>
              <a:t>Akhmad</a:t>
            </a:r>
            <a:r>
              <a:rPr lang="en-US" sz="1000" b="1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en-US" sz="1000" b="1" dirty="0" err="1" smtClean="0">
                <a:latin typeface="Calibri" pitchFamily="34" charset="0"/>
                <a:cs typeface="Tahoma" pitchFamily="34" charset="0"/>
              </a:rPr>
              <a:t>Arman</a:t>
            </a:r>
            <a:r>
              <a:rPr lang="en-US" sz="1000" b="1" dirty="0" smtClean="0">
                <a:latin typeface="Calibri" pitchFamily="34" charset="0"/>
                <a:cs typeface="Tahoma" pitchFamily="34" charset="0"/>
              </a:rPr>
              <a:t> </a:t>
            </a:r>
            <a:endParaRPr lang="en-US" sz="1000" b="1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" cy="1143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atin typeface="Candar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1524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ndar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ndar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ndar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ndar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palim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rman_course_se@yahoogroups.com" TargetMode="External"/><Relationship Id="rId5" Type="http://schemas.openxmlformats.org/officeDocument/2006/relationships/hyperlink" Target="http://slideshare.net/kupalima" TargetMode="External"/><Relationship Id="rId4" Type="http://schemas.openxmlformats.org/officeDocument/2006/relationships/hyperlink" Target="http://kupalima.wordpres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Classes, Objects and</a:t>
            </a:r>
            <a:br>
              <a:rPr lang="en-US" dirty="0" smtClean="0"/>
            </a:br>
            <a:r>
              <a:rPr lang="en-US" dirty="0" smtClean="0"/>
              <a:t>Their Relationship</a:t>
            </a:r>
            <a:br>
              <a:rPr lang="en-US" dirty="0" smtClean="0"/>
            </a:br>
            <a:r>
              <a:rPr lang="en-US" sz="2400" i="1" dirty="0" smtClean="0"/>
              <a:t>(simple version)</a:t>
            </a:r>
            <a:endParaRPr lang="en-US" i="1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400" dirty="0" err="1" smtClean="0">
                <a:solidFill>
                  <a:srgbClr val="CC0000"/>
                </a:solidFill>
              </a:rPr>
              <a:t>Arry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</a:rPr>
              <a:t>Akhmad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</a:rPr>
              <a:t>Arman</a:t>
            </a:r>
            <a:endParaRPr lang="en-US" sz="2400" dirty="0" smtClean="0">
              <a:solidFill>
                <a:srgbClr val="CC0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/>
              <a:t>School of Electrical Engineering and Informatics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err="1" smtClean="0"/>
              <a:t>Institut</a:t>
            </a:r>
            <a:r>
              <a:rPr lang="en-US" sz="2000" dirty="0" smtClean="0"/>
              <a:t> Teknologi Bandung, Indonesia</a:t>
            </a:r>
          </a:p>
          <a:p>
            <a:pPr algn="l" eaLnBrk="1" hangingPunct="1">
              <a:lnSpc>
                <a:spcPct val="80000"/>
              </a:lnSpc>
            </a:pPr>
            <a:endParaRPr lang="en-US" sz="2000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Email: arman@kupalima.com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Website: </a:t>
            </a:r>
            <a:r>
              <a:rPr lang="en-US" sz="1200" dirty="0" smtClean="0">
                <a:latin typeface="Tahoma" pitchFamily="34" charset="0"/>
                <a:cs typeface="Tahoma" pitchFamily="34" charset="0"/>
                <a:hlinkClick r:id="rId3"/>
              </a:rPr>
              <a:t>http://www.kupalima.com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Blog: </a:t>
            </a:r>
            <a:r>
              <a:rPr lang="en-US" sz="1200" dirty="0" smtClean="0">
                <a:latin typeface="Tahoma" pitchFamily="34" charset="0"/>
                <a:cs typeface="Tahoma" pitchFamily="34" charset="0"/>
                <a:hlinkClick r:id="rId4"/>
              </a:rPr>
              <a:t>http://kupalima.wordpress.com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Download Center: </a:t>
            </a:r>
            <a:r>
              <a:rPr lang="en-US" sz="1200" dirty="0" smtClean="0">
                <a:latin typeface="Tahoma" pitchFamily="34" charset="0"/>
                <a:cs typeface="Tahoma" pitchFamily="34" charset="0"/>
                <a:hlinkClick r:id="rId5"/>
              </a:rPr>
              <a:t>http://slideshare.net/kupalima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Course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milist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US" sz="1200" dirty="0" smtClean="0">
                <a:latin typeface="Tahoma" pitchFamily="34" charset="0"/>
                <a:cs typeface="Tahoma" pitchFamily="34" charset="0"/>
                <a:hlinkClick r:id="rId6"/>
              </a:rPr>
              <a:t>arman_course_se@yahoogroups.com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781800" y="6096000"/>
            <a:ext cx="22156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Last update</a:t>
            </a:r>
            <a:r>
              <a:rPr lang="en-US" sz="1200" dirty="0" smtClean="0"/>
              <a:t>: March 30, 2010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z="2000" dirty="0" smtClean="0"/>
              <a:t>Classes </a:t>
            </a:r>
            <a:r>
              <a:rPr lang="en-US" sz="2400" dirty="0" smtClean="0"/>
              <a:t>have </a:t>
            </a:r>
            <a:r>
              <a:rPr lang="en-US" sz="2400" i="1" dirty="0" smtClean="0"/>
              <a:t>attributes that describe the characteristics of the objects</a:t>
            </a:r>
            <a:r>
              <a:rPr lang="en-US" sz="1800" i="1" dirty="0" smtClean="0"/>
              <a:t>. </a:t>
            </a:r>
            <a:endParaRPr lang="en-US" sz="2000" i="1" dirty="0" smtClean="0"/>
          </a:p>
          <a:p>
            <a:r>
              <a:rPr lang="en-US" sz="2000" dirty="0" smtClean="0"/>
              <a:t>The correct class attributes capture the </a:t>
            </a:r>
            <a:r>
              <a:rPr lang="en-US" sz="2400" dirty="0" smtClean="0"/>
              <a:t>information that describes and identifies a specific instance </a:t>
            </a:r>
            <a:r>
              <a:rPr lang="en-US" sz="2000" dirty="0" smtClean="0"/>
              <a:t>of the class. </a:t>
            </a:r>
          </a:p>
          <a:p>
            <a:r>
              <a:rPr lang="en-US" sz="2400" dirty="0" smtClean="0"/>
              <a:t>Only the attributes that are interesting </a:t>
            </a:r>
            <a:r>
              <a:rPr lang="en-US" sz="2000" dirty="0" smtClean="0"/>
              <a:t>within the system being modeled </a:t>
            </a:r>
            <a:r>
              <a:rPr lang="en-US" sz="2400" dirty="0" smtClean="0"/>
              <a:t>should be included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Attributes have values </a:t>
            </a:r>
            <a:r>
              <a:rPr lang="en-US" sz="2000" dirty="0" smtClean="0"/>
              <a:t>in </a:t>
            </a:r>
            <a:r>
              <a:rPr lang="en-US" sz="2400" dirty="0" smtClean="0"/>
              <a:t>object instances </a:t>
            </a:r>
            <a:r>
              <a:rPr lang="en-US" sz="2000" dirty="0" smtClean="0"/>
              <a:t>of the class.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0"/>
            <a:ext cx="2143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6400800" y="2209800"/>
            <a:ext cx="1066800" cy="1524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1000" y="1447800"/>
            <a:ext cx="6019800" cy="4343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200400"/>
            <a:ext cx="1933575" cy="146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029200"/>
            <a:ext cx="2314575" cy="126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>
            <a:off x="7772400" y="2895600"/>
            <a:ext cx="3810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772400" y="4648200"/>
            <a:ext cx="3810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Attributes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943600" cy="4297363"/>
          </a:xfrm>
        </p:spPr>
        <p:txBody>
          <a:bodyPr/>
          <a:lstStyle/>
          <a:p>
            <a:r>
              <a:rPr lang="en-US" sz="2000" dirty="0" smtClean="0"/>
              <a:t>The attributes can have </a:t>
            </a:r>
            <a:r>
              <a:rPr lang="en-US" sz="2000" b="1" dirty="0" smtClean="0"/>
              <a:t>different </a:t>
            </a:r>
            <a:r>
              <a:rPr lang="en-US" sz="2000" b="1" i="1" dirty="0" smtClean="0"/>
              <a:t>visibility</a:t>
            </a:r>
            <a:r>
              <a:rPr lang="en-US" sz="2000" i="1" dirty="0" smtClean="0"/>
              <a:t>. Visibility describes </a:t>
            </a:r>
            <a:r>
              <a:rPr lang="en-US" sz="2000" b="1" i="1" dirty="0" smtClean="0"/>
              <a:t>whether the </a:t>
            </a:r>
            <a:r>
              <a:rPr lang="en-US" sz="2000" b="1" dirty="0" smtClean="0"/>
              <a:t>attribute can be referenced from classes other than the one in which they are defined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If an attribute has the visibility of </a:t>
            </a:r>
            <a:r>
              <a:rPr lang="en-US" sz="1800" b="1" dirty="0" smtClean="0"/>
              <a:t>public</a:t>
            </a:r>
            <a:r>
              <a:rPr lang="en-US" sz="1600" dirty="0" smtClean="0"/>
              <a:t>, it </a:t>
            </a:r>
            <a:r>
              <a:rPr lang="en-US" sz="1600" b="1" dirty="0" smtClean="0"/>
              <a:t>can be used and viewed outside that class (use + sign)</a:t>
            </a:r>
            <a:endParaRPr lang="en-US" sz="1600" dirty="0" smtClean="0"/>
          </a:p>
          <a:p>
            <a:pPr lvl="1"/>
            <a:r>
              <a:rPr lang="en-US" sz="1600" dirty="0" smtClean="0"/>
              <a:t>If an attribute has the visibility of </a:t>
            </a:r>
            <a:r>
              <a:rPr lang="en-US" sz="1800" b="1" dirty="0" smtClean="0"/>
              <a:t>private</a:t>
            </a:r>
            <a:r>
              <a:rPr lang="en-US" sz="1600" dirty="0" smtClean="0"/>
              <a:t>, you </a:t>
            </a:r>
            <a:r>
              <a:rPr lang="en-US" sz="1600" b="1" dirty="0" smtClean="0"/>
              <a:t>cannot access it from other classes (use - sign)</a:t>
            </a:r>
            <a:endParaRPr lang="en-US" sz="1600" dirty="0" smtClean="0"/>
          </a:p>
          <a:p>
            <a:pPr lvl="1"/>
            <a:r>
              <a:rPr lang="en-US" sz="1600" dirty="0" smtClean="0"/>
              <a:t>If an attribute is </a:t>
            </a:r>
            <a:r>
              <a:rPr lang="en-US" sz="1800" b="1" dirty="0" smtClean="0"/>
              <a:t>protected </a:t>
            </a:r>
            <a:r>
              <a:rPr lang="en-US" sz="1600" dirty="0" smtClean="0"/>
              <a:t>it is </a:t>
            </a:r>
            <a:r>
              <a:rPr lang="en-US" sz="1600" b="1" dirty="0" smtClean="0"/>
              <a:t>private to the class</a:t>
            </a:r>
            <a:r>
              <a:rPr lang="en-US" sz="1600" dirty="0" smtClean="0"/>
              <a:t>, but </a:t>
            </a:r>
            <a:r>
              <a:rPr lang="en-US" sz="1600" b="1" dirty="0" smtClean="0"/>
              <a:t>visible to any subclasses </a:t>
            </a:r>
            <a:r>
              <a:rPr lang="en-US" sz="1600" dirty="0" smtClean="0"/>
              <a:t>through generalization and specialization </a:t>
            </a:r>
            <a:r>
              <a:rPr lang="en-US" sz="1600" b="1" dirty="0" smtClean="0"/>
              <a:t>(use # sign)</a:t>
            </a:r>
          </a:p>
          <a:p>
            <a:r>
              <a:rPr lang="en-US" sz="1800" dirty="0" smtClean="0"/>
              <a:t>If no sign is displayed, this means that the visibility is undefined (there is </a:t>
            </a:r>
            <a:r>
              <a:rPr lang="en-US" sz="1800" b="1" dirty="0" smtClean="0"/>
              <a:t>no default visibility</a:t>
            </a:r>
            <a:r>
              <a:rPr lang="en-US" sz="1800" dirty="0" smtClean="0"/>
              <a:t>).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0"/>
            <a:ext cx="2143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6400800" y="2209800"/>
            <a:ext cx="1066800" cy="1524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1000" y="1447800"/>
            <a:ext cx="6019800" cy="4343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276600"/>
            <a:ext cx="2162175" cy="15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>
            <a:off x="7772400" y="2895600"/>
            <a:ext cx="3810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Attributes Default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Figure below shows an </a:t>
            </a:r>
            <a:r>
              <a:rPr lang="en-US" b="1" dirty="0" smtClean="0"/>
              <a:t>attribute with a default value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It’s assigned </a:t>
            </a:r>
            <a:r>
              <a:rPr lang="en-US" b="1" dirty="0" smtClean="0"/>
              <a:t>at the same time </a:t>
            </a:r>
            <a:r>
              <a:rPr lang="en-US" dirty="0" smtClean="0"/>
              <a:t>an object of the class </a:t>
            </a:r>
            <a:r>
              <a:rPr lang="en-US" b="1" dirty="0" smtClean="0"/>
              <a:t>is created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733800"/>
            <a:ext cx="37814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724400" y="4876800"/>
            <a:ext cx="15240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962400"/>
            <a:ext cx="3819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with a class-scope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sz="1800" dirty="0" smtClean="0"/>
              <a:t>An attribute can also be defined as a </a:t>
            </a:r>
            <a:r>
              <a:rPr lang="en-US" sz="1800" b="1" dirty="0" smtClean="0"/>
              <a:t>class-scope attribute</a:t>
            </a:r>
            <a:r>
              <a:rPr lang="en-US" sz="1800" dirty="0" smtClean="0"/>
              <a:t>. This means that the attribute is </a:t>
            </a:r>
            <a:r>
              <a:rPr lang="en-US" sz="1800" b="1" dirty="0" smtClean="0"/>
              <a:t>shared between all objects of a certain class </a:t>
            </a:r>
            <a:r>
              <a:rPr lang="en-US" sz="1800" dirty="0" smtClean="0"/>
              <a:t>(sometimes called a </a:t>
            </a:r>
            <a:r>
              <a:rPr lang="en-US" sz="1800" i="1" dirty="0" smtClean="0"/>
              <a:t>class variable). </a:t>
            </a:r>
          </a:p>
          <a:p>
            <a:r>
              <a:rPr lang="en-US" sz="1800" i="1" dirty="0" smtClean="0"/>
              <a:t>By convention, display the class-scope </a:t>
            </a:r>
            <a:r>
              <a:rPr lang="en-US" sz="1800" dirty="0" smtClean="0"/>
              <a:t>attribute with an </a:t>
            </a:r>
            <a:r>
              <a:rPr lang="en-US" sz="1800" b="1" dirty="0" smtClean="0"/>
              <a:t>underline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UML tools might display class-scoped attributes </a:t>
            </a:r>
            <a:r>
              <a:rPr lang="en-US" sz="1800" b="1" dirty="0" smtClean="0"/>
              <a:t>in different ways</a:t>
            </a:r>
            <a:r>
              <a:rPr lang="en-US" sz="1800" dirty="0" smtClean="0"/>
              <a:t>, and the </a:t>
            </a:r>
            <a:r>
              <a:rPr lang="en-US" sz="1800" b="1" dirty="0" smtClean="0"/>
              <a:t>meaning of these will differ </a:t>
            </a:r>
            <a:r>
              <a:rPr lang="en-US" sz="1800" dirty="0" smtClean="0"/>
              <a:t>in models fitting a profile for a specific programming language. For example, </a:t>
            </a:r>
            <a:r>
              <a:rPr lang="en-US" sz="1800" b="1" dirty="0" smtClean="0"/>
              <a:t>in Java a class variable will mean a static variable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Oval 4"/>
          <p:cNvSpPr/>
          <p:nvPr/>
        </p:nvSpPr>
        <p:spPr>
          <a:xfrm>
            <a:off x="2667000" y="5562600"/>
            <a:ext cx="2971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Operations /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z="2000" i="1" dirty="0" smtClean="0"/>
              <a:t>Operations </a:t>
            </a:r>
            <a:r>
              <a:rPr lang="en-US" sz="2000" b="1" i="1" dirty="0" smtClean="0"/>
              <a:t>manipulate </a:t>
            </a:r>
            <a:r>
              <a:rPr lang="en-US" sz="2000" i="1" dirty="0" smtClean="0"/>
              <a:t>the attributes or perform </a:t>
            </a:r>
            <a:r>
              <a:rPr lang="en-US" sz="2000" b="1" i="1" dirty="0" smtClean="0"/>
              <a:t>other </a:t>
            </a:r>
            <a:r>
              <a:rPr lang="en-US" sz="2000" b="1" dirty="0" smtClean="0"/>
              <a:t>actions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Operations are normally </a:t>
            </a:r>
            <a:r>
              <a:rPr lang="en-US" sz="2000" b="1" dirty="0" smtClean="0"/>
              <a:t>called functions</a:t>
            </a:r>
            <a:r>
              <a:rPr lang="en-US" sz="2000" dirty="0" smtClean="0"/>
              <a:t>, but they are </a:t>
            </a:r>
            <a:r>
              <a:rPr lang="en-US" sz="2000" b="1" dirty="0" smtClean="0"/>
              <a:t>inside a class </a:t>
            </a:r>
            <a:r>
              <a:rPr lang="en-US" sz="2000" dirty="0" smtClean="0"/>
              <a:t>and </a:t>
            </a:r>
            <a:r>
              <a:rPr lang="en-US" sz="2000" b="1" dirty="0" smtClean="0"/>
              <a:t>can be applied only to objects of that class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An operation is described with </a:t>
            </a:r>
          </a:p>
          <a:p>
            <a:pPr lvl="1"/>
            <a:r>
              <a:rPr lang="en-US" sz="1600" dirty="0" smtClean="0"/>
              <a:t>a return-type, </a:t>
            </a:r>
          </a:p>
          <a:p>
            <a:pPr lvl="1"/>
            <a:r>
              <a:rPr lang="en-US" sz="1600" dirty="0" smtClean="0"/>
              <a:t>a name, and </a:t>
            </a:r>
          </a:p>
          <a:p>
            <a:pPr lvl="1"/>
            <a:r>
              <a:rPr lang="en-US" sz="1600" dirty="0" smtClean="0"/>
              <a:t>zero or more parameters.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895600"/>
            <a:ext cx="2143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6400800" y="3657600"/>
            <a:ext cx="838200" cy="3048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1000" y="1447800"/>
            <a:ext cx="6019800" cy="31242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848600" y="4343400"/>
            <a:ext cx="3810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684018"/>
            <a:ext cx="3609975" cy="17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Class diagrams </a:t>
            </a:r>
            <a:r>
              <a:rPr lang="en-US" sz="2000" b="1" dirty="0" smtClean="0"/>
              <a:t>consist of classes and the relationships among them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relationships that can be used are </a:t>
            </a:r>
            <a:r>
              <a:rPr lang="en-US" sz="2000" b="1" i="1" dirty="0" smtClean="0"/>
              <a:t>associations, generalizations, dependencies, and abstractions/realizations.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b="1" i="1" dirty="0" smtClean="0"/>
              <a:t>association is a connection between classes</a:t>
            </a:r>
            <a:r>
              <a:rPr lang="en-US" sz="1600" i="1" dirty="0" smtClean="0"/>
              <a:t>, which means that it is </a:t>
            </a:r>
            <a:r>
              <a:rPr lang="en-US" sz="1600" dirty="0" smtClean="0"/>
              <a:t>also a connection between objects of those classes. In UML, an association is defined as a relationship that describes a set of links, where link is defined as a semantic connection among a </a:t>
            </a:r>
            <a:r>
              <a:rPr lang="en-US" sz="1600" dirty="0" err="1" smtClean="0"/>
              <a:t>tuple</a:t>
            </a:r>
            <a:r>
              <a:rPr lang="en-US" sz="1600" dirty="0" smtClean="0"/>
              <a:t> of objects.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b="1" i="1" dirty="0" smtClean="0"/>
              <a:t>generalization is a relationship between a more general and a more </a:t>
            </a:r>
            <a:r>
              <a:rPr lang="en-US" sz="1600" b="1" dirty="0" smtClean="0"/>
              <a:t>specific element</a:t>
            </a:r>
            <a:r>
              <a:rPr lang="en-US" sz="1600" dirty="0" smtClean="0"/>
              <a:t>. The more specific element can contain only additional information. An instance (an object is an instance of a class) of the more specific element may be used wherever the more general element is allowed.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b="1" i="1" dirty="0" smtClean="0"/>
              <a:t>dependency is a relationship between elements, one independent and </a:t>
            </a:r>
            <a:r>
              <a:rPr lang="en-US" sz="1600" b="1" dirty="0" smtClean="0"/>
              <a:t>one dependent</a:t>
            </a:r>
            <a:r>
              <a:rPr lang="en-US" sz="1600" dirty="0" smtClean="0"/>
              <a:t>. A change in the independent element will affect the dependent element.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b="1" i="1" dirty="0" smtClean="0"/>
              <a:t>abstraction is a relationship between two descriptions of the same </a:t>
            </a:r>
            <a:r>
              <a:rPr lang="en-US" sz="1600" b="1" dirty="0" smtClean="0"/>
              <a:t>thing</a:t>
            </a:r>
            <a:r>
              <a:rPr lang="en-US" sz="1600" dirty="0" smtClean="0"/>
              <a:t>, </a:t>
            </a:r>
            <a:r>
              <a:rPr lang="en-US" sz="1600" b="1" dirty="0" smtClean="0"/>
              <a:t>but at different levels</a:t>
            </a:r>
            <a:r>
              <a:rPr lang="en-US" sz="1600" dirty="0" smtClean="0"/>
              <a:t>. A </a:t>
            </a:r>
            <a:r>
              <a:rPr lang="en-US" sz="1600" b="1" i="1" dirty="0" smtClean="0"/>
              <a:t>realization is a type of abstraction </a:t>
            </a:r>
            <a:r>
              <a:rPr lang="en-US" sz="1600" i="1" dirty="0" smtClean="0"/>
              <a:t>that </a:t>
            </a:r>
            <a:r>
              <a:rPr lang="en-US" sz="1600" dirty="0" smtClean="0"/>
              <a:t>shows a model element that realizes a more general element.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(1)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8603" y="1600200"/>
            <a:ext cx="61467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(2)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52822"/>
            <a:ext cx="4038600" cy="442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/>
              <a:t>An insurance company has insurance contracts, which refer to one or more customers.</a:t>
            </a:r>
          </a:p>
          <a:p>
            <a:r>
              <a:rPr lang="en-US" sz="1600" dirty="0" smtClean="0"/>
              <a:t>A customer has insurance contracts (zero or more), which refer to one insurance company.</a:t>
            </a:r>
          </a:p>
          <a:p>
            <a:r>
              <a:rPr lang="en-US" sz="1600" dirty="0" smtClean="0"/>
              <a:t>An insurance contract is between an insurance company and one or more customers. </a:t>
            </a:r>
          </a:p>
          <a:p>
            <a:r>
              <a:rPr lang="en-US" sz="1600" dirty="0" smtClean="0"/>
              <a:t>The insurance contract refers to both a customer (or customers) and an insurance company.</a:t>
            </a:r>
          </a:p>
          <a:p>
            <a:r>
              <a:rPr lang="en-US" sz="1600" dirty="0" smtClean="0"/>
              <a:t>The insurance contract is expressed in an (zero or one) insurance policy (a written contract of insurance).</a:t>
            </a:r>
          </a:p>
          <a:p>
            <a:r>
              <a:rPr lang="en-US" sz="1600" dirty="0" smtClean="0"/>
              <a:t>The insurance policy expresses an insurance contract.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Association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237879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4240290" cy="50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2971800" y="4267200"/>
            <a:ext cx="3810000" cy="15240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1000" y="2514600"/>
            <a:ext cx="2667000" cy="2514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in Association (Qualified Association)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90725"/>
            <a:ext cx="523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95725"/>
            <a:ext cx="26860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2524125"/>
            <a:ext cx="1447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2524125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810125"/>
            <a:ext cx="1066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200525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Object-oriented modelers use classes, objects, and their relationships to </a:t>
            </a:r>
            <a:r>
              <a:rPr lang="en-US" sz="3200" dirty="0" smtClean="0"/>
              <a:t>describe things and how they work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Classes and objects </a:t>
            </a:r>
            <a:r>
              <a:rPr lang="en-US" sz="3200" dirty="0" smtClean="0"/>
              <a:t>describe the elements in the system</a:t>
            </a:r>
            <a:r>
              <a:rPr lang="en-US" sz="2400" dirty="0" smtClean="0"/>
              <a:t>, while the </a:t>
            </a:r>
            <a:r>
              <a:rPr lang="en-US" sz="3200" dirty="0" smtClean="0"/>
              <a:t>relationships reveal communication and interaction</a:t>
            </a:r>
            <a:r>
              <a:rPr lang="en-US" sz="24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b="1" dirty="0" smtClean="0"/>
              <a:t>More than two classes can be associated with each other</a:t>
            </a:r>
            <a:r>
              <a:rPr lang="en-US" sz="1400" dirty="0" smtClean="0"/>
              <a:t>; the </a:t>
            </a:r>
            <a:r>
              <a:rPr lang="en-US" sz="1400" i="1" dirty="0" smtClean="0"/>
              <a:t>ternary association </a:t>
            </a:r>
            <a:r>
              <a:rPr lang="en-US" sz="1400" dirty="0" smtClean="0"/>
              <a:t>associates three classes. </a:t>
            </a:r>
          </a:p>
          <a:p>
            <a:r>
              <a:rPr lang="en-US" sz="1400" dirty="0" smtClean="0"/>
              <a:t>The model in Figure shows that a customer who plays the role of policyholder has many (zero-to-many) insurance contracts, and each insurance contract is associated with an insurance company that plays the role of insurer. </a:t>
            </a:r>
          </a:p>
          <a:p>
            <a:r>
              <a:rPr lang="en-US" sz="1400" dirty="0" smtClean="0"/>
              <a:t>On the association between customer and insurance contract, there is an (zero or one) insurance policy. </a:t>
            </a:r>
          </a:p>
          <a:p>
            <a:r>
              <a:rPr lang="en-US" sz="1400" b="1" dirty="0" smtClean="0"/>
              <a:t>The ternary association is shown as a large diamond. </a:t>
            </a:r>
          </a:p>
          <a:p>
            <a:r>
              <a:rPr lang="en-US" sz="1400" dirty="0" smtClean="0"/>
              <a:t>Roles and multiplicity may be shown, but qualifiers and aggregation (see next section) are not allowed. </a:t>
            </a:r>
          </a:p>
          <a:p>
            <a:r>
              <a:rPr lang="en-US" sz="1400" dirty="0" smtClean="0"/>
              <a:t>An association class may be connected to the ternary association by drawing a dashed line to one of the four points on the diamond.</a:t>
            </a:r>
            <a:endParaRPr lang="en-US" sz="1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0386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743700" cy="26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6534150" cy="25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(2)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3629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(3)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234237" cy="480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  <a:endParaRPr lang="en-US" dirty="0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791200" y="5943600"/>
            <a:ext cx="335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1">
                <a:latin typeface="Georgia" pitchFamily="18" charset="0"/>
              </a:rPr>
              <a:t>Jembatan Golden Gate, San-Francisco, 2001</a:t>
            </a:r>
          </a:p>
          <a:p>
            <a:pPr algn="r"/>
            <a:r>
              <a:rPr lang="en-US" sz="1000">
                <a:latin typeface="Georgia" pitchFamily="18" charset="0"/>
              </a:rPr>
              <a:t>Dalam rangka Comparative Study</a:t>
            </a:r>
          </a:p>
          <a:p>
            <a:pPr algn="r"/>
            <a:r>
              <a:rPr lang="en-US" sz="1000">
                <a:latin typeface="Georgia" pitchFamily="18" charset="0"/>
              </a:rPr>
              <a:t>Untuk Pengembangan Industri Software di Indonesia</a:t>
            </a:r>
          </a:p>
        </p:txBody>
      </p:sp>
      <p:pic>
        <p:nvPicPr>
          <p:cNvPr id="34820" name="Picture 4" descr="PIC00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743200"/>
            <a:ext cx="33528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PIC00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743200"/>
            <a:ext cx="33528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14400" y="5410200"/>
            <a:ext cx="1508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Arry, Farid, Armein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752600"/>
            <a:ext cx="4273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THIS SLIDES CAN BE DOWNLOADED IN</a:t>
            </a:r>
            <a:br>
              <a:rPr lang="en-US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http://www.slideshare.net/kupalima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</a:t>
            </a:r>
            <a:r>
              <a:rPr lang="en-US" sz="2000" i="1" dirty="0" smtClean="0"/>
              <a:t>class diagram describes the </a:t>
            </a:r>
            <a:r>
              <a:rPr lang="en-US" i="1" dirty="0" smtClean="0"/>
              <a:t>static view of a system in terms of classes and </a:t>
            </a:r>
            <a:r>
              <a:rPr lang="en-US" dirty="0" smtClean="0"/>
              <a:t>relationships </a:t>
            </a:r>
            <a:r>
              <a:rPr lang="en-US" sz="2000" dirty="0" smtClean="0"/>
              <a:t>among the classes. </a:t>
            </a:r>
          </a:p>
          <a:p>
            <a:endParaRPr lang="en-US" sz="2000" dirty="0" smtClean="0"/>
          </a:p>
          <a:p>
            <a:r>
              <a:rPr lang="en-US" sz="2000" dirty="0" smtClean="0"/>
              <a:t>Although it might </a:t>
            </a:r>
            <a:r>
              <a:rPr lang="en-US" dirty="0" smtClean="0"/>
              <a:t>look like a data model </a:t>
            </a:r>
            <a:r>
              <a:rPr lang="en-US" sz="2000" dirty="0" smtClean="0"/>
              <a:t>filled with entities and attributes, remember that </a:t>
            </a:r>
            <a:r>
              <a:rPr lang="en-US" dirty="0" smtClean="0"/>
              <a:t>classes not only show the structure</a:t>
            </a:r>
            <a:r>
              <a:rPr lang="en-US" sz="2000" dirty="0" smtClean="0"/>
              <a:t> of your information </a:t>
            </a:r>
            <a:r>
              <a:rPr lang="en-US" dirty="0" smtClean="0"/>
              <a:t>but also describe behavior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The class diagram can define a </a:t>
            </a:r>
            <a:r>
              <a:rPr lang="en-US" dirty="0" smtClean="0"/>
              <a:t>foundation for diagrams </a:t>
            </a:r>
            <a:r>
              <a:rPr lang="en-US" sz="2000" dirty="0" smtClean="0"/>
              <a:t>showing other aspects of the system, such as the states of the objects and the collaboration between objects shown in the dynamic diagrams.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027" y="1600200"/>
            <a:ext cx="81259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2143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5181600" y="3276600"/>
            <a:ext cx="1143000" cy="5334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429000" y="3352800"/>
            <a:ext cx="1828800" cy="1676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and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 diagram </a:t>
            </a:r>
            <a:r>
              <a:rPr lang="en-US" sz="3600" dirty="0" smtClean="0"/>
              <a:t>shows only classes</a:t>
            </a:r>
            <a:r>
              <a:rPr lang="en-US" dirty="0" smtClean="0"/>
              <a:t>, </a:t>
            </a:r>
            <a:r>
              <a:rPr lang="en-US" sz="3600" dirty="0" smtClean="0"/>
              <a:t>not objects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sz="3600" dirty="0" smtClean="0"/>
              <a:t>object diagram </a:t>
            </a:r>
            <a:r>
              <a:rPr lang="en-US" dirty="0" smtClean="0"/>
              <a:t>shows that actual </a:t>
            </a:r>
            <a:r>
              <a:rPr lang="en-US" sz="3600" dirty="0" smtClean="0"/>
              <a:t>object instances </a:t>
            </a:r>
            <a:r>
              <a:rPr lang="en-US" dirty="0" smtClean="0"/>
              <a:t>of the classes.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and Object Diagram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4967" y="1600200"/>
            <a:ext cx="66540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Class???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651718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sz="1600" dirty="0" smtClean="0"/>
              <a:t>Do I </a:t>
            </a:r>
            <a:r>
              <a:rPr lang="en-US" sz="1600" b="1" dirty="0" smtClean="0"/>
              <a:t>have information that should be stored or analyzed</a:t>
            </a:r>
            <a:r>
              <a:rPr lang="en-US" sz="1600" dirty="0" smtClean="0"/>
              <a:t>? </a:t>
            </a:r>
          </a:p>
          <a:p>
            <a:pPr lvl="1"/>
            <a:r>
              <a:rPr lang="en-US" sz="1200" dirty="0" smtClean="0"/>
              <a:t>If there is any information that has to be stored, transformed, analyzed, or handled in some other way, then it is a possible candidate for a class. The information might include concepts that must always be registered in the system or events or transactions that occur at a specific moment.</a:t>
            </a:r>
          </a:p>
          <a:p>
            <a:r>
              <a:rPr lang="en-US" sz="1600" dirty="0" smtClean="0"/>
              <a:t>Do I have </a:t>
            </a:r>
            <a:r>
              <a:rPr lang="en-US" sz="1600" b="1" dirty="0" smtClean="0"/>
              <a:t>external systems</a:t>
            </a:r>
            <a:r>
              <a:rPr lang="en-US" sz="1600" dirty="0" smtClean="0"/>
              <a:t>? </a:t>
            </a:r>
          </a:p>
          <a:p>
            <a:pPr lvl="1"/>
            <a:r>
              <a:rPr lang="en-US" sz="1200" dirty="0" smtClean="0"/>
              <a:t>If so, they are normally of interest when you model. The external system might be seen as classes that your system contains or should interact with.</a:t>
            </a:r>
          </a:p>
          <a:p>
            <a:r>
              <a:rPr lang="en-US" sz="1600" dirty="0" smtClean="0"/>
              <a:t>Do I have any </a:t>
            </a:r>
            <a:r>
              <a:rPr lang="en-US" sz="1600" b="1" dirty="0" smtClean="0"/>
              <a:t>reusable patterns, class libraries, or components</a:t>
            </a:r>
            <a:r>
              <a:rPr lang="en-US" sz="1600" dirty="0" smtClean="0"/>
              <a:t>? </a:t>
            </a:r>
          </a:p>
          <a:p>
            <a:pPr lvl="1"/>
            <a:r>
              <a:rPr lang="en-US" sz="1200" dirty="0" smtClean="0"/>
              <a:t>If you have patterns, class libraries, or components from earlier projects, colleagues, or manufacturers, they normally contain class candidates.</a:t>
            </a:r>
          </a:p>
          <a:p>
            <a:r>
              <a:rPr lang="en-US" sz="1600" dirty="0" smtClean="0"/>
              <a:t>Are there </a:t>
            </a:r>
            <a:r>
              <a:rPr lang="en-US" sz="1600" b="1" dirty="0" smtClean="0"/>
              <a:t>devices that the system must handle</a:t>
            </a:r>
            <a:r>
              <a:rPr lang="en-US" sz="1600" dirty="0" smtClean="0"/>
              <a:t>? </a:t>
            </a:r>
          </a:p>
          <a:p>
            <a:pPr lvl="1"/>
            <a:r>
              <a:rPr lang="en-US" sz="1200" dirty="0" smtClean="0"/>
              <a:t>Any technical devices connected to the system turn into class candidates that handle these devices.</a:t>
            </a:r>
          </a:p>
          <a:p>
            <a:r>
              <a:rPr lang="en-US" sz="1600" dirty="0" smtClean="0"/>
              <a:t>Do I have </a:t>
            </a:r>
            <a:r>
              <a:rPr lang="en-US" sz="1600" b="1" dirty="0" smtClean="0"/>
              <a:t>organizational parts</a:t>
            </a:r>
            <a:r>
              <a:rPr lang="en-US" sz="1600" dirty="0" smtClean="0"/>
              <a:t>? </a:t>
            </a:r>
          </a:p>
          <a:p>
            <a:pPr lvl="1"/>
            <a:r>
              <a:rPr lang="en-US" sz="1200" dirty="0" smtClean="0"/>
              <a:t>Representing an organization can be done with classes, especially in business models.</a:t>
            </a:r>
          </a:p>
          <a:p>
            <a:r>
              <a:rPr lang="en-US" sz="1600" dirty="0" smtClean="0"/>
              <a:t>Which </a:t>
            </a:r>
            <a:r>
              <a:rPr lang="en-US" sz="1600" b="1" dirty="0" smtClean="0"/>
              <a:t>roles do the actors in the business play</a:t>
            </a:r>
            <a:r>
              <a:rPr lang="en-US" sz="1600" dirty="0" smtClean="0"/>
              <a:t>? </a:t>
            </a:r>
          </a:p>
          <a:p>
            <a:pPr lvl="1"/>
            <a:r>
              <a:rPr lang="en-US" sz="1200" dirty="0" smtClean="0"/>
              <a:t>These roles can be seen as classes, such as user, system operator, customer, and so on.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"/>
            <a:ext cx="2423543" cy="192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400" dirty="0" smtClean="0"/>
              <a:t>top compartment </a:t>
            </a:r>
            <a:r>
              <a:rPr lang="en-US" sz="2000" dirty="0" smtClean="0"/>
              <a:t>of the class rectangle contains </a:t>
            </a:r>
            <a:r>
              <a:rPr lang="en-US" sz="2400" dirty="0" smtClean="0"/>
              <a:t>the name of the class</a:t>
            </a:r>
            <a:r>
              <a:rPr lang="en-US" sz="2000" dirty="0" smtClean="0"/>
              <a:t>; </a:t>
            </a:r>
          </a:p>
          <a:p>
            <a:r>
              <a:rPr lang="en-US" sz="2000" dirty="0" smtClean="0"/>
              <a:t>it is </a:t>
            </a:r>
            <a:r>
              <a:rPr lang="en-US" sz="2400" dirty="0" smtClean="0"/>
              <a:t>capitalized</a:t>
            </a:r>
            <a:r>
              <a:rPr lang="en-US" sz="2000" dirty="0" smtClean="0"/>
              <a:t> and </a:t>
            </a:r>
            <a:r>
              <a:rPr lang="en-US" sz="2400" dirty="0" smtClean="0"/>
              <a:t>centered in boldface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name </a:t>
            </a:r>
            <a:r>
              <a:rPr lang="en-US" sz="2400" dirty="0" smtClean="0"/>
              <a:t>should be derived from the problem domain</a:t>
            </a:r>
            <a:r>
              <a:rPr lang="en-US" sz="2000" dirty="0" smtClean="0"/>
              <a:t> and should be </a:t>
            </a:r>
            <a:r>
              <a:rPr lang="en-US" sz="2400" dirty="0" smtClean="0"/>
              <a:t>as unambiguous as possible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it </a:t>
            </a:r>
            <a:r>
              <a:rPr lang="en-US" sz="2400" dirty="0" smtClean="0"/>
              <a:t>should be a noun</a:t>
            </a:r>
            <a:r>
              <a:rPr lang="en-US" sz="2000" dirty="0" smtClean="0"/>
              <a:t>, for example, </a:t>
            </a:r>
            <a:r>
              <a:rPr lang="en-US" sz="2400" b="1" dirty="0" smtClean="0"/>
              <a:t>Invoice or Debt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class name </a:t>
            </a:r>
            <a:r>
              <a:rPr lang="en-US" sz="2400" dirty="0" smtClean="0"/>
              <a:t>should not have a prefix or a suffix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0"/>
            <a:ext cx="2143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6400800" y="1828800"/>
            <a:ext cx="1066800" cy="1524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1000" y="1447800"/>
            <a:ext cx="6019800" cy="4343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se-Case Modeling&amp;quot;&quot;/&gt;&lt;property id=&quot;20307&quot; value=&quot;302&quot;/&gt;&lt;/object&gt;&lt;object type=&quot;3&quot; unique_id=&quot;10006&quot;&gt;&lt;property id=&quot;20148&quot; value=&quot;5&quot;/&gt;&lt;property id=&quot;20300&quot; value=&quot;Slide 22 - &amp;quot;Thank you&amp;quot;&quot;/&gt;&lt;property id=&quot;20307&quot; value=&quot;355&quot;/&gt;&lt;/object&gt;&lt;object type=&quot;3&quot; unique_id=&quot;11319&quot;&gt;&lt;property id=&quot;20148&quot; value=&quot;5&quot;/&gt;&lt;property id=&quot;20300&quot; value=&quot;Slide 2 - &amp;quot;Purposes&amp;quot;&quot;/&gt;&lt;property id=&quot;20307&quot; value=&quot;356&quot;/&gt;&lt;/object&gt;&lt;object type=&quot;3&quot; unique_id=&quot;11320&quot;&gt;&lt;property id=&quot;20148&quot; value=&quot;5&quot;/&gt;&lt;property id=&quot;20300&quot; value=&quot;Slide 3 - &amp;quot;Who Need This?&amp;quot;&quot;/&gt;&lt;property id=&quot;20307&quot; value=&quot;357&quot;/&gt;&lt;/object&gt;&lt;object type=&quot;3&quot; unique_id=&quot;11321&quot;&gt;&lt;property id=&quot;20148&quot; value=&quot;5&quot;/&gt;&lt;property id=&quot;20300&quot; value=&quot;Slide 4 - &amp;quot;Use-Case Diagram&amp;quot;&quot;/&gt;&lt;property id=&quot;20307&quot; value=&quot;358&quot;/&gt;&lt;/object&gt;&lt;object type=&quot;3&quot; unique_id=&quot;11322&quot;&gt;&lt;property id=&quot;20148&quot; value=&quot;5&quot;/&gt;&lt;property id=&quot;20300&quot; value=&quot;Slide 5 - &amp;quot;About Actor&amp;quot;&quot;/&gt;&lt;property id=&quot;20307&quot; value=&quot;359&quot;/&gt;&lt;/object&gt;&lt;object type=&quot;3&quot; unique_id=&quot;11323&quot;&gt;&lt;property id=&quot;20148&quot; value=&quot;5&quot;/&gt;&lt;property id=&quot;20300&quot; value=&quot;Slide 6 - &amp;quot;How to Find Actors?&amp;quot;&quot;/&gt;&lt;property id=&quot;20307&quot; value=&quot;360&quot;/&gt;&lt;/object&gt;&lt;object type=&quot;3&quot; unique_id=&quot;11324&quot;&gt;&lt;property id=&quot;20148&quot; value=&quot;5&quot;/&gt;&lt;property id=&quot;20300&quot; value=&quot;Slide 7 - &amp;quot;Actor in UML&amp;quot;&quot;/&gt;&lt;property id=&quot;20307&quot; value=&quot;361&quot;/&gt;&lt;/object&gt;&lt;object type=&quot;3&quot; unique_id=&quot;11325&quot;&gt;&lt;property id=&quot;20148&quot; value=&quot;5&quot;/&gt;&lt;property id=&quot;20300&quot; value=&quot;Slide 8 - &amp;quot;Relationship Between Actor&amp;quot;&quot;/&gt;&lt;property id=&quot;20307&quot; value=&quot;362&quot;/&gt;&lt;/object&gt;&lt;object type=&quot;3&quot; unique_id=&quot;11326&quot;&gt;&lt;property id=&quot;20148&quot; value=&quot;5&quot;/&gt;&lt;property id=&quot;20300&quot; value=&quot;Slide 9 - &amp;quot;Use Cases&amp;quot;&quot;/&gt;&lt;property id=&quot;20307&quot; value=&quot;363&quot;/&gt;&lt;/object&gt;&lt;object type=&quot;3&quot; unique_id=&quot;11327&quot;&gt;&lt;property id=&quot;20148&quot; value=&quot;5&quot;/&gt;&lt;property id=&quot;20300&quot; value=&quot;Slide 10 - &amp;quot;How to find Use Case?&amp;quot;&quot;/&gt;&lt;property id=&quot;20307&quot; value=&quot;364&quot;/&gt;&lt;/object&gt;&lt;object type=&quot;3&quot; unique_id=&quot;11328&quot;&gt;&lt;property id=&quot;20148&quot; value=&quot;5&quot;/&gt;&lt;property id=&quot;20300&quot; value=&quot;Slide 11 - &amp;quot;Relationship Between UseCase&amp;quot;&quot;/&gt;&lt;property id=&quot;20307&quot; value=&quot;365&quot;/&gt;&lt;/object&gt;&lt;object type=&quot;3&quot; unique_id=&quot;11329&quot;&gt;&lt;property id=&quot;20148&quot; value=&quot;5&quot;/&gt;&lt;property id=&quot;20300&quot; value=&quot;Slide 12 - &amp;quot;Generalization’s Sample&amp;quot;&quot;/&gt;&lt;property id=&quot;20307&quot; value=&quot;366&quot;/&gt;&lt;/object&gt;&lt;object type=&quot;3&quot; unique_id=&quot;11330&quot;&gt;&lt;property id=&quot;20148&quot; value=&quot;5&quot;/&gt;&lt;property id=&quot;20300&quot; value=&quot;Slide 13 - &amp;quot;Extend’s Sample&amp;quot;&quot;/&gt;&lt;property id=&quot;20307&quot; value=&quot;367&quot;/&gt;&lt;/object&gt;&lt;object type=&quot;3&quot; unique_id=&quot;11331&quot;&gt;&lt;property id=&quot;20148&quot; value=&quot;5&quot;/&gt;&lt;property id=&quot;20300&quot; value=&quot;Slide 14 - &amp;quot;Include’s Sample&amp;quot;&quot;/&gt;&lt;property id=&quot;20307&quot; value=&quot;368&quot;/&gt;&lt;/object&gt;&lt;object type=&quot;3&quot; unique_id=&quot;11332&quot;&gt;&lt;property id=&quot;20148&quot; value=&quot;5&quot;/&gt;&lt;property id=&quot;20300&quot; value=&quot;Slide 15 - &amp;quot;Organizing Use Case&amp;quot;&quot;/&gt;&lt;property id=&quot;20307&quot; value=&quot;369&quot;/&gt;&lt;/object&gt;&lt;object type=&quot;3&quot; unique_id=&quot;11333&quot;&gt;&lt;property id=&quot;20148&quot; value=&quot;5&quot;/&gt;&lt;property id=&quot;20300&quot; value=&quot;Slide 16 - &amp;quot;Organizing Use Case&amp;quot;&quot;/&gt;&lt;property id=&quot;20307&quot; value=&quot;370&quot;/&gt;&lt;/object&gt;&lt;object type=&quot;3&quot; unique_id=&quot;11334&quot;&gt;&lt;property id=&quot;20148&quot; value=&quot;5&quot;/&gt;&lt;property id=&quot;20300&quot; value=&quot;Slide 17 - &amp;quot;Sample&amp;quot;&quot;/&gt;&lt;property id=&quot;20307&quot; value=&quot;371&quot;/&gt;&lt;/object&gt;&lt;object type=&quot;3&quot; unique_id=&quot;11335&quot;&gt;&lt;property id=&quot;20148&quot; value=&quot;5&quot;/&gt;&lt;property id=&quot;20300&quot; value=&quot;Slide 18 - &amp;quot;Describing Use Case&amp;quot;&quot;/&gt;&lt;property id=&quot;20307&quot; value=&quot;372&quot;/&gt;&lt;/object&gt;&lt;object type=&quot;3&quot; unique_id=&quot;11336&quot;&gt;&lt;property id=&quot;20148&quot; value=&quot;5&quot;/&gt;&lt;property id=&quot;20300&quot; value=&quot;Slide 19&quot;/&gt;&lt;property id=&quot;20307&quot; value=&quot;374&quot;/&gt;&lt;/object&gt;&lt;object type=&quot;3&quot; unique_id=&quot;11337&quot;&gt;&lt;property id=&quot;20148&quot; value=&quot;5&quot;/&gt;&lt;property id=&quot;20300&quot; value=&quot;Slide 20 - &amp;quot;Assessing Use Cases&amp;quot;&quot;/&gt;&lt;property id=&quot;20307&quot; value=&quot;375&quot;/&gt;&lt;/object&gt;&lt;object type=&quot;3&quot; unique_id=&quot;11338&quot;&gt;&lt;property id=&quot;20148&quot; value=&quot;5&quot;/&gt;&lt;property id=&quot;20300&quot; value=&quot;Slide 21&quot;/&gt;&lt;property id=&quot;20307&quot; value=&quot;3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1325</Words>
  <Application>Microsoft Office PowerPoint</Application>
  <PresentationFormat>On-screen Show (4:3)</PresentationFormat>
  <Paragraphs>107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Classes, Objects and Their Relationship (simple version)</vt:lpstr>
      <vt:lpstr>Purposes</vt:lpstr>
      <vt:lpstr>Class Diagram</vt:lpstr>
      <vt:lpstr>Sample</vt:lpstr>
      <vt:lpstr>Class and Object</vt:lpstr>
      <vt:lpstr>Class and Object Diagram</vt:lpstr>
      <vt:lpstr>How to Find Class???</vt:lpstr>
      <vt:lpstr>How to Find Class</vt:lpstr>
      <vt:lpstr>Class: Name</vt:lpstr>
      <vt:lpstr>Class: Attributes</vt:lpstr>
      <vt:lpstr>Class: Attributes Visibility</vt:lpstr>
      <vt:lpstr>Class: Attributes Default Value</vt:lpstr>
      <vt:lpstr>Class with a class-scope attribute</vt:lpstr>
      <vt:lpstr>Class: Operations / Methods</vt:lpstr>
      <vt:lpstr>Relationships</vt:lpstr>
      <vt:lpstr>Sample (1)</vt:lpstr>
      <vt:lpstr>Sample (2)</vt:lpstr>
      <vt:lpstr>Recursive Association</vt:lpstr>
      <vt:lpstr>Role in Association (Qualified Association)</vt:lpstr>
      <vt:lpstr>Ternary Association</vt:lpstr>
      <vt:lpstr>Generalization</vt:lpstr>
      <vt:lpstr>Generalization (2)</vt:lpstr>
      <vt:lpstr>Generalization (3)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Agile View of Process</dc:title>
  <dc:creator>Toshiba</dc:creator>
  <cp:lastModifiedBy>TravelMate6292</cp:lastModifiedBy>
  <cp:revision>63</cp:revision>
  <dcterms:created xsi:type="dcterms:W3CDTF">2006-03-21T07:00:53Z</dcterms:created>
  <dcterms:modified xsi:type="dcterms:W3CDTF">2010-11-03T23:54:20Z</dcterms:modified>
</cp:coreProperties>
</file>