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02" r:id="rId2"/>
    <p:sldId id="361" r:id="rId3"/>
    <p:sldId id="356" r:id="rId4"/>
    <p:sldId id="362" r:id="rId5"/>
    <p:sldId id="357" r:id="rId6"/>
    <p:sldId id="358" r:id="rId7"/>
    <p:sldId id="359" r:id="rId8"/>
    <p:sldId id="363" r:id="rId9"/>
    <p:sldId id="364" r:id="rId10"/>
    <p:sldId id="360" r:id="rId11"/>
    <p:sldId id="355" r:id="rId12"/>
  </p:sldIdLst>
  <p:sldSz cx="9144000" cy="6858000" type="screen4x3"/>
  <p:notesSz cx="7315200" cy="9601200"/>
  <p:custDataLst>
    <p:tags r:id="rId1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kxb58wjH5P9fwhMDAYnTvA" hashData="70E0EQFLSDdhOBfH4L6UbkyTDeM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0066"/>
    <a:srgbClr val="CC0000"/>
    <a:srgbClr val="EAEAEA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318" autoAdjust="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fld id="{6C16CAC1-6704-4526-B35A-0E713B1321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51035A-1C7E-48E6-93E1-F6C07C32361C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6EA304-CA21-41CF-ABB4-C1F8C7180FF6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56047-7712-42A4-B244-F9744148BD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19A1DE-76AE-4225-97FD-9DFF04B37B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5973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5973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1E2ED-5D57-434B-912C-E709D319D7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A3E38A-7E7A-4065-9997-18E6CF2925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19781-0DEA-48B7-871A-73052C2B77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4AA26-CE8A-4D10-884B-2C3438A326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52BC6-E815-4248-9140-3C5A2BC33F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95495D-50B7-4757-9190-271F06A1B3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B450A7-1BD2-445F-88A4-2E4C719E6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E26AAE-DB83-4BFA-A592-E8A8A6E9E0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F47CB5-B1F7-43CF-8DD7-81ACC3A89F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5334000" y="6629400"/>
            <a:ext cx="3810000" cy="228600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000" b="1" dirty="0">
              <a:solidFill>
                <a:schemeClr val="bg1"/>
              </a:solidFill>
              <a:latin typeface="Calibri" pitchFamily="34" charset="0"/>
              <a:cs typeface="Tahoma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1600200" y="6629400"/>
            <a:ext cx="3733800" cy="228600"/>
          </a:xfrm>
          <a:prstGeom prst="rect">
            <a:avLst/>
          </a:prstGeom>
          <a:solidFill>
            <a:schemeClr val="bg2">
              <a:lumMod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1000" b="1" dirty="0" smtClean="0">
                <a:solidFill>
                  <a:schemeClr val="bg1"/>
                </a:solidFill>
                <a:latin typeface="Calibri" pitchFamily="34" charset="0"/>
                <a:cs typeface="Tahoma" pitchFamily="34" charset="0"/>
              </a:rPr>
              <a:t>School </a:t>
            </a:r>
            <a:r>
              <a:rPr lang="en-US" sz="1000" b="1" dirty="0">
                <a:solidFill>
                  <a:schemeClr val="bg1"/>
                </a:solidFill>
                <a:latin typeface="Calibri" pitchFamily="34" charset="0"/>
                <a:cs typeface="Tahoma" pitchFamily="34" charset="0"/>
              </a:rPr>
              <a:t>of Electrical Engineering and </a:t>
            </a:r>
            <a:r>
              <a:rPr lang="en-US" sz="1000" b="1" dirty="0" smtClean="0">
                <a:solidFill>
                  <a:schemeClr val="bg1"/>
                </a:solidFill>
                <a:latin typeface="Calibri" pitchFamily="34" charset="0"/>
                <a:cs typeface="Tahoma" pitchFamily="34" charset="0"/>
              </a:rPr>
              <a:t>Informatics</a:t>
            </a:r>
            <a:r>
              <a:rPr lang="en-US" sz="1000" b="1" baseline="0" dirty="0" smtClean="0">
                <a:solidFill>
                  <a:schemeClr val="bg1"/>
                </a:solidFill>
                <a:latin typeface="Calibri" pitchFamily="34" charset="0"/>
                <a:cs typeface="Tahoma" pitchFamily="34" charset="0"/>
              </a:rPr>
              <a:t> | </a:t>
            </a:r>
            <a:r>
              <a:rPr lang="en-US" sz="1000" b="1" dirty="0" smtClean="0">
                <a:solidFill>
                  <a:schemeClr val="bg1"/>
                </a:solidFill>
                <a:latin typeface="Calibri" pitchFamily="34" charset="0"/>
                <a:cs typeface="Tahoma" pitchFamily="34" charset="0"/>
              </a:rPr>
              <a:t>ITB</a:t>
            </a:r>
            <a:r>
              <a:rPr lang="en-US" sz="1000" b="1" baseline="0" dirty="0" smtClean="0">
                <a:solidFill>
                  <a:schemeClr val="bg1"/>
                </a:solidFill>
                <a:latin typeface="Calibri" pitchFamily="34" charset="0"/>
                <a:cs typeface="Tahoma" pitchFamily="34" charset="0"/>
              </a:rPr>
              <a:t> | </a:t>
            </a:r>
            <a:r>
              <a:rPr lang="en-US" sz="1000" b="1" dirty="0" smtClean="0">
                <a:solidFill>
                  <a:schemeClr val="bg1"/>
                </a:solidFill>
                <a:latin typeface="Calibri" pitchFamily="34" charset="0"/>
                <a:cs typeface="Tahoma" pitchFamily="34" charset="0"/>
              </a:rPr>
              <a:t>20</a:t>
            </a:r>
            <a:r>
              <a:rPr lang="id-ID" sz="1000" b="1" dirty="0" smtClean="0">
                <a:solidFill>
                  <a:schemeClr val="bg1"/>
                </a:solidFill>
                <a:latin typeface="Calibri" pitchFamily="34" charset="0"/>
                <a:cs typeface="Tahoma" pitchFamily="34" charset="0"/>
              </a:rPr>
              <a:t>10</a:t>
            </a:r>
            <a:endParaRPr lang="en-US" sz="1000" b="1" dirty="0">
              <a:solidFill>
                <a:schemeClr val="bg1"/>
              </a:solidFill>
              <a:latin typeface="Calibri" pitchFamily="34" charset="0"/>
              <a:cs typeface="Tahoma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914400" y="0"/>
            <a:ext cx="8001000" cy="11430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152400"/>
            <a:ext cx="762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629400"/>
            <a:ext cx="533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A44FC616-C3FF-429A-9EA7-E8F08F642B7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629400"/>
            <a:ext cx="1600200" cy="228600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err="1" smtClean="0">
                <a:latin typeface="Calibri" pitchFamily="34" charset="0"/>
                <a:cs typeface="Tahoma" pitchFamily="34" charset="0"/>
              </a:rPr>
              <a:t>Arry</a:t>
            </a:r>
            <a:r>
              <a:rPr lang="en-US" sz="1000" b="1" dirty="0" smtClean="0">
                <a:latin typeface="Calibri" pitchFamily="34" charset="0"/>
                <a:cs typeface="Tahoma" pitchFamily="34" charset="0"/>
              </a:rPr>
              <a:t> </a:t>
            </a:r>
            <a:r>
              <a:rPr lang="en-US" sz="1000" b="1" dirty="0" err="1" smtClean="0">
                <a:latin typeface="Calibri" pitchFamily="34" charset="0"/>
                <a:cs typeface="Tahoma" pitchFamily="34" charset="0"/>
              </a:rPr>
              <a:t>Akhmad</a:t>
            </a:r>
            <a:r>
              <a:rPr lang="en-US" sz="1000" b="1" dirty="0" smtClean="0">
                <a:latin typeface="Calibri" pitchFamily="34" charset="0"/>
                <a:cs typeface="Tahoma" pitchFamily="34" charset="0"/>
              </a:rPr>
              <a:t> </a:t>
            </a:r>
            <a:r>
              <a:rPr lang="en-US" sz="1000" b="1" dirty="0" err="1" smtClean="0">
                <a:latin typeface="Calibri" pitchFamily="34" charset="0"/>
                <a:cs typeface="Tahoma" pitchFamily="34" charset="0"/>
              </a:rPr>
              <a:t>Arman</a:t>
            </a:r>
            <a:r>
              <a:rPr lang="en-US" sz="1000" b="1" dirty="0" smtClean="0">
                <a:latin typeface="Calibri" pitchFamily="34" charset="0"/>
                <a:cs typeface="Tahoma" pitchFamily="34" charset="0"/>
              </a:rPr>
              <a:t> </a:t>
            </a:r>
            <a:endParaRPr lang="en-US" sz="1000" b="1" dirty="0">
              <a:latin typeface="Calibri" pitchFamily="34" charset="0"/>
              <a:cs typeface="Tahoma" pitchFamily="34" charset="0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" cy="114300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b="1" dirty="0">
              <a:latin typeface="Candara" pitchFamily="34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 userDrawn="1"/>
        </p:nvSpPr>
        <p:spPr bwMode="auto">
          <a:xfrm>
            <a:off x="152400" y="152400"/>
            <a:ext cx="68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4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ndara" pitchFamily="34" charset="0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ndara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eorg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eorg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eorg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eorg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Candara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Candar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andar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ndar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ndar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upalima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arman_course_se@yahoogroups.com" TargetMode="External"/><Relationship Id="rId5" Type="http://schemas.openxmlformats.org/officeDocument/2006/relationships/hyperlink" Target="http://slideshare.net/kupalima" TargetMode="External"/><Relationship Id="rId4" Type="http://schemas.openxmlformats.org/officeDocument/2006/relationships/hyperlink" Target="http://kupalima.wordpress.com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Sequence Diagram</a:t>
            </a:r>
            <a:endParaRPr lang="en-US" i="1" dirty="0" smtClean="0"/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33800"/>
            <a:ext cx="6400800" cy="19050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n-US" sz="2400" dirty="0" err="1" smtClean="0">
                <a:solidFill>
                  <a:srgbClr val="CC0000"/>
                </a:solidFill>
              </a:rPr>
              <a:t>Arry</a:t>
            </a:r>
            <a:r>
              <a:rPr lang="en-US" sz="2400" dirty="0" smtClean="0">
                <a:solidFill>
                  <a:srgbClr val="CC0000"/>
                </a:solidFill>
              </a:rPr>
              <a:t> </a:t>
            </a:r>
            <a:r>
              <a:rPr lang="en-US" sz="2400" dirty="0" err="1" smtClean="0">
                <a:solidFill>
                  <a:srgbClr val="CC0000"/>
                </a:solidFill>
              </a:rPr>
              <a:t>Akhmad</a:t>
            </a:r>
            <a:r>
              <a:rPr lang="en-US" sz="2400" dirty="0" smtClean="0">
                <a:solidFill>
                  <a:srgbClr val="CC0000"/>
                </a:solidFill>
              </a:rPr>
              <a:t> </a:t>
            </a:r>
            <a:r>
              <a:rPr lang="en-US" sz="2400" dirty="0" err="1" smtClean="0">
                <a:solidFill>
                  <a:srgbClr val="CC0000"/>
                </a:solidFill>
              </a:rPr>
              <a:t>Arman</a:t>
            </a:r>
            <a:endParaRPr lang="en-US" sz="2400" dirty="0" smtClean="0">
              <a:solidFill>
                <a:srgbClr val="CC0000"/>
              </a:solidFill>
            </a:endParaRPr>
          </a:p>
          <a:p>
            <a:pPr algn="l" eaLnBrk="1" hangingPunct="1">
              <a:lnSpc>
                <a:spcPct val="80000"/>
              </a:lnSpc>
            </a:pPr>
            <a:r>
              <a:rPr lang="en-US" sz="2000" dirty="0" smtClean="0"/>
              <a:t>School of Electrical Engineering and Informatics</a:t>
            </a:r>
          </a:p>
          <a:p>
            <a:pPr algn="l" eaLnBrk="1" hangingPunct="1">
              <a:lnSpc>
                <a:spcPct val="80000"/>
              </a:lnSpc>
            </a:pPr>
            <a:r>
              <a:rPr lang="en-US" sz="2000" dirty="0" err="1" smtClean="0"/>
              <a:t>Institut</a:t>
            </a:r>
            <a:r>
              <a:rPr lang="en-US" sz="2000" dirty="0" smtClean="0"/>
              <a:t> Teknologi Bandung, Indonesia</a:t>
            </a:r>
          </a:p>
          <a:p>
            <a:pPr algn="l" eaLnBrk="1" hangingPunct="1">
              <a:lnSpc>
                <a:spcPct val="80000"/>
              </a:lnSpc>
            </a:pPr>
            <a:endParaRPr lang="en-US" sz="2000" dirty="0" smtClean="0"/>
          </a:p>
          <a:p>
            <a:pPr algn="l" eaLnBrk="1" hangingPunct="1">
              <a:lnSpc>
                <a:spcPct val="80000"/>
              </a:lnSpc>
            </a:pPr>
            <a:r>
              <a:rPr lang="en-US" sz="1200" dirty="0" smtClean="0">
                <a:latin typeface="Tahoma" pitchFamily="34" charset="0"/>
                <a:cs typeface="Tahoma" pitchFamily="34" charset="0"/>
              </a:rPr>
              <a:t>Email: arman@kupalima.com</a:t>
            </a:r>
          </a:p>
          <a:p>
            <a:pPr algn="l" eaLnBrk="1" hangingPunct="1">
              <a:lnSpc>
                <a:spcPct val="80000"/>
              </a:lnSpc>
            </a:pPr>
            <a:r>
              <a:rPr lang="en-US" sz="1200" dirty="0" smtClean="0">
                <a:latin typeface="Tahoma" pitchFamily="34" charset="0"/>
                <a:cs typeface="Tahoma" pitchFamily="34" charset="0"/>
              </a:rPr>
              <a:t>Website: </a:t>
            </a:r>
            <a:r>
              <a:rPr lang="en-US" sz="1200" dirty="0" smtClean="0">
                <a:latin typeface="Tahoma" pitchFamily="34" charset="0"/>
                <a:cs typeface="Tahoma" pitchFamily="34" charset="0"/>
                <a:hlinkClick r:id="rId3"/>
              </a:rPr>
              <a:t>http://www.kupalima.com</a:t>
            </a:r>
            <a:endParaRPr lang="en-US" sz="1200" dirty="0" smtClean="0">
              <a:latin typeface="Tahoma" pitchFamily="34" charset="0"/>
              <a:cs typeface="Tahoma" pitchFamily="34" charset="0"/>
            </a:endParaRPr>
          </a:p>
          <a:p>
            <a:pPr algn="l" eaLnBrk="1" hangingPunct="1">
              <a:lnSpc>
                <a:spcPct val="80000"/>
              </a:lnSpc>
            </a:pPr>
            <a:r>
              <a:rPr lang="en-US" sz="1200" dirty="0" smtClean="0">
                <a:latin typeface="Tahoma" pitchFamily="34" charset="0"/>
                <a:cs typeface="Tahoma" pitchFamily="34" charset="0"/>
              </a:rPr>
              <a:t>Blog: </a:t>
            </a:r>
            <a:r>
              <a:rPr lang="en-US" sz="1200" dirty="0" smtClean="0">
                <a:latin typeface="Tahoma" pitchFamily="34" charset="0"/>
                <a:cs typeface="Tahoma" pitchFamily="34" charset="0"/>
                <a:hlinkClick r:id="rId4"/>
              </a:rPr>
              <a:t>http://kupalima.wordpress.com</a:t>
            </a:r>
            <a:endParaRPr lang="en-US" sz="1200" dirty="0" smtClean="0">
              <a:latin typeface="Tahoma" pitchFamily="34" charset="0"/>
              <a:cs typeface="Tahoma" pitchFamily="34" charset="0"/>
            </a:endParaRPr>
          </a:p>
          <a:p>
            <a:pPr algn="l" eaLnBrk="1" hangingPunct="1">
              <a:lnSpc>
                <a:spcPct val="80000"/>
              </a:lnSpc>
            </a:pPr>
            <a:r>
              <a:rPr lang="en-US" sz="1200" dirty="0" smtClean="0">
                <a:latin typeface="Tahoma" pitchFamily="34" charset="0"/>
                <a:cs typeface="Tahoma" pitchFamily="34" charset="0"/>
              </a:rPr>
              <a:t>Download Center: </a:t>
            </a:r>
            <a:r>
              <a:rPr lang="en-US" sz="1200" dirty="0" smtClean="0">
                <a:latin typeface="Tahoma" pitchFamily="34" charset="0"/>
                <a:cs typeface="Tahoma" pitchFamily="34" charset="0"/>
                <a:hlinkClick r:id="rId5"/>
              </a:rPr>
              <a:t>http://slideshare.net/kupalima</a:t>
            </a:r>
            <a:endParaRPr lang="en-US" sz="1200" dirty="0" smtClean="0">
              <a:latin typeface="Tahoma" pitchFamily="34" charset="0"/>
              <a:cs typeface="Tahoma" pitchFamily="34" charset="0"/>
            </a:endParaRPr>
          </a:p>
          <a:p>
            <a:pPr algn="l" eaLnBrk="1" hangingPunct="1">
              <a:lnSpc>
                <a:spcPct val="80000"/>
              </a:lnSpc>
            </a:pPr>
            <a:r>
              <a:rPr lang="en-US" sz="1200" dirty="0" smtClean="0">
                <a:latin typeface="Tahoma" pitchFamily="34" charset="0"/>
                <a:cs typeface="Tahoma" pitchFamily="34" charset="0"/>
              </a:rPr>
              <a:t>Course </a:t>
            </a:r>
            <a:r>
              <a:rPr lang="en-US" sz="1200" dirty="0" err="1" smtClean="0">
                <a:latin typeface="Tahoma" pitchFamily="34" charset="0"/>
                <a:cs typeface="Tahoma" pitchFamily="34" charset="0"/>
              </a:rPr>
              <a:t>milist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: </a:t>
            </a:r>
            <a:r>
              <a:rPr lang="en-US" sz="1200" dirty="0" smtClean="0">
                <a:latin typeface="Tahoma" pitchFamily="34" charset="0"/>
                <a:cs typeface="Tahoma" pitchFamily="34" charset="0"/>
                <a:hlinkClick r:id="rId6"/>
              </a:rPr>
              <a:t>arman_course_se@yahoogroups.com</a:t>
            </a:r>
            <a:endParaRPr lang="en-US" sz="12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125" name="TextBox 4"/>
          <p:cNvSpPr txBox="1">
            <a:spLocks noChangeArrowheads="1"/>
          </p:cNvSpPr>
          <p:nvPr/>
        </p:nvSpPr>
        <p:spPr bwMode="auto">
          <a:xfrm>
            <a:off x="6781800" y="6096000"/>
            <a:ext cx="221567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/>
              <a:t>Last update</a:t>
            </a:r>
            <a:r>
              <a:rPr lang="en-US" sz="1200" dirty="0" smtClean="0"/>
              <a:t>: March 30, 2010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52600"/>
            <a:ext cx="4378733" cy="2610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3124200"/>
            <a:ext cx="4282127" cy="319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ight Arrow 5"/>
          <p:cNvSpPr/>
          <p:nvPr/>
        </p:nvSpPr>
        <p:spPr>
          <a:xfrm>
            <a:off x="4114800" y="3429000"/>
            <a:ext cx="762000" cy="7620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Thank you</a:t>
            </a:r>
            <a:endParaRPr lang="en-US" dirty="0" smtClean="0"/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5791200" y="5943600"/>
            <a:ext cx="33528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000" b="1">
                <a:latin typeface="Georgia" pitchFamily="18" charset="0"/>
              </a:rPr>
              <a:t>Jembatan Golden Gate, San-Francisco, 2001</a:t>
            </a:r>
          </a:p>
          <a:p>
            <a:pPr algn="r"/>
            <a:r>
              <a:rPr lang="en-US" sz="1000">
                <a:latin typeface="Georgia" pitchFamily="18" charset="0"/>
              </a:rPr>
              <a:t>Dalam rangka Comparative Study</a:t>
            </a:r>
          </a:p>
          <a:p>
            <a:pPr algn="r"/>
            <a:r>
              <a:rPr lang="en-US" sz="1000">
                <a:latin typeface="Georgia" pitchFamily="18" charset="0"/>
              </a:rPr>
              <a:t>Untuk Pengembangan Industri Software di Indonesia</a:t>
            </a:r>
          </a:p>
        </p:txBody>
      </p:sp>
      <p:pic>
        <p:nvPicPr>
          <p:cNvPr id="34820" name="Picture 4" descr="PIC0007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2743200"/>
            <a:ext cx="3352800" cy="268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1" name="Picture 5" descr="PIC0005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95800" y="2743200"/>
            <a:ext cx="3352800" cy="268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914400" y="5410200"/>
            <a:ext cx="15081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Georgia" pitchFamily="18" charset="0"/>
              </a:rPr>
              <a:t>Arry, Farid, Armein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0" y="1752600"/>
            <a:ext cx="42734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THIS SLIDES CAN BE DOWNLOADED IN</a:t>
            </a:r>
            <a:br>
              <a:rPr lang="en-US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</a:br>
            <a:r>
              <a:rPr lang="en-US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http://www.slideshare.net/kupalima</a:t>
            </a:r>
            <a:endParaRPr lang="en-US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Sequence diagrams illustrate </a:t>
            </a:r>
            <a:r>
              <a:rPr lang="en-US" sz="2000" b="1" dirty="0" smtClean="0"/>
              <a:t>how objects interact with each other</a:t>
            </a:r>
            <a:r>
              <a:rPr lang="en-US" sz="2000" dirty="0" smtClean="0"/>
              <a:t>. </a:t>
            </a:r>
          </a:p>
          <a:p>
            <a:r>
              <a:rPr lang="en-US" sz="2000" dirty="0" smtClean="0"/>
              <a:t>They </a:t>
            </a:r>
            <a:r>
              <a:rPr lang="en-US" sz="2000" b="1" dirty="0" smtClean="0"/>
              <a:t>focus on message sequences</a:t>
            </a:r>
            <a:r>
              <a:rPr lang="en-US" sz="2000" dirty="0" smtClean="0"/>
              <a:t>, that is, how </a:t>
            </a:r>
            <a:r>
              <a:rPr lang="en-US" sz="2000" b="1" dirty="0" smtClean="0"/>
              <a:t>messages are sent and received </a:t>
            </a:r>
            <a:r>
              <a:rPr lang="en-US" sz="2000" dirty="0" smtClean="0"/>
              <a:t>between a number of objects. </a:t>
            </a:r>
          </a:p>
          <a:p>
            <a:r>
              <a:rPr lang="en-US" sz="2000" dirty="0" smtClean="0"/>
              <a:t>Sequence diagrams </a:t>
            </a:r>
            <a:r>
              <a:rPr lang="en-US" sz="2000" b="1" dirty="0" smtClean="0"/>
              <a:t>have two axes</a:t>
            </a:r>
            <a:r>
              <a:rPr lang="en-US" sz="2000" dirty="0" smtClean="0"/>
              <a:t>: </a:t>
            </a:r>
          </a:p>
          <a:p>
            <a:pPr lvl="1"/>
            <a:r>
              <a:rPr lang="en-US" sz="1600" dirty="0" smtClean="0"/>
              <a:t>the vertical axis shows time and </a:t>
            </a:r>
          </a:p>
          <a:p>
            <a:pPr lvl="1"/>
            <a:r>
              <a:rPr lang="en-US" sz="1600" dirty="0" smtClean="0"/>
              <a:t>the horizontal axis shows a set of objects. </a:t>
            </a:r>
          </a:p>
          <a:p>
            <a:r>
              <a:rPr lang="en-US" sz="2000" dirty="0" smtClean="0"/>
              <a:t>A sequence diagram also reveals the </a:t>
            </a:r>
            <a:r>
              <a:rPr lang="en-US" sz="2000" b="1" dirty="0" smtClean="0"/>
              <a:t>interaction for a specific scenario </a:t>
            </a:r>
            <a:r>
              <a:rPr lang="en-US" sz="2000" dirty="0" smtClean="0"/>
              <a:t>—  a specific interaction between the objects that happens at some point in time during the system’s execution (for example, when a specific function is used).</a:t>
            </a: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 of Sequence Diagram</a:t>
            </a:r>
            <a:endParaRPr lang="en-US" dirty="0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98306" y="1600200"/>
            <a:ext cx="57473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and Instance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Sequence diagrams can be used in two forms: </a:t>
            </a:r>
            <a:r>
              <a:rPr lang="en-US" b="1" dirty="0" smtClean="0"/>
              <a:t>the generic form </a:t>
            </a:r>
            <a:r>
              <a:rPr lang="en-US" sz="2400" dirty="0" smtClean="0"/>
              <a:t>and </a:t>
            </a:r>
            <a:r>
              <a:rPr lang="en-US" b="1" dirty="0" smtClean="0"/>
              <a:t>the instance form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pPr lvl="1"/>
            <a:r>
              <a:rPr lang="en-US" sz="2000" dirty="0" smtClean="0"/>
              <a:t>The </a:t>
            </a:r>
            <a:r>
              <a:rPr lang="en-US" sz="2000" b="1" i="1" dirty="0" smtClean="0"/>
              <a:t>instance form </a:t>
            </a:r>
            <a:r>
              <a:rPr lang="en-US" sz="2000" i="1" dirty="0" smtClean="0"/>
              <a:t>describes </a:t>
            </a:r>
            <a:r>
              <a:rPr lang="en-US" sz="2000" b="1" i="1" dirty="0" smtClean="0">
                <a:solidFill>
                  <a:srgbClr val="C00000"/>
                </a:solidFill>
              </a:rPr>
              <a:t>a specific </a:t>
            </a:r>
            <a:r>
              <a:rPr lang="en-US" sz="2000" b="1" i="1" dirty="0" smtClean="0"/>
              <a:t>scenario in detail; it documents </a:t>
            </a:r>
            <a:r>
              <a:rPr lang="en-US" sz="2000" b="1" dirty="0" smtClean="0"/>
              <a:t>one possible interaction</a:t>
            </a:r>
            <a:r>
              <a:rPr lang="en-US" sz="2000" dirty="0" smtClean="0"/>
              <a:t>. The instance form does not have any conditions, branches, or loops; it shows the interaction for just the chosen scenario. </a:t>
            </a:r>
          </a:p>
          <a:p>
            <a:pPr lvl="2"/>
            <a:r>
              <a:rPr lang="en-US" sz="1600" dirty="0" smtClean="0"/>
              <a:t>Example: student choose a list of courses </a:t>
            </a:r>
            <a:r>
              <a:rPr lang="en-US" sz="1600" b="1" dirty="0" smtClean="0"/>
              <a:t>for specific condition</a:t>
            </a:r>
            <a:r>
              <a:rPr lang="en-US" sz="1600" dirty="0" smtClean="0"/>
              <a:t>, he want to finish his study faster than normal condition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The </a:t>
            </a:r>
            <a:r>
              <a:rPr lang="en-US" sz="2000" b="1" i="1" dirty="0" smtClean="0"/>
              <a:t>generic form </a:t>
            </a:r>
            <a:r>
              <a:rPr lang="en-US" sz="2000" i="1" dirty="0" smtClean="0"/>
              <a:t>describes </a:t>
            </a:r>
            <a:r>
              <a:rPr lang="en-US" sz="2000" b="1" i="1" dirty="0" smtClean="0">
                <a:solidFill>
                  <a:srgbClr val="C00000"/>
                </a:solidFill>
              </a:rPr>
              <a:t>all possible </a:t>
            </a:r>
            <a:r>
              <a:rPr lang="en-US" sz="2000" b="1" i="1" dirty="0" smtClean="0"/>
              <a:t>alternatives in a scenario</a:t>
            </a:r>
            <a:r>
              <a:rPr lang="en-US" sz="2000" i="1" dirty="0" smtClean="0"/>
              <a:t>; therefore </a:t>
            </a:r>
            <a:r>
              <a:rPr lang="en-US" sz="2000" dirty="0" smtClean="0"/>
              <a:t>branches, conditions, and loops may be included.</a:t>
            </a:r>
          </a:p>
          <a:p>
            <a:pPr lvl="2"/>
            <a:r>
              <a:rPr lang="en-US" sz="1600" dirty="0" smtClean="0"/>
              <a:t>Example: student choose a list of courses </a:t>
            </a:r>
            <a:r>
              <a:rPr lang="en-US" sz="1600" b="1" dirty="0" smtClean="0"/>
              <a:t>for normal condition</a:t>
            </a:r>
          </a:p>
          <a:p>
            <a:pPr lvl="1"/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in Sequence Diagram</a:t>
            </a:r>
            <a:endParaRPr lang="en-US" dirty="0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04925" y="1915319"/>
            <a:ext cx="6534150" cy="389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in Sequence Diagram</a:t>
            </a:r>
            <a:endParaRPr lang="en-US" dirty="0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43227" y="1600200"/>
            <a:ext cx="645754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 in Sequence Diagram</a:t>
            </a:r>
            <a:endParaRPr lang="en-US" dirty="0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41227" y="1600200"/>
            <a:ext cx="366154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(1)</a:t>
            </a:r>
            <a:endParaRPr lang="en-US" dirty="0"/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1752600"/>
            <a:ext cx="7339299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Sample (2)</a:t>
            </a:r>
            <a:endParaRPr lang="en-US"/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50" y="1720056"/>
            <a:ext cx="51435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Use-Case Modeling&amp;quot;&quot;/&gt;&lt;property id=&quot;20307&quot; value=&quot;302&quot;/&gt;&lt;/object&gt;&lt;object type=&quot;3&quot; unique_id=&quot;10006&quot;&gt;&lt;property id=&quot;20148&quot; value=&quot;5&quot;/&gt;&lt;property id=&quot;20300&quot; value=&quot;Slide 22 - &amp;quot;Thank you&amp;quot;&quot;/&gt;&lt;property id=&quot;20307&quot; value=&quot;355&quot;/&gt;&lt;/object&gt;&lt;object type=&quot;3&quot; unique_id=&quot;11319&quot;&gt;&lt;property id=&quot;20148&quot; value=&quot;5&quot;/&gt;&lt;property id=&quot;20300&quot; value=&quot;Slide 2 - &amp;quot;Purposes&amp;quot;&quot;/&gt;&lt;property id=&quot;20307&quot; value=&quot;356&quot;/&gt;&lt;/object&gt;&lt;object type=&quot;3&quot; unique_id=&quot;11320&quot;&gt;&lt;property id=&quot;20148&quot; value=&quot;5&quot;/&gt;&lt;property id=&quot;20300&quot; value=&quot;Slide 3 - &amp;quot;Who Need This?&amp;quot;&quot;/&gt;&lt;property id=&quot;20307&quot; value=&quot;357&quot;/&gt;&lt;/object&gt;&lt;object type=&quot;3&quot; unique_id=&quot;11321&quot;&gt;&lt;property id=&quot;20148&quot; value=&quot;5&quot;/&gt;&lt;property id=&quot;20300&quot; value=&quot;Slide 4 - &amp;quot;Use-Case Diagram&amp;quot;&quot;/&gt;&lt;property id=&quot;20307&quot; value=&quot;358&quot;/&gt;&lt;/object&gt;&lt;object type=&quot;3&quot; unique_id=&quot;11322&quot;&gt;&lt;property id=&quot;20148&quot; value=&quot;5&quot;/&gt;&lt;property id=&quot;20300&quot; value=&quot;Slide 5 - &amp;quot;About Actor&amp;quot;&quot;/&gt;&lt;property id=&quot;20307&quot; value=&quot;359&quot;/&gt;&lt;/object&gt;&lt;object type=&quot;3&quot; unique_id=&quot;11323&quot;&gt;&lt;property id=&quot;20148&quot; value=&quot;5&quot;/&gt;&lt;property id=&quot;20300&quot; value=&quot;Slide 6 - &amp;quot;How to Find Actors?&amp;quot;&quot;/&gt;&lt;property id=&quot;20307&quot; value=&quot;360&quot;/&gt;&lt;/object&gt;&lt;object type=&quot;3&quot; unique_id=&quot;11324&quot;&gt;&lt;property id=&quot;20148&quot; value=&quot;5&quot;/&gt;&lt;property id=&quot;20300&quot; value=&quot;Slide 7 - &amp;quot;Actor in UML&amp;quot;&quot;/&gt;&lt;property id=&quot;20307&quot; value=&quot;361&quot;/&gt;&lt;/object&gt;&lt;object type=&quot;3&quot; unique_id=&quot;11325&quot;&gt;&lt;property id=&quot;20148&quot; value=&quot;5&quot;/&gt;&lt;property id=&quot;20300&quot; value=&quot;Slide 8 - &amp;quot;Relationship Between Actor&amp;quot;&quot;/&gt;&lt;property id=&quot;20307&quot; value=&quot;362&quot;/&gt;&lt;/object&gt;&lt;object type=&quot;3&quot; unique_id=&quot;11326&quot;&gt;&lt;property id=&quot;20148&quot; value=&quot;5&quot;/&gt;&lt;property id=&quot;20300&quot; value=&quot;Slide 9 - &amp;quot;Use Cases&amp;quot;&quot;/&gt;&lt;property id=&quot;20307&quot; value=&quot;363&quot;/&gt;&lt;/object&gt;&lt;object type=&quot;3&quot; unique_id=&quot;11327&quot;&gt;&lt;property id=&quot;20148&quot; value=&quot;5&quot;/&gt;&lt;property id=&quot;20300&quot; value=&quot;Slide 10 - &amp;quot;How to find Use Case?&amp;quot;&quot;/&gt;&lt;property id=&quot;20307&quot; value=&quot;364&quot;/&gt;&lt;/object&gt;&lt;object type=&quot;3&quot; unique_id=&quot;11328&quot;&gt;&lt;property id=&quot;20148&quot; value=&quot;5&quot;/&gt;&lt;property id=&quot;20300&quot; value=&quot;Slide 11 - &amp;quot;Relationship Between UseCase&amp;quot;&quot;/&gt;&lt;property id=&quot;20307&quot; value=&quot;365&quot;/&gt;&lt;/object&gt;&lt;object type=&quot;3&quot; unique_id=&quot;11329&quot;&gt;&lt;property id=&quot;20148&quot; value=&quot;5&quot;/&gt;&lt;property id=&quot;20300&quot; value=&quot;Slide 12 - &amp;quot;Generalization’s Sample&amp;quot;&quot;/&gt;&lt;property id=&quot;20307&quot; value=&quot;366&quot;/&gt;&lt;/object&gt;&lt;object type=&quot;3&quot; unique_id=&quot;11330&quot;&gt;&lt;property id=&quot;20148&quot; value=&quot;5&quot;/&gt;&lt;property id=&quot;20300&quot; value=&quot;Slide 13 - &amp;quot;Extend’s Sample&amp;quot;&quot;/&gt;&lt;property id=&quot;20307&quot; value=&quot;367&quot;/&gt;&lt;/object&gt;&lt;object type=&quot;3&quot; unique_id=&quot;11331&quot;&gt;&lt;property id=&quot;20148&quot; value=&quot;5&quot;/&gt;&lt;property id=&quot;20300&quot; value=&quot;Slide 14 - &amp;quot;Include’s Sample&amp;quot;&quot;/&gt;&lt;property id=&quot;20307&quot; value=&quot;368&quot;/&gt;&lt;/object&gt;&lt;object type=&quot;3&quot; unique_id=&quot;11332&quot;&gt;&lt;property id=&quot;20148&quot; value=&quot;5&quot;/&gt;&lt;property id=&quot;20300&quot; value=&quot;Slide 15 - &amp;quot;Organizing Use Case&amp;quot;&quot;/&gt;&lt;property id=&quot;20307&quot; value=&quot;369&quot;/&gt;&lt;/object&gt;&lt;object type=&quot;3&quot; unique_id=&quot;11333&quot;&gt;&lt;property id=&quot;20148&quot; value=&quot;5&quot;/&gt;&lt;property id=&quot;20300&quot; value=&quot;Slide 16 - &amp;quot;Organizing Use Case&amp;quot;&quot;/&gt;&lt;property id=&quot;20307&quot; value=&quot;370&quot;/&gt;&lt;/object&gt;&lt;object type=&quot;3&quot; unique_id=&quot;11334&quot;&gt;&lt;property id=&quot;20148&quot; value=&quot;5&quot;/&gt;&lt;property id=&quot;20300&quot; value=&quot;Slide 17 - &amp;quot;Sample&amp;quot;&quot;/&gt;&lt;property id=&quot;20307&quot; value=&quot;371&quot;/&gt;&lt;/object&gt;&lt;object type=&quot;3&quot; unique_id=&quot;11335&quot;&gt;&lt;property id=&quot;20148&quot; value=&quot;5&quot;/&gt;&lt;property id=&quot;20300&quot; value=&quot;Slide 18 - &amp;quot;Describing Use Case&amp;quot;&quot;/&gt;&lt;property id=&quot;20307&quot; value=&quot;372&quot;/&gt;&lt;/object&gt;&lt;object type=&quot;3&quot; unique_id=&quot;11336&quot;&gt;&lt;property id=&quot;20148&quot; value=&quot;5&quot;/&gt;&lt;property id=&quot;20300&quot; value=&quot;Slide 19&quot;/&gt;&lt;property id=&quot;20307&quot; value=&quot;374&quot;/&gt;&lt;/object&gt;&lt;object type=&quot;3&quot; unique_id=&quot;11337&quot;&gt;&lt;property id=&quot;20148&quot; value=&quot;5&quot;/&gt;&lt;property id=&quot;20300&quot; value=&quot;Slide 20 - &amp;quot;Assessing Use Cases&amp;quot;&quot;/&gt;&lt;property id=&quot;20307&quot; value=&quot;375&quot;/&gt;&lt;/object&gt;&lt;object type=&quot;3&quot; unique_id=&quot;11338&quot;&gt;&lt;property id=&quot;20148&quot; value=&quot;5&quot;/&gt;&lt;property id=&quot;20300&quot; value=&quot;Slide 21&quot;/&gt;&lt;property id=&quot;20307&quot; value=&quot;373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Default Design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2187</TotalTime>
  <Words>311</Words>
  <Application>Microsoft Office PowerPoint</Application>
  <PresentationFormat>On-screen Show (4:3)</PresentationFormat>
  <Paragraphs>40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Sequence Diagram</vt:lpstr>
      <vt:lpstr>Description</vt:lpstr>
      <vt:lpstr>Concept of Sequence Diagram</vt:lpstr>
      <vt:lpstr>Generic and Instance Form</vt:lpstr>
      <vt:lpstr>Conditional in Sequence Diagram</vt:lpstr>
      <vt:lpstr>Loop in Sequence Diagram</vt:lpstr>
      <vt:lpstr>Recursion in Sequence Diagram</vt:lpstr>
      <vt:lpstr>Sample (1)</vt:lpstr>
      <vt:lpstr>Sample (2)</vt:lpstr>
      <vt:lpstr>Slide 10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Agile View of Process</dc:title>
  <dc:creator>Toshiba</dc:creator>
  <cp:lastModifiedBy>TravelMate6292</cp:lastModifiedBy>
  <cp:revision>64</cp:revision>
  <dcterms:created xsi:type="dcterms:W3CDTF">2006-03-21T07:00:53Z</dcterms:created>
  <dcterms:modified xsi:type="dcterms:W3CDTF">2010-11-03T23:55:06Z</dcterms:modified>
</cp:coreProperties>
</file>