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8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271" r:id="rId18"/>
    <p:sldId id="33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47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87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40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33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7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59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60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4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56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5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14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5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9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5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92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5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11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SEMANTIK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43400" y="1828800"/>
            <a:ext cx="42672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Konstanta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Const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	phi = 3.14;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	phi = 100;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1828800"/>
            <a:ext cx="5257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Tipe</a:t>
            </a:r>
            <a:endParaRPr lang="en-US" sz="28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Type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	A = array of integer;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	A = array of string;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NAME RELATED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14800" y="1828800"/>
            <a:ext cx="449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objek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digunakan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600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kali.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NAME RELATED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429000" y="1828801"/>
            <a:ext cx="5181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Overloaded Operator 	</a:t>
            </a:r>
          </a:p>
          <a:p>
            <a:pPr lvl="1"/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penggunaan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tanda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‘+’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sebagai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bilangan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real, integer,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Polymorphism</a:t>
            </a:r>
          </a:p>
          <a:p>
            <a:pPr lvl="1"/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beberapa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procedure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lvl="1"/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asalkan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jumlah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parameter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tipenya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TYPE CHECKING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48200" y="3124200"/>
            <a:ext cx="4038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lvl="1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pPr marL="114300" indent="0">
              <a:buNone/>
            </a:pP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	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a: string;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b: string;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a := a * b;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end.</a:t>
            </a:r>
            <a:endParaRPr lang="en-US" sz="24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1676401"/>
            <a:ext cx="5791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operator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operand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762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TYPE CONVERSION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2954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05200" y="2209800"/>
            <a:ext cx="5181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indent="0">
              <a:spcAft>
                <a:spcPts val="1200"/>
              </a:spcAft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Eksplisit</a:t>
            </a:r>
            <a:r>
              <a:rPr lang="en-US" sz="2800" dirty="0" smtClean="0"/>
              <a:t> (</a:t>
            </a:r>
            <a:r>
              <a:rPr lang="es-ES" sz="2800" dirty="0" smtClean="0"/>
              <a:t>Manual)</a:t>
            </a:r>
            <a:endParaRPr lang="en-US" sz="2800" dirty="0" smtClean="0"/>
          </a:p>
          <a:p>
            <a:pPr marL="114300" indent="0">
              <a:buNone/>
            </a:pP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 := </a:t>
            </a:r>
            <a:r>
              <a:rPr lang="es-E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s-E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(‘A’) → </a:t>
            </a:r>
            <a:r>
              <a:rPr lang="es-ES" sz="24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byte</a:t>
            </a:r>
            <a:endParaRPr lang="en-US" sz="24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y :=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(32) → </a:t>
            </a:r>
            <a:r>
              <a:rPr lang="en-US" sz="2400" b="1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char</a:t>
            </a:r>
            <a:endParaRPr lang="en-US" sz="24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m := round(n) → </a:t>
            </a:r>
            <a:r>
              <a:rPr lang="en-US" sz="2400" b="1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endParaRPr lang="en-US" sz="2400" b="1" i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050" dirty="0" smtClean="0">
              <a:latin typeface="Courier New" pitchFamily="49" charset="0"/>
              <a:cs typeface="Courier New" pitchFamily="49" charset="0"/>
            </a:endParaRPr>
          </a:p>
          <a:p>
            <a:pPr marL="114300" lvl="0" indent="0">
              <a:spcAft>
                <a:spcPts val="1200"/>
              </a:spcAft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Implisit</a:t>
            </a:r>
            <a:r>
              <a:rPr lang="en-US" sz="2800" dirty="0" smtClean="0"/>
              <a:t> (O</a:t>
            </a:r>
            <a:r>
              <a:rPr lang="es-ES" sz="2800" dirty="0" err="1" smtClean="0"/>
              <a:t>tomatis</a:t>
            </a:r>
            <a:r>
              <a:rPr lang="es-ES" sz="2800" dirty="0" smtClean="0"/>
              <a:t>)</a:t>
            </a:r>
            <a:endParaRPr lang="en-US" sz="2800" dirty="0" smtClean="0"/>
          </a:p>
          <a:p>
            <a:pPr marL="114300" indent="0">
              <a:buNone/>
            </a:pP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4300" indent="0">
              <a:buNone/>
            </a:pP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a : real; </a:t>
            </a:r>
          </a:p>
          <a:p>
            <a:pPr marL="114300" indent="0">
              <a:buNone/>
            </a:pP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b : </a:t>
            </a:r>
            <a:r>
              <a:rPr lang="es-E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 marL="114300" indent="0"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a := b/2   //a := </a:t>
            </a:r>
            <a:r>
              <a:rPr lang="en-US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/2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295400"/>
            <a:ext cx="7620000" cy="739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perubahan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40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TYPE COERCION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67200" y="3657600"/>
            <a:ext cx="441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1480" lvl="1" indent="0">
              <a:buNone/>
            </a:pPr>
            <a:r>
              <a:rPr lang="es-ES" sz="28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s-ES" sz="2800" dirty="0" smtClean="0">
                <a:latin typeface="Cambria Math" pitchFamily="18" charset="0"/>
                <a:ea typeface="Cambria Math" pitchFamily="18" charset="0"/>
              </a:rPr>
              <a:t> :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 marL="114300" indent="0">
              <a:buNone/>
            </a:pPr>
            <a:r>
              <a:rPr lang="es-ES" sz="2800" dirty="0" smtClean="0"/>
              <a:t>	</a:t>
            </a:r>
          </a:p>
          <a:p>
            <a:pPr marL="114300" indent="0">
              <a:buNone/>
            </a:pPr>
            <a:r>
              <a:rPr lang="es-ES" sz="2800" dirty="0" smtClean="0"/>
              <a:t>	</a:t>
            </a:r>
            <a:r>
              <a:rPr lang="es-ES" sz="2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s-E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a;</a:t>
            </a:r>
            <a:endParaRPr lang="en-US" sz="28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s-E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2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b;</a:t>
            </a:r>
            <a:endParaRPr lang="en-US" sz="28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s-E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b =(</a:t>
            </a:r>
            <a:r>
              <a:rPr lang="es-ES" sz="28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2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)a; </a:t>
            </a:r>
            <a:endParaRPr lang="en-US" sz="28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8600" y="1828800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perubahan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data (yang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dipaksa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TUGAS KELOMPOK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267200" y="1752600"/>
            <a:ext cx="45975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Buatlah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program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penganalisis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semantik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berdasarkan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scanner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parser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telah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dibuat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tugas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sebelumnya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!</a:t>
            </a:r>
            <a:endParaRPr lang="en-US" sz="32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Semantik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10000" y="2057400"/>
            <a:ext cx="480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Tahapan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kompilasi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memeriksa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makna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pemakaian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token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Lingkup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Pemeriksaan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67000" y="2057400"/>
            <a:ext cx="59436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variabel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didefinisikan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terjadi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duplikasi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seluruh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operan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perhitungan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tipe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 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Apakah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operan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nilai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dsb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40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Jenis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Pemeriksaan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143000" y="1570659"/>
            <a:ext cx="7620000" cy="4525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buFontTx/>
              <a:buChar char="-"/>
            </a:pPr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Flow of Control Check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Uniqueness Check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Name Related Check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Type Checking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Type Conversion</a:t>
            </a:r>
          </a:p>
          <a:p>
            <a:pPr algn="r">
              <a:lnSpc>
                <a:spcPct val="150000"/>
              </a:lnSpc>
              <a:buFontTx/>
              <a:buChar char="-"/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Type Coercion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FLOW OF CONTROL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statement </a:t>
            </a:r>
          </a:p>
          <a:p>
            <a:pPr algn="r"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menyebabkan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kendali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aliran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meninggalkan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konstruksinya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harus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punya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lokasi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memindahkan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aliran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kendali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FLOW OF CONTROL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76600" y="1600200"/>
            <a:ext cx="533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: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{ 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 	    case 1 : </a:t>
            </a:r>
            <a:r>
              <a:rPr lang="en-US" sz="3200" b="1" dirty="0" err="1" smtClean="0">
                <a:solidFill>
                  <a:schemeClr val="accent1"/>
                </a:solidFill>
              </a:rPr>
              <a:t>printf</a:t>
            </a:r>
            <a:r>
              <a:rPr lang="en-US" sz="3200" b="1" dirty="0" smtClean="0">
                <a:solidFill>
                  <a:schemeClr val="accent1"/>
                </a:solidFill>
              </a:rPr>
              <a:t> (”</a:t>
            </a:r>
            <a:r>
              <a:rPr lang="en-US" sz="3200" b="1" dirty="0" err="1" smtClean="0">
                <a:solidFill>
                  <a:schemeClr val="accent1"/>
                </a:solidFill>
              </a:rPr>
              <a:t>Satu</a:t>
            </a:r>
            <a:r>
              <a:rPr lang="en-US" sz="3200" b="1" dirty="0" smtClean="0">
                <a:solidFill>
                  <a:schemeClr val="accent1"/>
                </a:solidFill>
              </a:rPr>
              <a:t>”);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	    break;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	    case 2 : </a:t>
            </a:r>
            <a:r>
              <a:rPr lang="en-US" sz="3200" b="1" dirty="0" err="1" smtClean="0">
                <a:solidFill>
                  <a:schemeClr val="accent1"/>
                </a:solidFill>
              </a:rPr>
              <a:t>printf</a:t>
            </a:r>
            <a:r>
              <a:rPr lang="en-US" sz="3200" b="1" dirty="0" smtClean="0">
                <a:solidFill>
                  <a:schemeClr val="accent1"/>
                </a:solidFill>
              </a:rPr>
              <a:t> (”</a:t>
            </a:r>
            <a:r>
              <a:rPr lang="en-US" sz="3200" b="1" dirty="0" err="1" smtClean="0">
                <a:solidFill>
                  <a:schemeClr val="accent1"/>
                </a:solidFill>
              </a:rPr>
              <a:t>dua</a:t>
            </a:r>
            <a:r>
              <a:rPr lang="en-US" sz="3200" b="1" dirty="0" smtClean="0">
                <a:solidFill>
                  <a:schemeClr val="accent1"/>
                </a:solidFill>
              </a:rPr>
              <a:t>”);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	    break; 	</a:t>
            </a:r>
          </a:p>
          <a:p>
            <a:pPr marL="114300" indent="0">
              <a:buNone/>
            </a:pPr>
            <a:r>
              <a:rPr lang="en-US" sz="3200" b="1" dirty="0" smtClean="0">
                <a:solidFill>
                  <a:schemeClr val="accent1"/>
                </a:solidFill>
              </a:rPr>
              <a:t>} </a:t>
            </a:r>
            <a:endParaRPr lang="en-US" sz="3200" b="1" dirty="0" smtClean="0">
              <a:solidFill>
                <a:schemeClr val="accent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67200" y="2057400"/>
            <a:ext cx="434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objek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hanya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didefinisikan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kali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152400"/>
            <a:ext cx="73152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4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733800" y="1828800"/>
            <a:ext cx="487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4000" b="1" dirty="0" err="1" smtClean="0">
                <a:latin typeface="Cambria Math" pitchFamily="18" charset="0"/>
                <a:ea typeface="Cambria Math" pitchFamily="18" charset="0"/>
              </a:rPr>
              <a:t>Variabel</a:t>
            </a:r>
            <a:r>
              <a:rPr lang="en-US" sz="4000" b="1" dirty="0" smtClean="0">
                <a:latin typeface="Cambria Math" pitchFamily="18" charset="0"/>
                <a:ea typeface="Cambria Math" pitchFamily="18" charset="0"/>
              </a:rPr>
              <a:t> Global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40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40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r>
              <a:rPr lang="en-US" sz="36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r>
              <a:rPr lang="en-US" sz="36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Var</a:t>
            </a:r>
            <a:r>
              <a:rPr lang="en-US" sz="32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   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a 	: string; 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	a	: integer;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391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pPr algn="r"/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UNIQUENESS CHECK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95600" y="1524000"/>
            <a:ext cx="5715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Nama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Procedure / Function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Contoh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: </a:t>
            </a:r>
            <a:r>
              <a:rPr lang="en-US" sz="28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800" b="1" dirty="0" smtClean="0">
                <a:latin typeface="Courier New" pitchFamily="49" charset="0"/>
                <a:ea typeface="Cambria Math" pitchFamily="18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ea typeface="Cambria Math" pitchFamily="18" charset="0"/>
                <a:cs typeface="Courier New" pitchFamily="49" charset="0"/>
              </a:rPr>
              <a:t>P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rocedure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Cek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	begin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 	-----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	end;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Function 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Cek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	begin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         ----</a:t>
            </a:r>
          </a:p>
          <a:p>
            <a:pPr marL="114300" indent="0"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 	end;</a:t>
            </a:r>
            <a:endParaRPr lang="en-US" sz="2400" b="1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283</Words>
  <Application>Microsoft Office PowerPoint</Application>
  <PresentationFormat>On-screen Show (4:3)</PresentationFormat>
  <Paragraphs>145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Courier New</vt:lpstr>
      <vt:lpstr>Kozuka Gothic Pro H</vt:lpstr>
      <vt:lpstr>Segoe Print</vt:lpstr>
      <vt:lpstr>Segoe Script</vt:lpstr>
      <vt:lpstr>Times New Roman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469</cp:revision>
  <dcterms:created xsi:type="dcterms:W3CDTF">2012-02-22T14:18:32Z</dcterms:created>
  <dcterms:modified xsi:type="dcterms:W3CDTF">2017-05-22T23:24:11Z</dcterms:modified>
</cp:coreProperties>
</file>