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6" r:id="rId5"/>
    <p:sldId id="267" r:id="rId6"/>
    <p:sldId id="260" r:id="rId7"/>
    <p:sldId id="261" r:id="rId8"/>
    <p:sldId id="262" r:id="rId9"/>
    <p:sldId id="263" r:id="rId10"/>
    <p:sldId id="264" r:id="rId11"/>
    <p:sldId id="265" r:id="rId12"/>
    <p:sldId id="268"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0DD115-A0FE-4A6F-B4E5-8F696C2C8D57}" type="datetimeFigureOut">
              <a:rPr lang="id-ID" smtClean="0"/>
              <a:t>22/09/2016</a:t>
            </a:fld>
            <a:endParaRPr lang="id-ID"/>
          </a:p>
        </p:txBody>
      </p:sp>
      <p:sp>
        <p:nvSpPr>
          <p:cNvPr id="5" name="Footer Placeholder 4"/>
          <p:cNvSpPr>
            <a:spLocks noGrp="1"/>
          </p:cNvSpPr>
          <p:nvPr>
            <p:ph type="ftr" sz="quarter" idx="11"/>
          </p:nvPr>
        </p:nvSpPr>
        <p:spPr/>
        <p:txBody>
          <a:bodyPr/>
          <a:lstStyle/>
          <a:p>
            <a:endParaRPr lang="id-ID"/>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58019EA-0A64-4149-9F4D-5FE1777E89ED}"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DD115-A0FE-4A6F-B4E5-8F696C2C8D57}" type="datetimeFigureOut">
              <a:rPr lang="id-ID" smtClean="0"/>
              <a:t>22/09/2016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8019EA-0A64-4149-9F4D-5FE1777E89E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DD115-A0FE-4A6F-B4E5-8F696C2C8D57}" type="datetimeFigureOut">
              <a:rPr lang="id-ID" smtClean="0"/>
              <a:t>22/09/2016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8019EA-0A64-4149-9F4D-5FE1777E89E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DD115-A0FE-4A6F-B4E5-8F696C2C8D57}" type="datetimeFigureOut">
              <a:rPr lang="id-ID" smtClean="0"/>
              <a:t>22/09/2016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8019EA-0A64-4149-9F4D-5FE1777E89ED}"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30DD115-A0FE-4A6F-B4E5-8F696C2C8D57}" type="datetimeFigureOut">
              <a:rPr lang="id-ID" smtClean="0"/>
              <a:t>22/09/2016</a:t>
            </a:fld>
            <a:endParaRPr lang="id-ID"/>
          </a:p>
        </p:txBody>
      </p:sp>
      <p:sp>
        <p:nvSpPr>
          <p:cNvPr id="8" name="Slide Number Placeholder 7"/>
          <p:cNvSpPr>
            <a:spLocks noGrp="1"/>
          </p:cNvSpPr>
          <p:nvPr>
            <p:ph type="sldNum" sz="quarter" idx="11"/>
          </p:nvPr>
        </p:nvSpPr>
        <p:spPr/>
        <p:txBody>
          <a:bodyPr/>
          <a:lstStyle/>
          <a:p>
            <a:fld id="{E58019EA-0A64-4149-9F4D-5FE1777E89ED}"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0DD115-A0FE-4A6F-B4E5-8F696C2C8D57}" type="datetimeFigureOut">
              <a:rPr lang="id-ID" smtClean="0"/>
              <a:t>22/09/2016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58019EA-0A64-4149-9F4D-5FE1777E89ED}"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0DD115-A0FE-4A6F-B4E5-8F696C2C8D57}" type="datetimeFigureOut">
              <a:rPr lang="id-ID" smtClean="0"/>
              <a:t>22/09/2016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58019EA-0A64-4149-9F4D-5FE1777E89ED}"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0DD115-A0FE-4A6F-B4E5-8F696C2C8D57}" type="datetimeFigureOut">
              <a:rPr lang="id-ID" smtClean="0"/>
              <a:t>22/09/2016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58019EA-0A64-4149-9F4D-5FE1777E89ED}"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DD115-A0FE-4A6F-B4E5-8F696C2C8D57}" type="datetimeFigureOut">
              <a:rPr lang="id-ID" smtClean="0"/>
              <a:t>22/09/2016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58019EA-0A64-4149-9F4D-5FE1777E89E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DD115-A0FE-4A6F-B4E5-8F696C2C8D57}" type="datetimeFigureOut">
              <a:rPr lang="id-ID" smtClean="0"/>
              <a:t>22/09/2016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58019EA-0A64-4149-9F4D-5FE1777E89ED}" type="slidenum">
              <a:rPr lang="id-ID" smtClean="0"/>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DD115-A0FE-4A6F-B4E5-8F696C2C8D57}" type="datetimeFigureOut">
              <a:rPr lang="id-ID" smtClean="0"/>
              <a:t>22/09/2016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58019EA-0A64-4149-9F4D-5FE1777E89ED}" type="slidenum">
              <a:rPr lang="id-ID" smtClean="0"/>
              <a:t>‹#›</a:t>
            </a:fld>
            <a:endParaRPr lang="id-ID"/>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830DD115-A0FE-4A6F-B4E5-8F696C2C8D57}" type="datetimeFigureOut">
              <a:rPr lang="id-ID" smtClean="0"/>
              <a:t>22/09/2016</a:t>
            </a:fld>
            <a:endParaRPr lang="id-ID"/>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id-ID"/>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58019EA-0A64-4149-9F4D-5FE1777E89ED}" type="slidenum">
              <a:rPr lang="id-ID" smtClean="0"/>
              <a:t>‹#›</a:t>
            </a:fld>
            <a:endParaRPr lang="id-ID"/>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z="3200" dirty="0" smtClean="0">
                <a:latin typeface="Calibri" pitchFamily="34" charset="0"/>
              </a:rPr>
              <a:t>Komunikasi Antarpribadi 2</a:t>
            </a:r>
            <a:endParaRPr lang="id-ID" sz="3200" dirty="0">
              <a:latin typeface="Calibri" pitchFamily="34" charset="0"/>
            </a:endParaRPr>
          </a:p>
        </p:txBody>
      </p:sp>
      <p:sp>
        <p:nvSpPr>
          <p:cNvPr id="3" name="Subtitle 2"/>
          <p:cNvSpPr>
            <a:spLocks noGrp="1"/>
          </p:cNvSpPr>
          <p:nvPr>
            <p:ph type="subTitle" idx="1"/>
          </p:nvPr>
        </p:nvSpPr>
        <p:spPr>
          <a:xfrm>
            <a:off x="539552" y="3140968"/>
            <a:ext cx="6858000" cy="914400"/>
          </a:xfrm>
        </p:spPr>
        <p:txBody>
          <a:bodyPr/>
          <a:lstStyle/>
          <a:p>
            <a:r>
              <a:rPr lang="id-ID" dirty="0" smtClean="0">
                <a:latin typeface="Calibri" pitchFamily="34" charset="0"/>
              </a:rPr>
              <a:t>Melly Maulin purwaningwulan</a:t>
            </a:r>
            <a:endParaRPr lang="id-ID" dirty="0">
              <a:latin typeface="Calibri" pitchFamily="34" charset="0"/>
            </a:endParaRPr>
          </a:p>
        </p:txBody>
      </p:sp>
    </p:spTree>
    <p:extLst>
      <p:ext uri="{BB962C8B-B14F-4D97-AF65-F5344CB8AC3E}">
        <p14:creationId xmlns:p14="http://schemas.microsoft.com/office/powerpoint/2010/main" val="4219181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7620000" cy="5217443"/>
          </a:xfrm>
        </p:spPr>
        <p:txBody>
          <a:bodyPr>
            <a:normAutofit/>
          </a:bodyPr>
          <a:lstStyle/>
          <a:p>
            <a:pPr marL="457200" algn="just">
              <a:lnSpc>
                <a:spcPct val="150000"/>
              </a:lnSpc>
            </a:pPr>
            <a:r>
              <a:rPr lang="id-ID" dirty="0">
                <a:latin typeface="Calibri" pitchFamily="34" charset="0"/>
              </a:rPr>
              <a:t>Atraksi interpersonal adalah kesukaan pada orang lain, sikap positif dan daya tarik seseorang. Komunkasi antarpribadi dipengaruhi atraksi interpersonal dalam hal:</a:t>
            </a:r>
          </a:p>
          <a:p>
            <a:pPr marL="693420" indent="-228600" algn="just">
              <a:lnSpc>
                <a:spcPct val="150000"/>
              </a:lnSpc>
            </a:pPr>
            <a:r>
              <a:rPr lang="id-ID" dirty="0">
                <a:latin typeface="Calibri" pitchFamily="34" charset="0"/>
              </a:rPr>
              <a:t>1.</a:t>
            </a:r>
            <a:r>
              <a:rPr lang="id-ID" sz="800" dirty="0">
                <a:latin typeface="Calibri" pitchFamily="34" charset="0"/>
              </a:rPr>
              <a:t> </a:t>
            </a:r>
            <a:r>
              <a:rPr lang="id-ID" dirty="0">
                <a:latin typeface="Calibri" pitchFamily="34" charset="0"/>
              </a:rPr>
              <a:t>Penafsiran pesan dan penilaian. Pendapat dan penilaian kita terhadap orang lain tidak semata-mata berdasarkan pertimbangan rasional, kita juga makhluk emosional. Karena itu, ketika kita menyenangi seseorang, kita juga cenderung melihat segala hal yang berkaitan dengan dia secara positif. Sebaliknya, jika membencinya, kita cenderung melihat karakteristiknya secara negatif.</a:t>
            </a:r>
          </a:p>
          <a:p>
            <a:pPr marL="693420" indent="-228600" algn="just">
              <a:lnSpc>
                <a:spcPct val="150000"/>
              </a:lnSpc>
            </a:pPr>
            <a:endParaRPr lang="id-ID" dirty="0"/>
          </a:p>
        </p:txBody>
      </p:sp>
    </p:spTree>
    <p:extLst>
      <p:ext uri="{BB962C8B-B14F-4D97-AF65-F5344CB8AC3E}">
        <p14:creationId xmlns:p14="http://schemas.microsoft.com/office/powerpoint/2010/main" val="3643707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93420" lvl="0" indent="-228600" algn="just">
              <a:lnSpc>
                <a:spcPct val="150000"/>
              </a:lnSpc>
            </a:pPr>
            <a:r>
              <a:rPr lang="id-ID" sz="1600" dirty="0" smtClean="0">
                <a:solidFill>
                  <a:srgbClr val="000000"/>
                </a:solidFill>
                <a:latin typeface="Calibri" pitchFamily="34" charset="0"/>
              </a:rPr>
              <a:t>2. </a:t>
            </a:r>
            <a:r>
              <a:rPr lang="id-ID" sz="1800" dirty="0" smtClean="0">
                <a:solidFill>
                  <a:srgbClr val="000000"/>
                </a:solidFill>
                <a:latin typeface="Calibri" pitchFamily="34" charset="0"/>
              </a:rPr>
              <a:t>Efektivitas </a:t>
            </a:r>
            <a:r>
              <a:rPr lang="id-ID" sz="1800" dirty="0">
                <a:solidFill>
                  <a:srgbClr val="000000"/>
                </a:solidFill>
                <a:latin typeface="Calibri" pitchFamily="34" charset="0"/>
              </a:rPr>
              <a:t>komunikasi. Komunikasi antarpribadi dinyatakan efektif bila pertemuan komunikasi merupakan hal yang menyenangkan bagi komunikan. Bila kita berkumpul dalam satu kelompok yang memiliki kesamaan dengan kita, kita akan gembira dan terbuka. Bila berkumpul dengan denganorang-orang yang kita benci akan membuat kita tegang, resah, dan tidak enak. Kita akan menutup diri dan menghindari komunikasi.</a:t>
            </a:r>
          </a:p>
          <a:p>
            <a:endParaRPr lang="id-ID" dirty="0"/>
          </a:p>
        </p:txBody>
      </p:sp>
    </p:spTree>
    <p:extLst>
      <p:ext uri="{BB962C8B-B14F-4D97-AF65-F5344CB8AC3E}">
        <p14:creationId xmlns:p14="http://schemas.microsoft.com/office/powerpoint/2010/main" val="2371543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id-ID" dirty="0" smtClean="0"/>
          </a:p>
          <a:p>
            <a:pPr algn="ctr"/>
            <a:endParaRPr lang="id-ID" dirty="0"/>
          </a:p>
          <a:p>
            <a:pPr algn="ctr"/>
            <a:r>
              <a:rPr lang="id-ID" dirty="0" smtClean="0"/>
              <a:t>Hatur Nuhun</a:t>
            </a:r>
            <a:endParaRPr lang="id-ID" dirty="0"/>
          </a:p>
        </p:txBody>
      </p:sp>
    </p:spTree>
    <p:extLst>
      <p:ext uri="{BB962C8B-B14F-4D97-AF65-F5344CB8AC3E}">
        <p14:creationId xmlns:p14="http://schemas.microsoft.com/office/powerpoint/2010/main" val="1336472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latin typeface="Calibri" pitchFamily="34" charset="0"/>
              </a:rPr>
              <a:t>Pengertian KAP</a:t>
            </a:r>
            <a:endParaRPr lang="id-ID" sz="2400" dirty="0">
              <a:latin typeface="Calibri" pitchFamily="34" charset="0"/>
            </a:endParaRPr>
          </a:p>
        </p:txBody>
      </p:sp>
      <p:sp>
        <p:nvSpPr>
          <p:cNvPr id="3" name="Content Placeholder 2"/>
          <p:cNvSpPr>
            <a:spLocks noGrp="1"/>
          </p:cNvSpPr>
          <p:nvPr>
            <p:ph idx="1"/>
          </p:nvPr>
        </p:nvSpPr>
        <p:spPr/>
        <p:txBody>
          <a:bodyPr>
            <a:normAutofit/>
          </a:bodyPr>
          <a:lstStyle/>
          <a:p>
            <a:pPr algn="just"/>
            <a:r>
              <a:rPr lang="id-ID" sz="2400" dirty="0">
                <a:latin typeface="Calibri" pitchFamily="34" charset="0"/>
              </a:rPr>
              <a:t>KAP adalah </a:t>
            </a:r>
            <a:r>
              <a:rPr lang="id-ID" sz="2400" dirty="0" smtClean="0">
                <a:latin typeface="Calibri" pitchFamily="34" charset="0"/>
              </a:rPr>
              <a:t>komunikasi </a:t>
            </a:r>
            <a:r>
              <a:rPr lang="id-ID" sz="2400" dirty="0">
                <a:latin typeface="Calibri" pitchFamily="34" charset="0"/>
              </a:rPr>
              <a:t>yang berlangsung dalam situasi tatap muka antara dua orang atau lebih, baik secara terorganisasi maupun pada kerumunan orang (Wiryanto, 2004</a:t>
            </a:r>
            <a:r>
              <a:rPr lang="id-ID" sz="2400" dirty="0" smtClean="0">
                <a:latin typeface="Calibri" pitchFamily="34" charset="0"/>
              </a:rPr>
              <a:t>).</a:t>
            </a:r>
          </a:p>
          <a:p>
            <a:pPr algn="just"/>
            <a:r>
              <a:rPr lang="id-ID" sz="2400" dirty="0" smtClean="0">
                <a:latin typeface="Calibri" pitchFamily="34" charset="0"/>
              </a:rPr>
              <a:t>KAP adalah Interaksi </a:t>
            </a:r>
            <a:r>
              <a:rPr lang="id-ID" sz="2400" dirty="0">
                <a:latin typeface="Calibri" pitchFamily="34" charset="0"/>
              </a:rPr>
              <a:t>orang ke orang, dua arah, </a:t>
            </a:r>
            <a:r>
              <a:rPr lang="id-ID" sz="2400" dirty="0" smtClean="0">
                <a:latin typeface="Calibri" pitchFamily="34" charset="0"/>
              </a:rPr>
              <a:t>verbal </a:t>
            </a:r>
            <a:r>
              <a:rPr lang="id-ID" sz="2400" dirty="0">
                <a:latin typeface="Calibri" pitchFamily="34" charset="0"/>
              </a:rPr>
              <a:t>dan </a:t>
            </a:r>
            <a:r>
              <a:rPr lang="id-ID" sz="2400" dirty="0" smtClean="0">
                <a:latin typeface="Calibri" pitchFamily="34" charset="0"/>
              </a:rPr>
              <a:t>nonverbal. </a:t>
            </a:r>
            <a:r>
              <a:rPr lang="id-ID" sz="2400" dirty="0">
                <a:latin typeface="Calibri" pitchFamily="34" charset="0"/>
              </a:rPr>
              <a:t>Saling berbagi </a:t>
            </a:r>
            <a:r>
              <a:rPr lang="id-ID" sz="2400" dirty="0" smtClean="0">
                <a:latin typeface="Calibri" pitchFamily="34" charset="0"/>
              </a:rPr>
              <a:t>informasi </a:t>
            </a:r>
            <a:r>
              <a:rPr lang="id-ID" sz="2400" dirty="0">
                <a:latin typeface="Calibri" pitchFamily="34" charset="0"/>
              </a:rPr>
              <a:t>dan perasaan antara individu dengan individu atau antar individu di dalam </a:t>
            </a:r>
            <a:r>
              <a:rPr lang="id-ID" sz="2400" dirty="0" smtClean="0">
                <a:latin typeface="Calibri" pitchFamily="34" charset="0"/>
              </a:rPr>
              <a:t>kelompok </a:t>
            </a:r>
            <a:r>
              <a:rPr lang="id-ID" sz="2400" dirty="0">
                <a:latin typeface="Calibri" pitchFamily="34" charset="0"/>
              </a:rPr>
              <a:t>kecil (Febrina, 2008).</a:t>
            </a:r>
          </a:p>
        </p:txBody>
      </p:sp>
    </p:spTree>
    <p:extLst>
      <p:ext uri="{BB962C8B-B14F-4D97-AF65-F5344CB8AC3E}">
        <p14:creationId xmlns:p14="http://schemas.microsoft.com/office/powerpoint/2010/main" val="552203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id-ID" sz="2800" dirty="0" smtClean="0">
                <a:latin typeface="Calibri" pitchFamily="34" charset="0"/>
              </a:rPr>
              <a:t>Komponen utama</a:t>
            </a:r>
            <a:endParaRPr lang="id-ID" sz="2800" dirty="0">
              <a:latin typeface="Calibri" pitchFamily="34" charset="0"/>
            </a:endParaRPr>
          </a:p>
        </p:txBody>
      </p:sp>
      <p:sp>
        <p:nvSpPr>
          <p:cNvPr id="2" name="Content Placeholder 1"/>
          <p:cNvSpPr>
            <a:spLocks noGrp="1"/>
          </p:cNvSpPr>
          <p:nvPr>
            <p:ph idx="1"/>
          </p:nvPr>
        </p:nvSpPr>
        <p:spPr/>
        <p:txBody>
          <a:bodyPr>
            <a:normAutofit lnSpcReduction="10000"/>
          </a:bodyPr>
          <a:lstStyle/>
          <a:p>
            <a:r>
              <a:rPr lang="id-ID" dirty="0" smtClean="0">
                <a:latin typeface="Calibri" pitchFamily="34" charset="0"/>
              </a:rPr>
              <a:t>Bittner </a:t>
            </a:r>
            <a:r>
              <a:rPr lang="id-ID" dirty="0">
                <a:latin typeface="Calibri" pitchFamily="34" charset="0"/>
              </a:rPr>
              <a:t>(1985:10) menerangkan KAP berlangsung, bila </a:t>
            </a:r>
            <a:r>
              <a:rPr lang="id-ID" dirty="0" smtClean="0">
                <a:latin typeface="Calibri" pitchFamily="34" charset="0"/>
              </a:rPr>
              <a:t>pengirim </a:t>
            </a:r>
            <a:r>
              <a:rPr lang="id-ID" dirty="0">
                <a:latin typeface="Calibri" pitchFamily="34" charset="0"/>
              </a:rPr>
              <a:t>menyampaikan </a:t>
            </a:r>
            <a:r>
              <a:rPr lang="id-ID" dirty="0" smtClean="0">
                <a:latin typeface="Calibri" pitchFamily="34" charset="0"/>
              </a:rPr>
              <a:t>informasi </a:t>
            </a:r>
            <a:r>
              <a:rPr lang="id-ID" dirty="0">
                <a:latin typeface="Calibri" pitchFamily="34" charset="0"/>
              </a:rPr>
              <a:t>berupa kata-kata kepada </a:t>
            </a:r>
            <a:r>
              <a:rPr lang="id-ID" dirty="0" smtClean="0">
                <a:latin typeface="Calibri" pitchFamily="34" charset="0"/>
              </a:rPr>
              <a:t>penerima dengan </a:t>
            </a:r>
            <a:r>
              <a:rPr lang="id-ID" dirty="0">
                <a:latin typeface="Calibri" pitchFamily="34" charset="0"/>
              </a:rPr>
              <a:t>menggunakan medium </a:t>
            </a:r>
            <a:r>
              <a:rPr lang="id-ID" dirty="0" smtClean="0">
                <a:latin typeface="Calibri" pitchFamily="34" charset="0"/>
              </a:rPr>
              <a:t>suara manusia </a:t>
            </a:r>
            <a:r>
              <a:rPr lang="id-ID" i="1" dirty="0" smtClean="0">
                <a:latin typeface="Calibri" pitchFamily="34" charset="0"/>
              </a:rPr>
              <a:t>(human </a:t>
            </a:r>
            <a:r>
              <a:rPr lang="id-ID" i="1" dirty="0">
                <a:latin typeface="Calibri" pitchFamily="34" charset="0"/>
              </a:rPr>
              <a:t>voice)</a:t>
            </a:r>
            <a:r>
              <a:rPr lang="id-ID" dirty="0">
                <a:latin typeface="Calibri" pitchFamily="34" charset="0"/>
              </a:rPr>
              <a:t>.</a:t>
            </a:r>
          </a:p>
          <a:p>
            <a:r>
              <a:rPr lang="id-ID" dirty="0">
                <a:latin typeface="Calibri" pitchFamily="34" charset="0"/>
              </a:rPr>
              <a:t>Menurut Barnlund (dikutip dalam Alo Liliweri: 1991), ciri-ciri mengenali KAP sebagai berikut:</a:t>
            </a:r>
          </a:p>
          <a:p>
            <a:pPr>
              <a:buFont typeface="+mj-lt"/>
              <a:buAutoNum type="arabicPeriod"/>
            </a:pPr>
            <a:r>
              <a:rPr lang="id-ID" dirty="0">
                <a:latin typeface="Calibri" pitchFamily="34" charset="0"/>
              </a:rPr>
              <a:t>Bersifat spontan.</a:t>
            </a:r>
          </a:p>
          <a:p>
            <a:pPr>
              <a:buFont typeface="+mj-lt"/>
              <a:buAutoNum type="arabicPeriod"/>
            </a:pPr>
            <a:r>
              <a:rPr lang="id-ID" dirty="0">
                <a:latin typeface="Calibri" pitchFamily="34" charset="0"/>
              </a:rPr>
              <a:t>Tidak berstruktur.</a:t>
            </a:r>
          </a:p>
          <a:p>
            <a:pPr>
              <a:buFont typeface="+mj-lt"/>
              <a:buAutoNum type="arabicPeriod"/>
            </a:pPr>
            <a:r>
              <a:rPr lang="id-ID" dirty="0">
                <a:latin typeface="Calibri" pitchFamily="34" charset="0"/>
              </a:rPr>
              <a:t>Kebetulan.</a:t>
            </a:r>
          </a:p>
          <a:p>
            <a:pPr>
              <a:buFont typeface="+mj-lt"/>
              <a:buAutoNum type="arabicPeriod"/>
            </a:pPr>
            <a:r>
              <a:rPr lang="id-ID" dirty="0">
                <a:latin typeface="Calibri" pitchFamily="34" charset="0"/>
              </a:rPr>
              <a:t>Tidak mengejar tujuan yang direncanakan.</a:t>
            </a:r>
          </a:p>
          <a:p>
            <a:pPr>
              <a:buFont typeface="+mj-lt"/>
              <a:buAutoNum type="arabicPeriod"/>
            </a:pPr>
            <a:r>
              <a:rPr lang="id-ID" dirty="0">
                <a:latin typeface="Calibri" pitchFamily="34" charset="0"/>
              </a:rPr>
              <a:t>Identitas keanggotaan tidak jelas.</a:t>
            </a:r>
          </a:p>
          <a:p>
            <a:pPr>
              <a:buFont typeface="+mj-lt"/>
              <a:buAutoNum type="arabicPeriod"/>
            </a:pPr>
            <a:r>
              <a:rPr lang="id-ID" dirty="0">
                <a:latin typeface="Calibri" pitchFamily="34" charset="0"/>
              </a:rPr>
              <a:t>Terjadi sambil lalu.</a:t>
            </a:r>
          </a:p>
          <a:p>
            <a:endParaRPr lang="id-ID" dirty="0"/>
          </a:p>
        </p:txBody>
      </p:sp>
    </p:spTree>
    <p:extLst>
      <p:ext uri="{BB962C8B-B14F-4D97-AF65-F5344CB8AC3E}">
        <p14:creationId xmlns:p14="http://schemas.microsoft.com/office/powerpoint/2010/main" val="3955047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Tujuan </a:t>
            </a:r>
            <a:endParaRPr lang="id-ID" dirty="0"/>
          </a:p>
        </p:txBody>
      </p:sp>
      <p:sp>
        <p:nvSpPr>
          <p:cNvPr id="2" name="Content Placeholder 1"/>
          <p:cNvSpPr>
            <a:spLocks noGrp="1"/>
          </p:cNvSpPr>
          <p:nvPr>
            <p:ph idx="1"/>
          </p:nvPr>
        </p:nvSpPr>
        <p:spPr/>
        <p:txBody>
          <a:bodyPr>
            <a:normAutofit fontScale="40000" lnSpcReduction="20000"/>
          </a:bodyPr>
          <a:lstStyle/>
          <a:p>
            <a:pPr algn="just"/>
            <a:r>
              <a:rPr lang="id-ID" dirty="0"/>
              <a:t/>
            </a:r>
            <a:br>
              <a:rPr lang="id-ID" dirty="0"/>
            </a:br>
            <a:r>
              <a:rPr lang="id-ID" sz="3500" dirty="0">
                <a:latin typeface="Calibri" pitchFamily="34" charset="0"/>
              </a:rPr>
              <a:t>1.Mengenal diri sendiri dan orang lain</a:t>
            </a:r>
          </a:p>
          <a:p>
            <a:pPr algn="just"/>
            <a:r>
              <a:rPr lang="id-ID" sz="3500" dirty="0">
                <a:latin typeface="Calibri" pitchFamily="34" charset="0"/>
              </a:rPr>
              <a:t/>
            </a:r>
            <a:br>
              <a:rPr lang="id-ID" sz="3500" dirty="0">
                <a:latin typeface="Calibri" pitchFamily="34" charset="0"/>
              </a:rPr>
            </a:br>
            <a:r>
              <a:rPr lang="id-ID" sz="3500" dirty="0">
                <a:latin typeface="Calibri" pitchFamily="34" charset="0"/>
              </a:rPr>
              <a:t>KAP memberikan kita kesempatan untuk memperbincangkan diri kita sendiri, belajar bagaimana dan sejauhmana terbuka </a:t>
            </a:r>
            <a:r>
              <a:rPr lang="id-ID" sz="3500" dirty="0" smtClean="0">
                <a:latin typeface="Calibri" pitchFamily="34" charset="0"/>
              </a:rPr>
              <a:t>pada </a:t>
            </a:r>
            <a:r>
              <a:rPr lang="id-ID" sz="3500" dirty="0">
                <a:latin typeface="Calibri" pitchFamily="34" charset="0"/>
              </a:rPr>
              <a:t>orang lain serta mengetahui nilai, sikap dan perilaku orang lain </a:t>
            </a:r>
            <a:r>
              <a:rPr lang="id-ID" sz="3500" dirty="0" smtClean="0">
                <a:latin typeface="Calibri" pitchFamily="34" charset="0"/>
              </a:rPr>
              <a:t>sehingga </a:t>
            </a:r>
            <a:r>
              <a:rPr lang="id-ID" sz="3500" dirty="0">
                <a:latin typeface="Calibri" pitchFamily="34" charset="0"/>
              </a:rPr>
              <a:t>kita </a:t>
            </a:r>
            <a:r>
              <a:rPr lang="id-ID" sz="3500" dirty="0" smtClean="0">
                <a:latin typeface="Calibri" pitchFamily="34" charset="0"/>
              </a:rPr>
              <a:t>dapat </a:t>
            </a:r>
            <a:r>
              <a:rPr lang="id-ID" sz="3500" dirty="0">
                <a:latin typeface="Calibri" pitchFamily="34" charset="0"/>
              </a:rPr>
              <a:t>menanggapi dan memprediksi tindakan orang lain.</a:t>
            </a:r>
          </a:p>
          <a:p>
            <a:pPr algn="just"/>
            <a:r>
              <a:rPr lang="id-ID" sz="3500" dirty="0">
                <a:latin typeface="Calibri" pitchFamily="34" charset="0"/>
              </a:rPr>
              <a:t/>
            </a:r>
            <a:br>
              <a:rPr lang="id-ID" sz="3500" dirty="0">
                <a:latin typeface="Calibri" pitchFamily="34" charset="0"/>
              </a:rPr>
            </a:br>
            <a:r>
              <a:rPr lang="id-ID" sz="3500" dirty="0">
                <a:latin typeface="Calibri" pitchFamily="34" charset="0"/>
              </a:rPr>
              <a:t>2. Mengetahui dunia luar</a:t>
            </a:r>
          </a:p>
          <a:p>
            <a:pPr algn="just"/>
            <a:r>
              <a:rPr lang="id-ID" sz="3500" dirty="0">
                <a:latin typeface="Calibri" pitchFamily="34" charset="0"/>
              </a:rPr>
              <a:t/>
            </a:r>
            <a:br>
              <a:rPr lang="id-ID" sz="3500" dirty="0">
                <a:latin typeface="Calibri" pitchFamily="34" charset="0"/>
              </a:rPr>
            </a:br>
            <a:r>
              <a:rPr lang="id-ID" sz="3500" dirty="0">
                <a:latin typeface="Calibri" pitchFamily="34" charset="0"/>
              </a:rPr>
              <a:t>KAP memungkinkan kita untuk memahami lingkungan kita baik objek, kejadian dan orang lain. Nilai, sikap keyakinan dan perilaku kita banyak dipengaruhi oleh KAP.</a:t>
            </a:r>
          </a:p>
          <a:p>
            <a:pPr algn="just"/>
            <a:r>
              <a:rPr lang="id-ID" sz="3500" dirty="0">
                <a:latin typeface="Calibri" pitchFamily="34" charset="0"/>
              </a:rPr>
              <a:t/>
            </a:r>
            <a:br>
              <a:rPr lang="id-ID" sz="3500" dirty="0">
                <a:latin typeface="Calibri" pitchFamily="34" charset="0"/>
              </a:rPr>
            </a:br>
            <a:r>
              <a:rPr lang="id-ID" sz="3500" dirty="0">
                <a:latin typeface="Calibri" pitchFamily="34" charset="0"/>
              </a:rPr>
              <a:t>3.Menciptakan dan memelihara hubungan menjadi bermakna</a:t>
            </a:r>
          </a:p>
          <a:p>
            <a:pPr algn="just"/>
            <a:r>
              <a:rPr lang="id-ID" sz="3500" dirty="0">
                <a:latin typeface="Calibri" pitchFamily="34" charset="0"/>
              </a:rPr>
              <a:t/>
            </a:r>
            <a:br>
              <a:rPr lang="id-ID" sz="3500" dirty="0">
                <a:latin typeface="Calibri" pitchFamily="34" charset="0"/>
              </a:rPr>
            </a:br>
            <a:r>
              <a:rPr lang="id-ID" sz="3500" dirty="0">
                <a:latin typeface="Calibri" pitchFamily="34" charset="0"/>
              </a:rPr>
              <a:t>KAP </a:t>
            </a:r>
            <a:r>
              <a:rPr lang="id-ID" sz="3500" dirty="0" smtClean="0">
                <a:latin typeface="Calibri" pitchFamily="34" charset="0"/>
              </a:rPr>
              <a:t>yang </a:t>
            </a:r>
            <a:r>
              <a:rPr lang="id-ID" sz="3500" dirty="0">
                <a:latin typeface="Calibri" pitchFamily="34" charset="0"/>
              </a:rPr>
              <a:t>kita lakukan banyak bertujuan  untuk menciptakan dan memelihara  hubungan </a:t>
            </a:r>
            <a:r>
              <a:rPr lang="id-ID" sz="3500" dirty="0" smtClean="0">
                <a:latin typeface="Calibri" pitchFamily="34" charset="0"/>
              </a:rPr>
              <a:t>yang </a:t>
            </a:r>
            <a:r>
              <a:rPr lang="id-ID" sz="3500" dirty="0">
                <a:latin typeface="Calibri" pitchFamily="34" charset="0"/>
              </a:rPr>
              <a:t>baik </a:t>
            </a:r>
            <a:r>
              <a:rPr lang="id-ID" sz="3500" dirty="0" smtClean="0">
                <a:latin typeface="Calibri" pitchFamily="34" charset="0"/>
              </a:rPr>
              <a:t>dengan </a:t>
            </a:r>
            <a:r>
              <a:rPr lang="id-ID" sz="3500" dirty="0">
                <a:latin typeface="Calibri" pitchFamily="34" charset="0"/>
              </a:rPr>
              <a:t>orang lain. Hubungan </a:t>
            </a:r>
            <a:r>
              <a:rPr lang="id-ID" sz="3500" dirty="0" smtClean="0">
                <a:latin typeface="Calibri" pitchFamily="34" charset="0"/>
              </a:rPr>
              <a:t>tersebut membantu </a:t>
            </a:r>
            <a:r>
              <a:rPr lang="id-ID" sz="3500" dirty="0">
                <a:latin typeface="Calibri" pitchFamily="34" charset="0"/>
              </a:rPr>
              <a:t>mengurangi kesepian dan ketegangan serta membuat kita lebih positif </a:t>
            </a:r>
            <a:r>
              <a:rPr lang="id-ID" sz="3500" dirty="0" smtClean="0">
                <a:latin typeface="Calibri" pitchFamily="34" charset="0"/>
              </a:rPr>
              <a:t>tentang diri </a:t>
            </a:r>
            <a:r>
              <a:rPr lang="id-ID" sz="3500" dirty="0">
                <a:latin typeface="Calibri" pitchFamily="34" charset="0"/>
              </a:rPr>
              <a:t>kita sendiri.</a:t>
            </a:r>
          </a:p>
          <a:p>
            <a:pPr algn="just"/>
            <a:r>
              <a:rPr lang="id-ID" sz="3500" dirty="0">
                <a:latin typeface="Calibri" pitchFamily="34" charset="0"/>
              </a:rPr>
              <a:t/>
            </a:r>
            <a:br>
              <a:rPr lang="id-ID" sz="3500" dirty="0">
                <a:latin typeface="Calibri" pitchFamily="34" charset="0"/>
              </a:rPr>
            </a:br>
            <a:r>
              <a:rPr lang="id-ID" sz="3500" dirty="0">
                <a:latin typeface="Calibri" pitchFamily="34" charset="0"/>
              </a:rPr>
              <a:t>4.Mengubah sikap dan perilaku</a:t>
            </a:r>
          </a:p>
          <a:p>
            <a:pPr algn="just"/>
            <a:r>
              <a:rPr lang="id-ID" sz="3500" dirty="0">
                <a:latin typeface="Calibri" pitchFamily="34" charset="0"/>
              </a:rPr>
              <a:t>Banyak waktu </a:t>
            </a:r>
            <a:r>
              <a:rPr lang="id-ID" sz="3500" dirty="0" smtClean="0">
                <a:latin typeface="Calibri" pitchFamily="34" charset="0"/>
              </a:rPr>
              <a:t>yang </a:t>
            </a:r>
            <a:r>
              <a:rPr lang="id-ID" sz="3500" dirty="0">
                <a:latin typeface="Calibri" pitchFamily="34" charset="0"/>
              </a:rPr>
              <a:t>kita pergunakan untuk mengubah/ mempersuasi orang lain melalui KAP</a:t>
            </a:r>
          </a:p>
          <a:p>
            <a:endParaRPr lang="id-ID" sz="3500" dirty="0">
              <a:latin typeface="Calibri" pitchFamily="34" charset="0"/>
            </a:endParaRPr>
          </a:p>
        </p:txBody>
      </p:sp>
    </p:spTree>
    <p:extLst>
      <p:ext uri="{BB962C8B-B14F-4D97-AF65-F5344CB8AC3E}">
        <p14:creationId xmlns:p14="http://schemas.microsoft.com/office/powerpoint/2010/main" val="1327976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id-ID" sz="900" dirty="0">
                <a:solidFill>
                  <a:srgbClr val="000000"/>
                </a:solidFill>
                <a:latin typeface="Calibri" pitchFamily="34" charset="0"/>
              </a:rPr>
              <a:t/>
            </a:r>
            <a:br>
              <a:rPr lang="id-ID" sz="900" dirty="0">
                <a:solidFill>
                  <a:srgbClr val="000000"/>
                </a:solidFill>
                <a:latin typeface="Calibri" pitchFamily="34" charset="0"/>
              </a:rPr>
            </a:br>
            <a:r>
              <a:rPr lang="id-ID" sz="1600" dirty="0">
                <a:solidFill>
                  <a:srgbClr val="000000"/>
                </a:solidFill>
                <a:latin typeface="Calibri" pitchFamily="34" charset="0"/>
              </a:rPr>
              <a:t>5.Bermain dan mencari hiburan, kejadian lucu </a:t>
            </a:r>
            <a:r>
              <a:rPr lang="id-ID" sz="1600" dirty="0" smtClean="0">
                <a:solidFill>
                  <a:srgbClr val="000000"/>
                </a:solidFill>
                <a:latin typeface="Calibri" pitchFamily="34" charset="0"/>
              </a:rPr>
              <a:t>merupakan kegiatan </a:t>
            </a:r>
            <a:r>
              <a:rPr lang="id-ID" sz="1600" dirty="0">
                <a:solidFill>
                  <a:srgbClr val="000000"/>
                </a:solidFill>
                <a:latin typeface="Calibri" pitchFamily="34" charset="0"/>
              </a:rPr>
              <a:t>untuk memperoleh hiburan.</a:t>
            </a:r>
          </a:p>
          <a:p>
            <a:pPr lvl="0" algn="just"/>
            <a:r>
              <a:rPr lang="id-ID" sz="1600" dirty="0">
                <a:solidFill>
                  <a:srgbClr val="000000"/>
                </a:solidFill>
                <a:latin typeface="Calibri" pitchFamily="34" charset="0"/>
              </a:rPr>
              <a:t/>
            </a:r>
            <a:br>
              <a:rPr lang="id-ID" sz="1600" dirty="0">
                <a:solidFill>
                  <a:srgbClr val="000000"/>
                </a:solidFill>
                <a:latin typeface="Calibri" pitchFamily="34" charset="0"/>
              </a:rPr>
            </a:br>
            <a:r>
              <a:rPr lang="id-ID" sz="1600" dirty="0">
                <a:solidFill>
                  <a:srgbClr val="000000"/>
                </a:solidFill>
                <a:latin typeface="Calibri" pitchFamily="34" charset="0"/>
              </a:rPr>
              <a:t>Hal ini bisa memberi suasana yg lepas dari keseriusan, ketegangan, kejenuhan, dsb.</a:t>
            </a:r>
          </a:p>
          <a:p>
            <a:pPr lvl="0" algn="just"/>
            <a:r>
              <a:rPr lang="id-ID" sz="1600" dirty="0">
                <a:solidFill>
                  <a:srgbClr val="000000"/>
                </a:solidFill>
                <a:latin typeface="Calibri" pitchFamily="34" charset="0"/>
              </a:rPr>
              <a:t/>
            </a:r>
            <a:br>
              <a:rPr lang="id-ID" sz="1600" dirty="0">
                <a:solidFill>
                  <a:srgbClr val="000000"/>
                </a:solidFill>
                <a:latin typeface="Calibri" pitchFamily="34" charset="0"/>
              </a:rPr>
            </a:br>
            <a:r>
              <a:rPr lang="id-ID" sz="1600" dirty="0">
                <a:solidFill>
                  <a:srgbClr val="000000"/>
                </a:solidFill>
                <a:latin typeface="Calibri" pitchFamily="34" charset="0"/>
              </a:rPr>
              <a:t>6. Membantu orang lain</a:t>
            </a:r>
          </a:p>
          <a:p>
            <a:pPr lvl="0" algn="just"/>
            <a:r>
              <a:rPr lang="id-ID" sz="1600" dirty="0">
                <a:solidFill>
                  <a:srgbClr val="000000"/>
                </a:solidFill>
                <a:latin typeface="Calibri" pitchFamily="34" charset="0"/>
              </a:rPr>
              <a:t/>
            </a:r>
            <a:br>
              <a:rPr lang="id-ID" sz="1600" dirty="0">
                <a:solidFill>
                  <a:srgbClr val="000000"/>
                </a:solidFill>
                <a:latin typeface="Calibri" pitchFamily="34" charset="0"/>
              </a:rPr>
            </a:br>
            <a:r>
              <a:rPr lang="id-ID" sz="1600" dirty="0">
                <a:solidFill>
                  <a:srgbClr val="000000"/>
                </a:solidFill>
                <a:latin typeface="Calibri" pitchFamily="34" charset="0"/>
              </a:rPr>
              <a:t>Psikiater, psikologi klinik dan ahli terapi </a:t>
            </a:r>
            <a:r>
              <a:rPr lang="id-ID" sz="1600" dirty="0" smtClean="0">
                <a:solidFill>
                  <a:srgbClr val="000000"/>
                </a:solidFill>
                <a:latin typeface="Calibri" pitchFamily="34" charset="0"/>
              </a:rPr>
              <a:t>adalah contoh profesi yang </a:t>
            </a:r>
            <a:r>
              <a:rPr lang="id-ID" sz="1600" dirty="0">
                <a:solidFill>
                  <a:srgbClr val="000000"/>
                </a:solidFill>
                <a:latin typeface="Calibri" pitchFamily="34" charset="0"/>
              </a:rPr>
              <a:t>menggunakan KAP untuk menolong orang lain. Memberikan nasihat dan saran </a:t>
            </a:r>
            <a:r>
              <a:rPr lang="id-ID" sz="1600" dirty="0" smtClean="0">
                <a:solidFill>
                  <a:srgbClr val="000000"/>
                </a:solidFill>
                <a:latin typeface="Calibri" pitchFamily="34" charset="0"/>
              </a:rPr>
              <a:t>kepada </a:t>
            </a:r>
            <a:r>
              <a:rPr lang="id-ID" sz="1600" dirty="0">
                <a:solidFill>
                  <a:srgbClr val="000000"/>
                </a:solidFill>
                <a:latin typeface="Calibri" pitchFamily="34" charset="0"/>
              </a:rPr>
              <a:t>teman juga </a:t>
            </a:r>
            <a:r>
              <a:rPr lang="id-ID" sz="1600" dirty="0" smtClean="0">
                <a:solidFill>
                  <a:srgbClr val="000000"/>
                </a:solidFill>
                <a:latin typeface="Calibri" pitchFamily="34" charset="0"/>
              </a:rPr>
              <a:t>merupakan </a:t>
            </a:r>
            <a:r>
              <a:rPr lang="id-ID" sz="1600" dirty="0">
                <a:solidFill>
                  <a:srgbClr val="000000"/>
                </a:solidFill>
                <a:latin typeface="Calibri" pitchFamily="34" charset="0"/>
              </a:rPr>
              <a:t>contoh tujuan proses KAP untuk membantu orang lain.</a:t>
            </a:r>
            <a:endParaRPr lang="id-ID" sz="1600" dirty="0">
              <a:solidFill>
                <a:srgbClr val="000000"/>
              </a:solidFill>
              <a:latin typeface="Calibri" pitchFamily="34" charset="0"/>
            </a:endParaRPr>
          </a:p>
        </p:txBody>
      </p:sp>
    </p:spTree>
    <p:extLst>
      <p:ext uri="{BB962C8B-B14F-4D97-AF65-F5344CB8AC3E}">
        <p14:creationId xmlns:p14="http://schemas.microsoft.com/office/powerpoint/2010/main" val="4056382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id-ID" sz="2800" dirty="0" smtClean="0">
                <a:latin typeface="Calibri" pitchFamily="34" charset="0"/>
              </a:rPr>
              <a:t>Ciri-ciri kap</a:t>
            </a:r>
            <a:endParaRPr lang="id-ID" sz="2800" dirty="0">
              <a:latin typeface="Calibri" pitchFamily="34" charset="0"/>
            </a:endParaRPr>
          </a:p>
        </p:txBody>
      </p:sp>
      <p:sp>
        <p:nvSpPr>
          <p:cNvPr id="2" name="Content Placeholder 1"/>
          <p:cNvSpPr>
            <a:spLocks noGrp="1"/>
          </p:cNvSpPr>
          <p:nvPr>
            <p:ph idx="1"/>
          </p:nvPr>
        </p:nvSpPr>
        <p:spPr/>
        <p:txBody>
          <a:bodyPr>
            <a:normAutofit/>
          </a:bodyPr>
          <a:lstStyle/>
          <a:p>
            <a:pPr>
              <a:buFont typeface="+mj-lt"/>
              <a:buAutoNum type="arabicPeriod"/>
            </a:pPr>
            <a:r>
              <a:rPr lang="id-ID" dirty="0" smtClean="0"/>
              <a:t>Arus pesan </a:t>
            </a:r>
            <a:r>
              <a:rPr lang="id-ID" dirty="0"/>
              <a:t>dua arah.</a:t>
            </a:r>
          </a:p>
          <a:p>
            <a:pPr>
              <a:buFont typeface="+mj-lt"/>
              <a:buAutoNum type="arabicPeriod"/>
            </a:pPr>
            <a:r>
              <a:rPr lang="id-ID" dirty="0"/>
              <a:t>Konteks </a:t>
            </a:r>
            <a:r>
              <a:rPr lang="id-ID" dirty="0" smtClean="0"/>
              <a:t>komunikasi </a:t>
            </a:r>
            <a:r>
              <a:rPr lang="id-ID" dirty="0"/>
              <a:t>dua arah.</a:t>
            </a:r>
          </a:p>
          <a:p>
            <a:pPr>
              <a:buFont typeface="+mj-lt"/>
              <a:buAutoNum type="arabicPeriod"/>
            </a:pPr>
            <a:r>
              <a:rPr lang="id-ID" dirty="0"/>
              <a:t>Tingkat </a:t>
            </a:r>
            <a:r>
              <a:rPr lang="id-ID" dirty="0" smtClean="0"/>
              <a:t>umpan balik </a:t>
            </a:r>
            <a:r>
              <a:rPr lang="id-ID" dirty="0"/>
              <a:t>tinggi.</a:t>
            </a:r>
          </a:p>
          <a:p>
            <a:pPr>
              <a:buFont typeface="+mj-lt"/>
              <a:buAutoNum type="arabicPeriod"/>
            </a:pPr>
            <a:r>
              <a:rPr lang="id-ID" dirty="0"/>
              <a:t>Kemampuan mengatasi selektivitas tinggi.</a:t>
            </a:r>
          </a:p>
          <a:p>
            <a:pPr>
              <a:buFont typeface="+mj-lt"/>
              <a:buAutoNum type="arabicPeriod"/>
            </a:pPr>
            <a:r>
              <a:rPr lang="id-ID" dirty="0"/>
              <a:t>Kecepatan jangkauan terhadap khalayak relatif lambat.</a:t>
            </a:r>
          </a:p>
          <a:p>
            <a:pPr>
              <a:buFont typeface="+mj-lt"/>
              <a:buAutoNum type="arabicPeriod"/>
            </a:pPr>
            <a:r>
              <a:rPr lang="id-ID" dirty="0"/>
              <a:t>Efek yang terjadi </a:t>
            </a:r>
            <a:r>
              <a:rPr lang="id-ID" dirty="0" smtClean="0"/>
              <a:t>perubahan </a:t>
            </a:r>
            <a:r>
              <a:rPr lang="id-ID" dirty="0"/>
              <a:t>sikap.</a:t>
            </a:r>
          </a:p>
          <a:p>
            <a:endParaRPr lang="id-ID" dirty="0"/>
          </a:p>
        </p:txBody>
      </p:sp>
    </p:spTree>
    <p:extLst>
      <p:ext uri="{BB962C8B-B14F-4D97-AF65-F5344CB8AC3E}">
        <p14:creationId xmlns:p14="http://schemas.microsoft.com/office/powerpoint/2010/main" val="2855303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latin typeface="Calibri" pitchFamily="34" charset="0"/>
              </a:rPr>
              <a:t>Efektivitas KAP</a:t>
            </a:r>
            <a:endParaRPr lang="id-ID" dirty="0">
              <a:latin typeface="Calibri" pitchFamily="34" charset="0"/>
            </a:endParaRPr>
          </a:p>
        </p:txBody>
      </p:sp>
      <p:sp>
        <p:nvSpPr>
          <p:cNvPr id="2" name="Content Placeholder 1"/>
          <p:cNvSpPr>
            <a:spLocks noGrp="1"/>
          </p:cNvSpPr>
          <p:nvPr>
            <p:ph idx="1"/>
          </p:nvPr>
        </p:nvSpPr>
        <p:spPr/>
        <p:txBody>
          <a:bodyPr/>
          <a:lstStyle/>
          <a:p>
            <a:pPr>
              <a:buFont typeface="+mj-lt"/>
              <a:buAutoNum type="arabicPeriod"/>
            </a:pPr>
            <a:r>
              <a:rPr lang="id-ID" dirty="0" smtClean="0"/>
              <a:t>Keterbukaan </a:t>
            </a:r>
            <a:r>
              <a:rPr lang="id-ID" i="1" dirty="0"/>
              <a:t>(openess).</a:t>
            </a:r>
            <a:endParaRPr lang="id-ID" dirty="0"/>
          </a:p>
          <a:p>
            <a:pPr>
              <a:buFont typeface="+mj-lt"/>
              <a:buAutoNum type="arabicPeriod"/>
            </a:pPr>
            <a:r>
              <a:rPr lang="id-ID" dirty="0" smtClean="0"/>
              <a:t>Empati </a:t>
            </a:r>
            <a:r>
              <a:rPr lang="id-ID" i="1" dirty="0"/>
              <a:t>(empathy).</a:t>
            </a:r>
            <a:endParaRPr lang="id-ID" dirty="0"/>
          </a:p>
          <a:p>
            <a:pPr>
              <a:buFont typeface="+mj-lt"/>
              <a:buAutoNum type="arabicPeriod"/>
            </a:pPr>
            <a:r>
              <a:rPr lang="id-ID" dirty="0" smtClean="0"/>
              <a:t>Dukungan </a:t>
            </a:r>
            <a:r>
              <a:rPr lang="id-ID" i="1" dirty="0"/>
              <a:t>(supportiveness).</a:t>
            </a:r>
            <a:endParaRPr lang="id-ID" dirty="0"/>
          </a:p>
          <a:p>
            <a:pPr>
              <a:buFont typeface="+mj-lt"/>
              <a:buAutoNum type="arabicPeriod"/>
            </a:pPr>
            <a:r>
              <a:rPr lang="id-ID" dirty="0" smtClean="0"/>
              <a:t>Rasa Positif </a:t>
            </a:r>
            <a:r>
              <a:rPr lang="id-ID" i="1" dirty="0" smtClean="0"/>
              <a:t>(positiveness</a:t>
            </a:r>
            <a:r>
              <a:rPr lang="id-ID" i="1" dirty="0"/>
              <a:t>).</a:t>
            </a:r>
            <a:endParaRPr lang="id-ID" dirty="0"/>
          </a:p>
          <a:p>
            <a:pPr>
              <a:buFont typeface="+mj-lt"/>
              <a:buAutoNum type="arabicPeriod"/>
            </a:pPr>
            <a:r>
              <a:rPr lang="id-ID" dirty="0" smtClean="0"/>
              <a:t>Kesetaraan </a:t>
            </a:r>
            <a:r>
              <a:rPr lang="id-ID" i="1" dirty="0"/>
              <a:t>(equality).</a:t>
            </a:r>
            <a:endParaRPr lang="id-ID" dirty="0"/>
          </a:p>
          <a:p>
            <a:endParaRPr lang="id-ID" dirty="0"/>
          </a:p>
        </p:txBody>
      </p:sp>
    </p:spTree>
    <p:extLst>
      <p:ext uri="{BB962C8B-B14F-4D97-AF65-F5344CB8AC3E}">
        <p14:creationId xmlns:p14="http://schemas.microsoft.com/office/powerpoint/2010/main" val="256601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id-ID" sz="2800" dirty="0" smtClean="0">
                <a:latin typeface="Calibri" pitchFamily="34" charset="0"/>
              </a:rPr>
              <a:t>Faktor yang mempengaruhi kap</a:t>
            </a:r>
            <a:endParaRPr lang="id-ID" sz="2800" dirty="0">
              <a:latin typeface="Calibri" pitchFamily="34" charset="0"/>
            </a:endParaRPr>
          </a:p>
        </p:txBody>
      </p:sp>
      <p:sp>
        <p:nvSpPr>
          <p:cNvPr id="2" name="Content Placeholder 1"/>
          <p:cNvSpPr>
            <a:spLocks noGrp="1"/>
          </p:cNvSpPr>
          <p:nvPr>
            <p:ph idx="1"/>
          </p:nvPr>
        </p:nvSpPr>
        <p:spPr/>
        <p:txBody>
          <a:bodyPr>
            <a:normAutofit fontScale="85000" lnSpcReduction="20000"/>
          </a:bodyPr>
          <a:lstStyle/>
          <a:p>
            <a:pPr algn="just">
              <a:lnSpc>
                <a:spcPct val="150000"/>
              </a:lnSpc>
            </a:pPr>
            <a:r>
              <a:rPr lang="id-ID" dirty="0">
                <a:latin typeface="Calibri" pitchFamily="34" charset="0"/>
              </a:rPr>
              <a:t>Jalaludin Rakhmat (1994) meyakini bahwa komunikasi antarpribadi dipengaruhi oleh persepsi interpersonal; konsep diri; atraksi interpersonal; dan hubungan interpersonal.</a:t>
            </a:r>
          </a:p>
          <a:p>
            <a:pPr algn="just">
              <a:lnSpc>
                <a:spcPct val="150000"/>
              </a:lnSpc>
              <a:buFont typeface="Arial"/>
              <a:buChar char="•"/>
            </a:pPr>
            <a:r>
              <a:rPr lang="id-ID" dirty="0">
                <a:latin typeface="Calibri" pitchFamily="34" charset="0"/>
              </a:rPr>
              <a:t>Persepsi interpersonal</a:t>
            </a:r>
          </a:p>
          <a:p>
            <a:pPr marL="457200" algn="just">
              <a:lnSpc>
                <a:spcPct val="150000"/>
              </a:lnSpc>
            </a:pPr>
            <a:r>
              <a:rPr lang="id-ID" dirty="0">
                <a:latin typeface="Calibri" pitchFamily="34" charset="0"/>
              </a:rPr>
              <a:t>Persepsi adalah memberikan makna pada stimuli inderawi, atau menafsirkan informasi inderawi. Persepi interpersonal adalah memberikan makna terhadap stimuli inderawi yang berasal dari </a:t>
            </a:r>
            <a:r>
              <a:rPr lang="id-ID" dirty="0" smtClean="0">
                <a:latin typeface="Calibri" pitchFamily="34" charset="0"/>
              </a:rPr>
              <a:t>seseorang (</a:t>
            </a:r>
            <a:r>
              <a:rPr lang="id-ID" dirty="0">
                <a:latin typeface="Calibri" pitchFamily="34" charset="0"/>
              </a:rPr>
              <a:t>komunikan), yang berupa pesan verbal dan nonverbal. Kecermatan dalam persepsi interpersonal akan berpengaruh terhadap keberhasilan komunikasi, seorang peserta komunikasi yang salah memberi makna terhadap pesan akan mengakibat kegagalan komunikasi.</a:t>
            </a:r>
          </a:p>
          <a:p>
            <a:endParaRPr lang="id-ID" dirty="0"/>
          </a:p>
        </p:txBody>
      </p:sp>
    </p:spTree>
    <p:extLst>
      <p:ext uri="{BB962C8B-B14F-4D97-AF65-F5344CB8AC3E}">
        <p14:creationId xmlns:p14="http://schemas.microsoft.com/office/powerpoint/2010/main" val="184951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lnSpc>
                <a:spcPct val="150000"/>
              </a:lnSpc>
              <a:buFont typeface="Arial"/>
              <a:buChar char="•"/>
            </a:pPr>
            <a:r>
              <a:rPr lang="id-ID" dirty="0">
                <a:latin typeface="Calibri" pitchFamily="34" charset="0"/>
              </a:rPr>
              <a:t>Konsep diri</a:t>
            </a:r>
          </a:p>
          <a:p>
            <a:pPr marL="457200" algn="just">
              <a:lnSpc>
                <a:spcPct val="150000"/>
              </a:lnSpc>
            </a:pPr>
            <a:r>
              <a:rPr lang="id-ID" dirty="0">
                <a:latin typeface="Calibri" pitchFamily="34" charset="0"/>
              </a:rPr>
              <a:t>Konsep diri adalah pandangan dan perasaan kita tentang diri kita. Konsep diri yang positif, ditandai dengan lima hal, yaitu: </a:t>
            </a:r>
            <a:r>
              <a:rPr lang="id-ID" b="1" dirty="0">
                <a:latin typeface="Calibri" pitchFamily="34" charset="0"/>
              </a:rPr>
              <a:t>a</a:t>
            </a:r>
            <a:r>
              <a:rPr lang="id-ID" dirty="0">
                <a:latin typeface="Calibri" pitchFamily="34" charset="0"/>
              </a:rPr>
              <a:t>. Yakin akan kemampuan mengatasi masalah; </a:t>
            </a:r>
            <a:r>
              <a:rPr lang="id-ID" b="1" dirty="0">
                <a:latin typeface="Calibri" pitchFamily="34" charset="0"/>
              </a:rPr>
              <a:t>b</a:t>
            </a:r>
            <a:r>
              <a:rPr lang="id-ID" dirty="0">
                <a:latin typeface="Calibri" pitchFamily="34" charset="0"/>
              </a:rPr>
              <a:t>. Merasa </a:t>
            </a:r>
            <a:r>
              <a:rPr lang="id-ID" dirty="0" smtClean="0">
                <a:latin typeface="Calibri" pitchFamily="34" charset="0"/>
              </a:rPr>
              <a:t>setara </a:t>
            </a:r>
            <a:r>
              <a:rPr lang="id-ID" dirty="0">
                <a:latin typeface="Calibri" pitchFamily="34" charset="0"/>
              </a:rPr>
              <a:t>dengan orang lain; </a:t>
            </a:r>
            <a:r>
              <a:rPr lang="id-ID" b="1" dirty="0">
                <a:latin typeface="Calibri" pitchFamily="34" charset="0"/>
              </a:rPr>
              <a:t>c</a:t>
            </a:r>
            <a:r>
              <a:rPr lang="id-ID" dirty="0">
                <a:latin typeface="Calibri" pitchFamily="34" charset="0"/>
              </a:rPr>
              <a:t>. Menerima pujian tanpa rasa malu; </a:t>
            </a:r>
            <a:r>
              <a:rPr lang="id-ID" b="1" dirty="0">
                <a:latin typeface="Calibri" pitchFamily="34" charset="0"/>
              </a:rPr>
              <a:t>d</a:t>
            </a:r>
            <a:r>
              <a:rPr lang="id-ID" dirty="0">
                <a:latin typeface="Calibri" pitchFamily="34" charset="0"/>
              </a:rPr>
              <a:t>. Menyadari, bahwa setiap orang mempunyai berbagai perasaan, keinginan dan perilaku yang tidak seluruhnya disetujui oleh masyarakat; </a:t>
            </a:r>
            <a:r>
              <a:rPr lang="id-ID" b="1" dirty="0">
                <a:latin typeface="Calibri" pitchFamily="34" charset="0"/>
              </a:rPr>
              <a:t>e</a:t>
            </a:r>
            <a:r>
              <a:rPr lang="id-ID" dirty="0">
                <a:latin typeface="Calibri" pitchFamily="34" charset="0"/>
              </a:rPr>
              <a:t>. Mampu memperbaiki dirinya karena ia sanggup mengungkapkan aspek-aspek kepribadian yang tidak disenanginya dan berusaha mengubah. </a:t>
            </a:r>
            <a:endParaRPr lang="id-ID" dirty="0">
              <a:effectLst/>
              <a:latin typeface="Calibri" pitchFamily="34" charset="0"/>
            </a:endParaRPr>
          </a:p>
        </p:txBody>
      </p:sp>
    </p:spTree>
    <p:extLst>
      <p:ext uri="{BB962C8B-B14F-4D97-AF65-F5344CB8AC3E}">
        <p14:creationId xmlns:p14="http://schemas.microsoft.com/office/powerpoint/2010/main" val="31905739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76</TotalTime>
  <Words>518</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Essential</vt:lpstr>
      <vt:lpstr>Komunikasi Antarpribadi 2</vt:lpstr>
      <vt:lpstr>Pengertian KAP</vt:lpstr>
      <vt:lpstr>Komponen utama</vt:lpstr>
      <vt:lpstr>Tujuan </vt:lpstr>
      <vt:lpstr>PowerPoint Presentation</vt:lpstr>
      <vt:lpstr>Ciri-ciri kap</vt:lpstr>
      <vt:lpstr>Efektivitas KAP</vt:lpstr>
      <vt:lpstr>Faktor yang mempengaruhi kap</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Pc</dc:creator>
  <cp:lastModifiedBy>User Pc</cp:lastModifiedBy>
  <cp:revision>7</cp:revision>
  <dcterms:created xsi:type="dcterms:W3CDTF">2016-09-22T09:54:08Z</dcterms:created>
  <dcterms:modified xsi:type="dcterms:W3CDTF">2016-09-22T11:10:12Z</dcterms:modified>
</cp:coreProperties>
</file>