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0" y="-2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2D5CF917-FAD0-463A-A706-34989F171DB5}" type="datetimeFigureOut">
              <a:rPr lang="id-ID" smtClean="0"/>
              <a:t>21/10/2016</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695C2F8-4995-47C6-BF63-DD5A4BD32F46}"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5CF917-FAD0-463A-A706-34989F171DB5}" type="datetimeFigureOut">
              <a:rPr lang="id-ID" smtClean="0"/>
              <a:t>21/10/2016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95C2F8-4995-47C6-BF63-DD5A4BD32F4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5CF917-FAD0-463A-A706-34989F171DB5}" type="datetimeFigureOut">
              <a:rPr lang="id-ID" smtClean="0"/>
              <a:t>21/10/2016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95C2F8-4995-47C6-BF63-DD5A4BD32F4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5CF917-FAD0-463A-A706-34989F171DB5}" type="datetimeFigureOut">
              <a:rPr lang="id-ID" smtClean="0"/>
              <a:t>21/10/2016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95C2F8-4995-47C6-BF63-DD5A4BD32F4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5CF917-FAD0-463A-A706-34989F171DB5}" type="datetimeFigureOut">
              <a:rPr lang="id-ID" smtClean="0"/>
              <a:t>21/10/2016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95C2F8-4995-47C6-BF63-DD5A4BD32F46}"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D5CF917-FAD0-463A-A706-34989F171DB5}" type="datetimeFigureOut">
              <a:rPr lang="id-ID" smtClean="0"/>
              <a:t>21/10/2016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95C2F8-4995-47C6-BF63-DD5A4BD32F46}" type="slidenum">
              <a:rPr lang="id-ID" smtClean="0"/>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D5CF917-FAD0-463A-A706-34989F171DB5}" type="datetimeFigureOut">
              <a:rPr lang="id-ID" smtClean="0"/>
              <a:t>21/10/2016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695C2F8-4995-47C6-BF63-DD5A4BD32F46}" type="slidenum">
              <a:rPr lang="id-ID" smtClean="0"/>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5CF917-FAD0-463A-A706-34989F171DB5}" type="datetimeFigureOut">
              <a:rPr lang="id-ID" smtClean="0"/>
              <a:t>21/10/2016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695C2F8-4995-47C6-BF63-DD5A4BD32F4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CF917-FAD0-463A-A706-34989F171DB5}" type="datetimeFigureOut">
              <a:rPr lang="id-ID" smtClean="0"/>
              <a:t>21/10/2016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695C2F8-4995-47C6-BF63-DD5A4BD32F4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2D5CF917-FAD0-463A-A706-34989F171DB5}" type="datetimeFigureOut">
              <a:rPr lang="id-ID" smtClean="0"/>
              <a:t>21/10/2016</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0695C2F8-4995-47C6-BF63-DD5A4BD32F46}"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2D5CF917-FAD0-463A-A706-34989F171DB5}" type="datetimeFigureOut">
              <a:rPr lang="id-ID" smtClean="0"/>
              <a:t>21/10/2016</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0695C2F8-4995-47C6-BF63-DD5A4BD32F46}"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2D5CF917-FAD0-463A-A706-34989F171DB5}" type="datetimeFigureOut">
              <a:rPr lang="id-ID" smtClean="0"/>
              <a:t>21/10/2016</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695C2F8-4995-47C6-BF63-DD5A4BD32F4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Calibri" pitchFamily="34" charset="0"/>
              </a:rPr>
              <a:t>KAP 3</a:t>
            </a:r>
            <a:endParaRPr lang="id-ID" dirty="0">
              <a:latin typeface="Calibri" pitchFamily="34" charset="0"/>
            </a:endParaRPr>
          </a:p>
        </p:txBody>
      </p:sp>
      <p:sp>
        <p:nvSpPr>
          <p:cNvPr id="3" name="Subtitle 2"/>
          <p:cNvSpPr>
            <a:spLocks noGrp="1"/>
          </p:cNvSpPr>
          <p:nvPr>
            <p:ph type="subTitle" idx="1"/>
          </p:nvPr>
        </p:nvSpPr>
        <p:spPr/>
        <p:txBody>
          <a:bodyPr/>
          <a:lstStyle/>
          <a:p>
            <a:r>
              <a:rPr lang="id-ID" dirty="0" smtClean="0">
                <a:latin typeface="Calibri" pitchFamily="34" charset="0"/>
              </a:rPr>
              <a:t>MELLY MAULIN P</a:t>
            </a:r>
            <a:endParaRPr lang="id-ID" dirty="0">
              <a:latin typeface="Calibri" pitchFamily="34" charset="0"/>
            </a:endParaRPr>
          </a:p>
        </p:txBody>
      </p:sp>
    </p:spTree>
    <p:extLst>
      <p:ext uri="{BB962C8B-B14F-4D97-AF65-F5344CB8AC3E}">
        <p14:creationId xmlns:p14="http://schemas.microsoft.com/office/powerpoint/2010/main" val="244042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24744"/>
            <a:ext cx="6196405" cy="4598325"/>
          </a:xfrm>
        </p:spPr>
        <p:txBody>
          <a:bodyPr>
            <a:noAutofit/>
          </a:bodyPr>
          <a:lstStyle/>
          <a:p>
            <a:pPr marL="0" lvl="0" indent="0" algn="just">
              <a:lnSpc>
                <a:spcPct val="170000"/>
              </a:lnSpc>
              <a:spcBef>
                <a:spcPts val="0"/>
              </a:spcBef>
              <a:buNone/>
              <a:tabLst>
                <a:tab pos="457200" algn="l"/>
              </a:tabLst>
            </a:pPr>
            <a:r>
              <a:rPr lang="id-ID" sz="1400" dirty="0">
                <a:latin typeface="Calibri" pitchFamily="34" charset="0"/>
                <a:ea typeface="Times New Roman"/>
                <a:cs typeface="Times New Roman"/>
              </a:rPr>
              <a:t>Percaya (trust)</a:t>
            </a:r>
            <a:endParaRPr lang="id-ID" sz="1400" dirty="0">
              <a:latin typeface="Calibri" pitchFamily="34" charset="0"/>
              <a:ea typeface="Malgun Gothic"/>
              <a:cs typeface="Times New Roman"/>
            </a:endParaRPr>
          </a:p>
          <a:p>
            <a:pPr marL="0" indent="0" algn="just">
              <a:lnSpc>
                <a:spcPct val="170000"/>
              </a:lnSpc>
              <a:spcBef>
                <a:spcPts val="0"/>
              </a:spcBef>
              <a:buNone/>
            </a:pPr>
            <a:r>
              <a:rPr lang="id-ID" sz="1400" dirty="0" smtClean="0">
                <a:latin typeface="Calibri" pitchFamily="34" charset="0"/>
                <a:ea typeface="Times New Roman"/>
                <a:cs typeface="Times New Roman"/>
              </a:rPr>
              <a:t>Percaya </a:t>
            </a:r>
            <a:r>
              <a:rPr lang="id-ID" sz="1400" dirty="0">
                <a:latin typeface="Calibri" pitchFamily="34" charset="0"/>
                <a:ea typeface="Times New Roman"/>
                <a:cs typeface="Times New Roman"/>
              </a:rPr>
              <a:t>didefinisikan sebagai mengandalkan perilaku orang untuk mencapai tujuan yang dikehendaki, yang pencapaiannya tidak pasti dan dalam situasi yang penuh risiko. Definisi tersebut menyebutkan adanya tiga unsur percaya, yaitu:</a:t>
            </a:r>
            <a:endParaRPr lang="id-ID" sz="1400" dirty="0">
              <a:latin typeface="Calibri" pitchFamily="34" charset="0"/>
              <a:ea typeface="Malgun Gothic"/>
              <a:cs typeface="Times New Roman"/>
            </a:endParaRPr>
          </a:p>
          <a:p>
            <a:pPr marL="342900" lvl="0" indent="-342900" algn="just">
              <a:lnSpc>
                <a:spcPct val="170000"/>
              </a:lnSpc>
              <a:spcBef>
                <a:spcPts val="0"/>
              </a:spcBef>
              <a:buSzPts val="1000"/>
              <a:buFont typeface="Symbol"/>
              <a:buChar char=""/>
              <a:tabLst>
                <a:tab pos="457200" algn="l"/>
              </a:tabLst>
            </a:pPr>
            <a:r>
              <a:rPr lang="id-ID" sz="1400" dirty="0">
                <a:latin typeface="Calibri" pitchFamily="34" charset="0"/>
                <a:ea typeface="Times New Roman"/>
                <a:cs typeface="Times New Roman"/>
              </a:rPr>
              <a:t>Ada situasi yang menimbulkan risiko</a:t>
            </a:r>
            <a:endParaRPr lang="id-ID" sz="1400" dirty="0">
              <a:latin typeface="Calibri" pitchFamily="34" charset="0"/>
              <a:ea typeface="Malgun Gothic"/>
              <a:cs typeface="Times New Roman"/>
            </a:endParaRPr>
          </a:p>
          <a:p>
            <a:pPr marL="342900" lvl="0" indent="-342900" algn="just">
              <a:lnSpc>
                <a:spcPct val="170000"/>
              </a:lnSpc>
              <a:spcBef>
                <a:spcPts val="0"/>
              </a:spcBef>
              <a:buSzPts val="1000"/>
              <a:buFont typeface="Symbol"/>
              <a:buChar char=""/>
              <a:tabLst>
                <a:tab pos="457200" algn="l"/>
              </a:tabLst>
            </a:pPr>
            <a:r>
              <a:rPr lang="id-ID" sz="1400" dirty="0">
                <a:latin typeface="Calibri" pitchFamily="34" charset="0"/>
                <a:ea typeface="Times New Roman"/>
                <a:cs typeface="Times New Roman"/>
              </a:rPr>
              <a:t>Orang yang menaruh kepercayaan kepada orang lain berarti menyadari bahwa akibat-akibatnya bergantung pada perilaku orang lain</a:t>
            </a:r>
            <a:endParaRPr lang="id-ID" sz="1400" dirty="0">
              <a:latin typeface="Calibri" pitchFamily="34" charset="0"/>
              <a:ea typeface="Malgun Gothic"/>
              <a:cs typeface="Times New Roman"/>
            </a:endParaRPr>
          </a:p>
          <a:p>
            <a:pPr marL="342900" lvl="0" indent="-342900" algn="just">
              <a:lnSpc>
                <a:spcPct val="170000"/>
              </a:lnSpc>
              <a:spcBef>
                <a:spcPts val="0"/>
              </a:spcBef>
              <a:buSzPts val="1000"/>
              <a:buFont typeface="Symbol"/>
              <a:buChar char=""/>
              <a:tabLst>
                <a:tab pos="457200" algn="l"/>
              </a:tabLst>
            </a:pPr>
            <a:r>
              <a:rPr lang="id-ID" sz="1400" dirty="0">
                <a:latin typeface="Calibri" pitchFamily="34" charset="0"/>
                <a:ea typeface="Times New Roman"/>
                <a:cs typeface="Times New Roman"/>
              </a:rPr>
              <a:t>Orang yang yakin bahwa perilaku orang lain akan berakibat baik baginya</a:t>
            </a:r>
            <a:endParaRPr lang="id-ID" sz="1400" dirty="0">
              <a:latin typeface="Calibri" pitchFamily="34" charset="0"/>
              <a:ea typeface="Malgun Gothic"/>
              <a:cs typeface="Times New Roman"/>
            </a:endParaRPr>
          </a:p>
          <a:p>
            <a:pPr marL="0" indent="0" algn="just">
              <a:lnSpc>
                <a:spcPct val="170000"/>
              </a:lnSpc>
              <a:spcBef>
                <a:spcPts val="0"/>
              </a:spcBef>
              <a:buNone/>
            </a:pPr>
            <a:endParaRPr lang="id-ID" sz="1400" dirty="0" smtClean="0">
              <a:latin typeface="Calibri" pitchFamily="34" charset="0"/>
              <a:ea typeface="Times New Roman"/>
              <a:cs typeface="Times New Roman"/>
            </a:endParaRPr>
          </a:p>
          <a:p>
            <a:pPr marL="0" indent="0" algn="just">
              <a:lnSpc>
                <a:spcPct val="170000"/>
              </a:lnSpc>
              <a:spcBef>
                <a:spcPts val="0"/>
              </a:spcBef>
              <a:buNone/>
            </a:pPr>
            <a:r>
              <a:rPr lang="id-ID" sz="1400" dirty="0" smtClean="0">
                <a:latin typeface="Calibri" pitchFamily="34" charset="0"/>
                <a:ea typeface="Times New Roman"/>
                <a:cs typeface="Times New Roman"/>
              </a:rPr>
              <a:t>Manfaat </a:t>
            </a:r>
            <a:r>
              <a:rPr lang="id-ID" sz="1400" dirty="0">
                <a:latin typeface="Calibri" pitchFamily="34" charset="0"/>
                <a:ea typeface="Times New Roman"/>
                <a:cs typeface="Times New Roman"/>
              </a:rPr>
              <a:t>menaruh rasa percaya pada orang lain adalah meningkatkan komunikasi interpersonal karena membuka saluran komunikasi, memperjelas pengiriman dan penerimaan informasi, serta memperluas peluang komunikan untuk mencapai maksudnya. </a:t>
            </a:r>
            <a:endParaRPr lang="id-ID" sz="1400" dirty="0">
              <a:latin typeface="Calibri" pitchFamily="34" charset="0"/>
            </a:endParaRPr>
          </a:p>
        </p:txBody>
      </p:sp>
    </p:spTree>
    <p:extLst>
      <p:ext uri="{BB962C8B-B14F-4D97-AF65-F5344CB8AC3E}">
        <p14:creationId xmlns:p14="http://schemas.microsoft.com/office/powerpoint/2010/main" val="288965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7664" y="836712"/>
            <a:ext cx="6196405" cy="5472608"/>
          </a:xfrm>
        </p:spPr>
        <p:txBody>
          <a:bodyPr>
            <a:normAutofit fontScale="55000" lnSpcReduction="20000"/>
          </a:bodyPr>
          <a:lstStyle/>
          <a:p>
            <a:pPr marL="0" indent="0" algn="just">
              <a:lnSpc>
                <a:spcPct val="115000"/>
              </a:lnSpc>
              <a:spcAft>
                <a:spcPts val="1000"/>
              </a:spcAft>
              <a:buNone/>
            </a:pPr>
            <a:r>
              <a:rPr lang="id-ID" sz="3300" dirty="0" smtClean="0">
                <a:latin typeface="Calibri" pitchFamily="34" charset="0"/>
                <a:ea typeface="Times New Roman"/>
                <a:cs typeface="Times New Roman"/>
              </a:rPr>
              <a:t>Selain </a:t>
            </a:r>
            <a:r>
              <a:rPr lang="id-ID" sz="3300" dirty="0">
                <a:latin typeface="Calibri" pitchFamily="34" charset="0"/>
                <a:ea typeface="Times New Roman"/>
                <a:cs typeface="Times New Roman"/>
              </a:rPr>
              <a:t>itu, terdapat juga tiga hal utama yang dapat menumbuhkan sikap percaya dan mengembangkan komunikasi yang didasarkan pada sikap saling percaya, yaitu:</a:t>
            </a:r>
            <a:endParaRPr lang="id-ID" sz="3300" dirty="0">
              <a:latin typeface="Calibri" pitchFamily="34" charset="0"/>
              <a:ea typeface="Malgun Gothic"/>
              <a:cs typeface="Times New Roman"/>
            </a:endParaRPr>
          </a:p>
          <a:p>
            <a:pPr marL="342900" lvl="0" indent="-342900" algn="just">
              <a:lnSpc>
                <a:spcPct val="115000"/>
              </a:lnSpc>
              <a:spcAft>
                <a:spcPts val="1000"/>
              </a:spcAft>
              <a:buSzPts val="1000"/>
              <a:buFont typeface="Symbol"/>
              <a:buChar char=""/>
              <a:tabLst>
                <a:tab pos="457200" algn="l"/>
              </a:tabLst>
            </a:pPr>
            <a:r>
              <a:rPr lang="id-ID" sz="3300" dirty="0">
                <a:latin typeface="Calibri" pitchFamily="34" charset="0"/>
                <a:ea typeface="Times New Roman"/>
                <a:cs typeface="Times New Roman"/>
              </a:rPr>
              <a:t>Menerima, adalah kemampuan berhubungan dengan orang lain tanpa menilai dan berusaha mengendalikan. Menurut Anita Taylor dalam Jalaluddin Rakhmat (2011), menerima adalah sikap yang melihat orang lain sebagai menusia, sebagai individu yang patut dihargai. Menerima tidaklah berarti menyetujui semua perilaku orang lain atau rela menanggung akibat-akibat perilakunya.</a:t>
            </a:r>
            <a:endParaRPr lang="id-ID" sz="3300" dirty="0">
              <a:latin typeface="Calibri" pitchFamily="34" charset="0"/>
              <a:ea typeface="Malgun Gothic"/>
              <a:cs typeface="Times New Roman"/>
            </a:endParaRPr>
          </a:p>
          <a:p>
            <a:pPr marL="342900" lvl="0" indent="-342900" algn="just">
              <a:lnSpc>
                <a:spcPct val="115000"/>
              </a:lnSpc>
              <a:spcAft>
                <a:spcPts val="1000"/>
              </a:spcAft>
              <a:buSzPts val="1000"/>
              <a:buFont typeface="Symbol"/>
              <a:buChar char=""/>
              <a:tabLst>
                <a:tab pos="457200" algn="l"/>
              </a:tabLst>
            </a:pPr>
            <a:r>
              <a:rPr lang="id-ID" sz="3300" dirty="0">
                <a:latin typeface="Calibri" pitchFamily="34" charset="0"/>
                <a:ea typeface="Times New Roman"/>
                <a:cs typeface="Times New Roman"/>
              </a:rPr>
              <a:t>Empati, adalah sikap yang dianggap sebagai memahami orang lain yang tidak mempunyai arti emosional bagi kita. Dalam empati, kita tidak menempatkan diri kita pada posisi orang lain, tetapi kita ikut secara emosional dan intelektual dalam pengalaman orang lain. Berempati artinya membayangkan diri kita pada kejadian yang menimpa orang lain.</a:t>
            </a:r>
            <a:endParaRPr lang="id-ID" sz="3300" dirty="0">
              <a:latin typeface="Calibri" pitchFamily="34" charset="0"/>
              <a:ea typeface="Malgun Gothic"/>
              <a:cs typeface="Times New Roman"/>
            </a:endParaRPr>
          </a:p>
          <a:p>
            <a:endParaRPr lang="id-ID" dirty="0"/>
          </a:p>
        </p:txBody>
      </p:sp>
    </p:spTree>
    <p:extLst>
      <p:ext uri="{BB962C8B-B14F-4D97-AF65-F5344CB8AC3E}">
        <p14:creationId xmlns:p14="http://schemas.microsoft.com/office/powerpoint/2010/main" val="236801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1556792"/>
            <a:ext cx="6196405" cy="3603812"/>
          </a:xfrm>
        </p:spPr>
        <p:txBody>
          <a:bodyPr/>
          <a:lstStyle/>
          <a:p>
            <a:pPr marL="342900" lvl="0" indent="-342900" algn="just">
              <a:lnSpc>
                <a:spcPct val="115000"/>
              </a:lnSpc>
              <a:spcAft>
                <a:spcPts val="1000"/>
              </a:spcAft>
              <a:buClr>
                <a:srgbClr val="AA2B1E"/>
              </a:buClr>
              <a:buSzPts val="1000"/>
              <a:buFont typeface="Symbol"/>
              <a:buChar char=""/>
              <a:tabLst>
                <a:tab pos="457200" algn="l"/>
              </a:tabLst>
            </a:pPr>
            <a:r>
              <a:rPr lang="id-ID" sz="1800" dirty="0">
                <a:solidFill>
                  <a:prstClr val="black"/>
                </a:solidFill>
                <a:latin typeface="Calibri" pitchFamily="34" charset="0"/>
                <a:ea typeface="Times New Roman"/>
                <a:cs typeface="Times New Roman"/>
              </a:rPr>
              <a:t>Kejujuran, dapat diartikan sebagai sikap apa adanya. Menerima dan empati mungkin saja dipersepsi salah oleh orang lain. Sikap menerima kita dapat ditanggapi sebagai sikap tak acuh, dingin, dan tidak bersahabat. </a:t>
            </a:r>
            <a:endParaRPr lang="id-ID" sz="1800" dirty="0" smtClean="0">
              <a:solidFill>
                <a:prstClr val="black"/>
              </a:solidFill>
              <a:latin typeface="Calibri" pitchFamily="34" charset="0"/>
              <a:ea typeface="Times New Roman"/>
              <a:cs typeface="Times New Roman"/>
            </a:endParaRPr>
          </a:p>
          <a:p>
            <a:pPr marL="342900" lvl="0" indent="-342900" algn="just">
              <a:lnSpc>
                <a:spcPct val="115000"/>
              </a:lnSpc>
              <a:spcAft>
                <a:spcPts val="1000"/>
              </a:spcAft>
              <a:buClr>
                <a:srgbClr val="AA2B1E"/>
              </a:buClr>
              <a:buSzPts val="1000"/>
              <a:buFont typeface="Symbol"/>
              <a:buChar char=""/>
              <a:tabLst>
                <a:tab pos="457200" algn="l"/>
              </a:tabLst>
            </a:pPr>
            <a:r>
              <a:rPr lang="id-ID" sz="1800" dirty="0" smtClean="0">
                <a:solidFill>
                  <a:prstClr val="black"/>
                </a:solidFill>
                <a:latin typeface="Calibri" pitchFamily="34" charset="0"/>
                <a:ea typeface="Times New Roman"/>
                <a:cs typeface="Times New Roman"/>
              </a:rPr>
              <a:t>Sikap </a:t>
            </a:r>
            <a:r>
              <a:rPr lang="id-ID" sz="1800" dirty="0">
                <a:solidFill>
                  <a:prstClr val="black"/>
                </a:solidFill>
                <a:latin typeface="Calibri" pitchFamily="34" charset="0"/>
                <a:ea typeface="Times New Roman"/>
                <a:cs typeface="Times New Roman"/>
              </a:rPr>
              <a:t>empati kita dapat ditanggapi sebagai pura-pura. Supaya ditanggapi sebenarnya, maka kita harus jujur dalam mengungkapkan diri kita terhadap orang lain. Kejujuran menyebabkan perilaku kita dapat diduga, sehingga mendorong orang lain untuk percaya pada kita.</a:t>
            </a:r>
            <a:endParaRPr lang="id-ID" sz="1800" dirty="0">
              <a:solidFill>
                <a:prstClr val="black"/>
              </a:solidFill>
              <a:latin typeface="Calibri" pitchFamily="34" charset="0"/>
              <a:ea typeface="Malgun Gothic"/>
              <a:cs typeface="Times New Roman"/>
            </a:endParaRPr>
          </a:p>
          <a:p>
            <a:endParaRPr lang="id-ID" dirty="0"/>
          </a:p>
        </p:txBody>
      </p:sp>
    </p:spTree>
    <p:extLst>
      <p:ext uri="{BB962C8B-B14F-4D97-AF65-F5344CB8AC3E}">
        <p14:creationId xmlns:p14="http://schemas.microsoft.com/office/powerpoint/2010/main" val="405439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6726509"/>
              </p:ext>
            </p:extLst>
          </p:nvPr>
        </p:nvGraphicFramePr>
        <p:xfrm>
          <a:off x="827584" y="1196975"/>
          <a:ext cx="7488832" cy="4525962"/>
        </p:xfrm>
        <a:graphic>
          <a:graphicData uri="http://schemas.openxmlformats.org/drawingml/2006/table">
            <a:tbl>
              <a:tblPr/>
              <a:tblGrid>
                <a:gridCol w="504056"/>
                <a:gridCol w="3204356"/>
                <a:gridCol w="3780420"/>
              </a:tblGrid>
              <a:tr h="348151">
                <a:tc>
                  <a:txBody>
                    <a:bodyPr/>
                    <a:lstStyle/>
                    <a:p>
                      <a:pPr algn="ctr"/>
                      <a:r>
                        <a:rPr lang="id-ID" sz="1100" b="1" dirty="0"/>
                        <a:t>No</a:t>
                      </a:r>
                      <a:endParaRPr lang="id-ID" sz="1100" dirty="0"/>
                    </a:p>
                  </a:txBody>
                  <a:tcPr marL="0" marR="0" marT="0" marB="0">
                    <a:lnL>
                      <a:noFill/>
                    </a:lnL>
                    <a:lnR>
                      <a:noFill/>
                    </a:lnR>
                    <a:lnT>
                      <a:noFill/>
                    </a:lnT>
                    <a:lnB>
                      <a:noFill/>
                    </a:lnB>
                  </a:tcPr>
                </a:tc>
                <a:tc>
                  <a:txBody>
                    <a:bodyPr/>
                    <a:lstStyle/>
                    <a:p>
                      <a:pPr algn="ctr"/>
                      <a:r>
                        <a:rPr lang="id-ID" sz="1200" b="1" dirty="0">
                          <a:latin typeface="Calibri" pitchFamily="34" charset="0"/>
                        </a:rPr>
                        <a:t>Sikap Terbuka</a:t>
                      </a:r>
                    </a:p>
                  </a:txBody>
                  <a:tcPr marL="0" marR="0" marT="0" marB="0">
                    <a:lnL>
                      <a:noFill/>
                    </a:lnL>
                    <a:lnR>
                      <a:noFill/>
                    </a:lnR>
                    <a:lnT>
                      <a:noFill/>
                    </a:lnT>
                    <a:lnB>
                      <a:noFill/>
                    </a:lnB>
                  </a:tcPr>
                </a:tc>
                <a:tc>
                  <a:txBody>
                    <a:bodyPr/>
                    <a:lstStyle/>
                    <a:p>
                      <a:pPr algn="ctr"/>
                      <a:r>
                        <a:rPr lang="id-ID" sz="1200" b="1">
                          <a:latin typeface="Calibri" pitchFamily="34" charset="0"/>
                        </a:rPr>
                        <a:t>Sikap Tertutup (dogmatis)</a:t>
                      </a:r>
                    </a:p>
                  </a:txBody>
                  <a:tcPr marL="0" marR="0" marT="0" marB="0">
                    <a:lnL>
                      <a:noFill/>
                    </a:lnL>
                    <a:lnR>
                      <a:noFill/>
                    </a:lnR>
                    <a:lnT>
                      <a:noFill/>
                    </a:lnT>
                    <a:lnB>
                      <a:noFill/>
                    </a:lnB>
                  </a:tcPr>
                </a:tc>
              </a:tr>
              <a:tr h="696302">
                <a:tc>
                  <a:txBody>
                    <a:bodyPr/>
                    <a:lstStyle/>
                    <a:p>
                      <a:pPr algn="ctr"/>
                      <a:r>
                        <a:rPr lang="id-ID" sz="1100" b="1" dirty="0">
                          <a:latin typeface="Calibri" pitchFamily="34" charset="0"/>
                        </a:rPr>
                        <a:t>1.</a:t>
                      </a:r>
                    </a:p>
                  </a:txBody>
                  <a:tcPr marL="0" marR="0" marT="0" marB="0">
                    <a:lnL>
                      <a:noFill/>
                    </a:lnL>
                    <a:lnR>
                      <a:noFill/>
                    </a:lnR>
                    <a:lnT>
                      <a:noFill/>
                    </a:lnT>
                    <a:lnB>
                      <a:noFill/>
                    </a:lnB>
                  </a:tcPr>
                </a:tc>
                <a:tc>
                  <a:txBody>
                    <a:bodyPr/>
                    <a:lstStyle/>
                    <a:p>
                      <a:r>
                        <a:rPr lang="id-ID" sz="1200" b="1" dirty="0">
                          <a:latin typeface="Calibri" pitchFamily="34" charset="0"/>
                        </a:rPr>
                        <a:t>Menilai pesan secara objektif dengan menggunakan data dan keajegan logika</a:t>
                      </a:r>
                    </a:p>
                  </a:txBody>
                  <a:tcPr marL="0" marR="0" marT="0" marB="0">
                    <a:lnL>
                      <a:noFill/>
                    </a:lnL>
                    <a:lnR>
                      <a:noFill/>
                    </a:lnR>
                    <a:lnT>
                      <a:noFill/>
                    </a:lnT>
                    <a:lnB>
                      <a:noFill/>
                    </a:lnB>
                  </a:tcPr>
                </a:tc>
                <a:tc>
                  <a:txBody>
                    <a:bodyPr/>
                    <a:lstStyle/>
                    <a:p>
                      <a:r>
                        <a:rPr lang="id-ID" sz="1200" b="1">
                          <a:latin typeface="Calibri" pitchFamily="34" charset="0"/>
                        </a:rPr>
                        <a:t>Menilai pesan berdasarkan motif-motif pribadi</a:t>
                      </a:r>
                    </a:p>
                  </a:txBody>
                  <a:tcPr marL="0" marR="0" marT="0" marB="0">
                    <a:lnL>
                      <a:noFill/>
                    </a:lnL>
                    <a:lnR>
                      <a:noFill/>
                    </a:lnR>
                    <a:lnT>
                      <a:noFill/>
                    </a:lnT>
                    <a:lnB>
                      <a:noFill/>
                    </a:lnB>
                  </a:tcPr>
                </a:tc>
              </a:tr>
              <a:tr h="522226">
                <a:tc>
                  <a:txBody>
                    <a:bodyPr/>
                    <a:lstStyle/>
                    <a:p>
                      <a:pPr algn="ctr"/>
                      <a:r>
                        <a:rPr lang="id-ID" sz="1100" b="1" dirty="0">
                          <a:latin typeface="Calibri" pitchFamily="34" charset="0"/>
                        </a:rPr>
                        <a:t>2.</a:t>
                      </a:r>
                    </a:p>
                  </a:txBody>
                  <a:tcPr marL="0" marR="0" marT="0" marB="0">
                    <a:lnL>
                      <a:noFill/>
                    </a:lnL>
                    <a:lnR>
                      <a:noFill/>
                    </a:lnR>
                    <a:lnT>
                      <a:noFill/>
                    </a:lnT>
                    <a:lnB>
                      <a:noFill/>
                    </a:lnB>
                  </a:tcPr>
                </a:tc>
                <a:tc>
                  <a:txBody>
                    <a:bodyPr/>
                    <a:lstStyle/>
                    <a:p>
                      <a:r>
                        <a:rPr lang="id-ID" sz="1200" b="1" dirty="0">
                          <a:latin typeface="Calibri" pitchFamily="34" charset="0"/>
                        </a:rPr>
                        <a:t>Membedakan dengan mudah, melihat nuansa, dsb</a:t>
                      </a:r>
                    </a:p>
                  </a:txBody>
                  <a:tcPr marL="0" marR="0" marT="0" marB="0">
                    <a:lnL>
                      <a:noFill/>
                    </a:lnL>
                    <a:lnR>
                      <a:noFill/>
                    </a:lnR>
                    <a:lnT>
                      <a:noFill/>
                    </a:lnT>
                    <a:lnB>
                      <a:noFill/>
                    </a:lnB>
                  </a:tcPr>
                </a:tc>
                <a:tc>
                  <a:txBody>
                    <a:bodyPr/>
                    <a:lstStyle/>
                    <a:p>
                      <a:r>
                        <a:rPr lang="id-ID" sz="1200" b="1" dirty="0">
                          <a:latin typeface="Calibri" pitchFamily="34" charset="0"/>
                        </a:rPr>
                        <a:t>Berpikir simplisitis, artinya berpikir kitam-putih (tanpa nuansa)</a:t>
                      </a:r>
                    </a:p>
                  </a:txBody>
                  <a:tcPr marL="0" marR="0" marT="0" marB="0">
                    <a:lnL>
                      <a:noFill/>
                    </a:lnL>
                    <a:lnR>
                      <a:noFill/>
                    </a:lnR>
                    <a:lnT>
                      <a:noFill/>
                    </a:lnT>
                    <a:lnB>
                      <a:noFill/>
                    </a:lnB>
                  </a:tcPr>
                </a:tc>
              </a:tr>
              <a:tr h="522226">
                <a:tc>
                  <a:txBody>
                    <a:bodyPr/>
                    <a:lstStyle/>
                    <a:p>
                      <a:pPr algn="ctr"/>
                      <a:r>
                        <a:rPr lang="id-ID" sz="1100" b="1" dirty="0">
                          <a:latin typeface="Calibri" pitchFamily="34" charset="0"/>
                        </a:rPr>
                        <a:t>3.</a:t>
                      </a:r>
                    </a:p>
                  </a:txBody>
                  <a:tcPr marL="0" marR="0" marT="0" marB="0">
                    <a:lnL>
                      <a:noFill/>
                    </a:lnL>
                    <a:lnR>
                      <a:noFill/>
                    </a:lnR>
                    <a:lnT>
                      <a:noFill/>
                    </a:lnT>
                    <a:lnB>
                      <a:noFill/>
                    </a:lnB>
                  </a:tcPr>
                </a:tc>
                <a:tc>
                  <a:txBody>
                    <a:bodyPr/>
                    <a:lstStyle/>
                    <a:p>
                      <a:r>
                        <a:rPr lang="id-ID" sz="1200" b="1">
                          <a:latin typeface="Calibri" pitchFamily="34" charset="0"/>
                        </a:rPr>
                        <a:t>Berorientasi pada isi</a:t>
                      </a:r>
                    </a:p>
                  </a:txBody>
                  <a:tcPr marL="0" marR="0" marT="0" marB="0">
                    <a:lnL>
                      <a:noFill/>
                    </a:lnL>
                    <a:lnR>
                      <a:noFill/>
                    </a:lnR>
                    <a:lnT>
                      <a:noFill/>
                    </a:lnT>
                    <a:lnB>
                      <a:noFill/>
                    </a:lnB>
                  </a:tcPr>
                </a:tc>
                <a:tc>
                  <a:txBody>
                    <a:bodyPr/>
                    <a:lstStyle/>
                    <a:p>
                      <a:r>
                        <a:rPr lang="id-ID" sz="1200" b="1" dirty="0">
                          <a:latin typeface="Calibri" pitchFamily="34" charset="0"/>
                        </a:rPr>
                        <a:t>Bersandar lebih banyak pada sumber pesan daripada isi pesan</a:t>
                      </a:r>
                    </a:p>
                  </a:txBody>
                  <a:tcPr marL="0" marR="0" marT="0" marB="0">
                    <a:lnL>
                      <a:noFill/>
                    </a:lnL>
                    <a:lnR>
                      <a:noFill/>
                    </a:lnR>
                    <a:lnT>
                      <a:noFill/>
                    </a:lnT>
                    <a:lnB>
                      <a:noFill/>
                    </a:lnB>
                  </a:tcPr>
                </a:tc>
              </a:tr>
              <a:tr h="1044453">
                <a:tc>
                  <a:txBody>
                    <a:bodyPr/>
                    <a:lstStyle/>
                    <a:p>
                      <a:pPr algn="ctr"/>
                      <a:r>
                        <a:rPr lang="id-ID" sz="1100" b="1" dirty="0">
                          <a:latin typeface="Calibri" pitchFamily="34" charset="0"/>
                        </a:rPr>
                        <a:t>4.</a:t>
                      </a:r>
                    </a:p>
                  </a:txBody>
                  <a:tcPr marL="0" marR="0" marT="0" marB="0">
                    <a:lnL>
                      <a:noFill/>
                    </a:lnL>
                    <a:lnR>
                      <a:noFill/>
                    </a:lnR>
                    <a:lnT>
                      <a:noFill/>
                    </a:lnT>
                    <a:lnB>
                      <a:noFill/>
                    </a:lnB>
                  </a:tcPr>
                </a:tc>
                <a:tc>
                  <a:txBody>
                    <a:bodyPr/>
                    <a:lstStyle/>
                    <a:p>
                      <a:r>
                        <a:rPr lang="it-IT" sz="1200" b="1">
                          <a:latin typeface="Calibri" pitchFamily="34" charset="0"/>
                        </a:rPr>
                        <a:t>Mencari informasi dari berbagai sumber</a:t>
                      </a:r>
                    </a:p>
                  </a:txBody>
                  <a:tcPr marL="0" marR="0" marT="0" marB="0">
                    <a:lnL>
                      <a:noFill/>
                    </a:lnL>
                    <a:lnR>
                      <a:noFill/>
                    </a:lnR>
                    <a:lnT>
                      <a:noFill/>
                    </a:lnT>
                    <a:lnB>
                      <a:noFill/>
                    </a:lnB>
                  </a:tcPr>
                </a:tc>
                <a:tc>
                  <a:txBody>
                    <a:bodyPr/>
                    <a:lstStyle/>
                    <a:p>
                      <a:r>
                        <a:rPr lang="id-ID" sz="1200" b="1" dirty="0">
                          <a:latin typeface="Calibri" pitchFamily="34" charset="0"/>
                        </a:rPr>
                        <a:t>Mencari informasi tentang kepercayaan orang lain dari sumbernya sendiri, bukan dari sumber kepercayaan orang lain</a:t>
                      </a:r>
                    </a:p>
                  </a:txBody>
                  <a:tcPr marL="0" marR="0" marT="0" marB="0">
                    <a:lnL>
                      <a:noFill/>
                    </a:lnL>
                    <a:lnR>
                      <a:noFill/>
                    </a:lnR>
                    <a:lnT>
                      <a:noFill/>
                    </a:lnT>
                    <a:lnB>
                      <a:noFill/>
                    </a:lnB>
                  </a:tcPr>
                </a:tc>
              </a:tr>
              <a:tr h="696302">
                <a:tc>
                  <a:txBody>
                    <a:bodyPr/>
                    <a:lstStyle/>
                    <a:p>
                      <a:pPr algn="ctr"/>
                      <a:r>
                        <a:rPr lang="id-ID" sz="1100" b="1" dirty="0">
                          <a:latin typeface="Calibri" pitchFamily="34" charset="0"/>
                        </a:rPr>
                        <a:t>5.</a:t>
                      </a:r>
                    </a:p>
                  </a:txBody>
                  <a:tcPr marL="0" marR="0" marT="0" marB="0">
                    <a:lnL>
                      <a:noFill/>
                    </a:lnL>
                    <a:lnR>
                      <a:noFill/>
                    </a:lnR>
                    <a:lnT>
                      <a:noFill/>
                    </a:lnT>
                    <a:lnB>
                      <a:noFill/>
                    </a:lnB>
                  </a:tcPr>
                </a:tc>
                <a:tc>
                  <a:txBody>
                    <a:bodyPr/>
                    <a:lstStyle/>
                    <a:p>
                      <a:r>
                        <a:rPr lang="id-ID" sz="1200" b="1">
                          <a:latin typeface="Calibri" pitchFamily="34" charset="0"/>
                        </a:rPr>
                        <a:t>Lebih bersifat provisional dan bersedia mengubah kepercayaannya</a:t>
                      </a:r>
                    </a:p>
                  </a:txBody>
                  <a:tcPr marL="0" marR="0" marT="0" marB="0">
                    <a:lnL>
                      <a:noFill/>
                    </a:lnL>
                    <a:lnR>
                      <a:noFill/>
                    </a:lnR>
                    <a:lnT>
                      <a:noFill/>
                    </a:lnT>
                    <a:lnB>
                      <a:noFill/>
                    </a:lnB>
                  </a:tcPr>
                </a:tc>
                <a:tc>
                  <a:txBody>
                    <a:bodyPr/>
                    <a:lstStyle/>
                    <a:p>
                      <a:r>
                        <a:rPr lang="id-ID" sz="1200" b="1" dirty="0">
                          <a:latin typeface="Calibri" pitchFamily="34" charset="0"/>
                        </a:rPr>
                        <a:t>Secara kaku mempertahankan dan memegang teguh sistem kepercayaannya</a:t>
                      </a:r>
                    </a:p>
                  </a:txBody>
                  <a:tcPr marL="0" marR="0" marT="0" marB="0">
                    <a:lnL>
                      <a:noFill/>
                    </a:lnL>
                    <a:lnR>
                      <a:noFill/>
                    </a:lnR>
                    <a:lnT>
                      <a:noFill/>
                    </a:lnT>
                    <a:lnB>
                      <a:noFill/>
                    </a:lnB>
                  </a:tcPr>
                </a:tc>
              </a:tr>
              <a:tr h="696302">
                <a:tc>
                  <a:txBody>
                    <a:bodyPr/>
                    <a:lstStyle/>
                    <a:p>
                      <a:pPr algn="ctr"/>
                      <a:r>
                        <a:rPr lang="id-ID" sz="1100" b="1" dirty="0">
                          <a:latin typeface="Calibri" pitchFamily="34" charset="0"/>
                        </a:rPr>
                        <a:t>6.</a:t>
                      </a:r>
                    </a:p>
                  </a:txBody>
                  <a:tcPr marL="0" marR="0" marT="0" marB="0">
                    <a:lnL>
                      <a:noFill/>
                    </a:lnL>
                    <a:lnR>
                      <a:noFill/>
                    </a:lnR>
                    <a:lnT>
                      <a:noFill/>
                    </a:lnT>
                    <a:lnB>
                      <a:noFill/>
                    </a:lnB>
                  </a:tcPr>
                </a:tc>
                <a:tc>
                  <a:txBody>
                    <a:bodyPr/>
                    <a:lstStyle/>
                    <a:p>
                      <a:r>
                        <a:rPr lang="id-ID" sz="1200" b="1">
                          <a:latin typeface="Calibri" pitchFamily="34" charset="0"/>
                        </a:rPr>
                        <a:t>Mencari pengertian pesan yang tidak sesuai dengan rangkaian kepercayaannya</a:t>
                      </a:r>
                    </a:p>
                  </a:txBody>
                  <a:tcPr marL="0" marR="0" marT="0" marB="0">
                    <a:lnL>
                      <a:noFill/>
                    </a:lnL>
                    <a:lnR>
                      <a:noFill/>
                    </a:lnR>
                    <a:lnT>
                      <a:noFill/>
                    </a:lnT>
                    <a:lnB>
                      <a:noFill/>
                    </a:lnB>
                  </a:tcPr>
                </a:tc>
                <a:tc>
                  <a:txBody>
                    <a:bodyPr/>
                    <a:lstStyle/>
                    <a:p>
                      <a:r>
                        <a:rPr lang="id-ID" sz="1200" b="1" dirty="0">
                          <a:latin typeface="Calibri" pitchFamily="34" charset="0"/>
                        </a:rPr>
                        <a:t>Menolak, mengabaikan, mendistorsi pesan yang tidak konsisten dengan sistem kepercayananya</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161271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id-ID" dirty="0" smtClean="0"/>
          </a:p>
          <a:p>
            <a:pPr marL="0" indent="0" algn="ctr">
              <a:buNone/>
            </a:pPr>
            <a:endParaRPr lang="id-ID" dirty="0"/>
          </a:p>
          <a:p>
            <a:pPr marL="0" indent="0" algn="ctr">
              <a:buNone/>
            </a:pPr>
            <a:r>
              <a:rPr lang="id-ID" dirty="0" smtClean="0"/>
              <a:t>Hatur Nuhun</a:t>
            </a:r>
            <a:endParaRPr lang="id-ID" dirty="0"/>
          </a:p>
        </p:txBody>
      </p:sp>
    </p:spTree>
    <p:extLst>
      <p:ext uri="{BB962C8B-B14F-4D97-AF65-F5344CB8AC3E}">
        <p14:creationId xmlns:p14="http://schemas.microsoft.com/office/powerpoint/2010/main" val="406632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latin typeface="Calibri" pitchFamily="34" charset="0"/>
              </a:rPr>
              <a:t>Faktor-faktor yang mempengaruhi Atraksi Interpersonal</a:t>
            </a:r>
            <a:endParaRPr lang="id-ID" sz="2400" dirty="0">
              <a:latin typeface="Calibri" pitchFamily="34" charset="0"/>
            </a:endParaRPr>
          </a:p>
        </p:txBody>
      </p:sp>
      <p:sp>
        <p:nvSpPr>
          <p:cNvPr id="3" name="Content Placeholder 2"/>
          <p:cNvSpPr>
            <a:spLocks noGrp="1"/>
          </p:cNvSpPr>
          <p:nvPr>
            <p:ph idx="1"/>
          </p:nvPr>
        </p:nvSpPr>
        <p:spPr/>
        <p:txBody>
          <a:bodyPr>
            <a:normAutofit/>
          </a:bodyPr>
          <a:lstStyle/>
          <a:p>
            <a:pPr marL="342900" lvl="0" indent="-342900">
              <a:lnSpc>
                <a:spcPct val="115000"/>
              </a:lnSpc>
              <a:spcAft>
                <a:spcPts val="1000"/>
              </a:spcAft>
              <a:buFont typeface="+mj-lt"/>
              <a:buAutoNum type="arabicPeriod"/>
              <a:tabLst>
                <a:tab pos="457200" algn="l"/>
              </a:tabLst>
            </a:pPr>
            <a:r>
              <a:rPr lang="id-ID" sz="2000" dirty="0">
                <a:latin typeface="Calibri" pitchFamily="34" charset="0"/>
                <a:ea typeface="Times New Roman"/>
                <a:cs typeface="Times New Roman"/>
              </a:rPr>
              <a:t>Faktor-faktor personal yang mempengaruhi atraksi interpersonal</a:t>
            </a:r>
            <a:endParaRPr lang="id-ID" sz="2000" dirty="0">
              <a:latin typeface="Calibri" pitchFamily="34" charset="0"/>
              <a:ea typeface="Malgun Gothic"/>
              <a:cs typeface="Times New Roman"/>
            </a:endParaRPr>
          </a:p>
          <a:p>
            <a:pPr marL="342900" lvl="0" indent="-342900">
              <a:lnSpc>
                <a:spcPct val="115000"/>
              </a:lnSpc>
              <a:spcAft>
                <a:spcPts val="1000"/>
              </a:spcAft>
              <a:buSzPts val="1000"/>
              <a:buFont typeface="Symbol"/>
              <a:buChar char=""/>
              <a:tabLst>
                <a:tab pos="457200" algn="l"/>
              </a:tabLst>
            </a:pPr>
            <a:r>
              <a:rPr lang="id-ID" sz="2000" dirty="0">
                <a:latin typeface="Calibri" pitchFamily="34" charset="0"/>
                <a:ea typeface="Times New Roman"/>
                <a:cs typeface="Times New Roman"/>
              </a:rPr>
              <a:t>Kesamaan karakteristik personal</a:t>
            </a:r>
            <a:endParaRPr lang="id-ID" sz="2000" dirty="0">
              <a:latin typeface="Calibri" pitchFamily="34" charset="0"/>
              <a:ea typeface="Malgun Gothic"/>
              <a:cs typeface="Times New Roman"/>
            </a:endParaRPr>
          </a:p>
          <a:p>
            <a:pPr marL="342900" lvl="0" indent="-342900">
              <a:lnSpc>
                <a:spcPct val="115000"/>
              </a:lnSpc>
              <a:spcAft>
                <a:spcPts val="1000"/>
              </a:spcAft>
              <a:buSzPts val="1000"/>
              <a:buFont typeface="Symbol"/>
              <a:buChar char=""/>
              <a:tabLst>
                <a:tab pos="457200" algn="l"/>
              </a:tabLst>
            </a:pPr>
            <a:r>
              <a:rPr lang="id-ID" sz="2000" dirty="0" smtClean="0">
                <a:latin typeface="Calibri" pitchFamily="34" charset="0"/>
                <a:ea typeface="Times New Roman"/>
                <a:cs typeface="Times New Roman"/>
              </a:rPr>
              <a:t>Tekanan </a:t>
            </a:r>
            <a:r>
              <a:rPr lang="id-ID" sz="2000" dirty="0">
                <a:latin typeface="Calibri" pitchFamily="34" charset="0"/>
                <a:ea typeface="Times New Roman"/>
                <a:cs typeface="Times New Roman"/>
              </a:rPr>
              <a:t>emosional </a:t>
            </a:r>
            <a:r>
              <a:rPr lang="id-ID" sz="2000" i="1" dirty="0">
                <a:latin typeface="Calibri" pitchFamily="34" charset="0"/>
                <a:ea typeface="Times New Roman"/>
                <a:cs typeface="Times New Roman"/>
              </a:rPr>
              <a:t>(stress</a:t>
            </a:r>
            <a:r>
              <a:rPr lang="id-ID" sz="2000" dirty="0">
                <a:latin typeface="Calibri" pitchFamily="34" charset="0"/>
                <a:ea typeface="Times New Roman"/>
                <a:cs typeface="Times New Roman"/>
              </a:rPr>
              <a:t>)</a:t>
            </a:r>
            <a:endParaRPr lang="id-ID" sz="2000" dirty="0">
              <a:latin typeface="Calibri" pitchFamily="34" charset="0"/>
              <a:ea typeface="Malgun Gothic"/>
              <a:cs typeface="Times New Roman"/>
            </a:endParaRPr>
          </a:p>
          <a:p>
            <a:pPr marL="342900" lvl="0" indent="-342900">
              <a:lnSpc>
                <a:spcPct val="115000"/>
              </a:lnSpc>
              <a:spcAft>
                <a:spcPts val="1000"/>
              </a:spcAft>
              <a:buSzPts val="1000"/>
              <a:buFont typeface="Symbol"/>
              <a:buChar char=""/>
              <a:tabLst>
                <a:tab pos="457200" algn="l"/>
              </a:tabLst>
            </a:pPr>
            <a:r>
              <a:rPr lang="id-ID" sz="2000" dirty="0" smtClean="0">
                <a:latin typeface="Calibri" pitchFamily="34" charset="0"/>
                <a:ea typeface="Times New Roman"/>
                <a:cs typeface="Times New Roman"/>
              </a:rPr>
              <a:t>Harga </a:t>
            </a:r>
            <a:r>
              <a:rPr lang="id-ID" sz="2000" dirty="0">
                <a:latin typeface="Calibri" pitchFamily="34" charset="0"/>
                <a:ea typeface="Times New Roman"/>
                <a:cs typeface="Times New Roman"/>
              </a:rPr>
              <a:t>diri yang rendah</a:t>
            </a:r>
            <a:endParaRPr lang="id-ID" sz="2000" dirty="0">
              <a:latin typeface="Calibri" pitchFamily="34" charset="0"/>
              <a:ea typeface="Malgun Gothic"/>
              <a:cs typeface="Times New Roman"/>
            </a:endParaRPr>
          </a:p>
          <a:p>
            <a:pPr marL="342900" lvl="0" indent="-342900">
              <a:lnSpc>
                <a:spcPct val="115000"/>
              </a:lnSpc>
              <a:spcAft>
                <a:spcPts val="1000"/>
              </a:spcAft>
              <a:buSzPts val="1000"/>
              <a:buFont typeface="Symbol"/>
              <a:buChar char=""/>
              <a:tabLst>
                <a:tab pos="457200" algn="l"/>
              </a:tabLst>
            </a:pPr>
            <a:r>
              <a:rPr lang="id-ID" sz="2000" dirty="0" smtClean="0">
                <a:latin typeface="Calibri" pitchFamily="34" charset="0"/>
                <a:ea typeface="Times New Roman"/>
                <a:cs typeface="Times New Roman"/>
              </a:rPr>
              <a:t>Isolasi </a:t>
            </a:r>
            <a:r>
              <a:rPr lang="id-ID" sz="2000" dirty="0">
                <a:latin typeface="Calibri" pitchFamily="34" charset="0"/>
                <a:ea typeface="Times New Roman"/>
                <a:cs typeface="Times New Roman"/>
              </a:rPr>
              <a:t>sosial</a:t>
            </a:r>
            <a:r>
              <a:rPr lang="id-ID" sz="2000" dirty="0" smtClean="0">
                <a:latin typeface="Calibri" pitchFamily="34" charset="0"/>
                <a:ea typeface="Times New Roman"/>
                <a:cs typeface="Times New Roman"/>
              </a:rPr>
              <a:t>.</a:t>
            </a:r>
            <a:endParaRPr lang="id-ID" sz="2000" dirty="0">
              <a:latin typeface="Calibri" pitchFamily="34" charset="0"/>
              <a:ea typeface="Malgun Gothic"/>
              <a:cs typeface="Times New Roman"/>
            </a:endParaRPr>
          </a:p>
        </p:txBody>
      </p:sp>
    </p:spTree>
    <p:extLst>
      <p:ext uri="{BB962C8B-B14F-4D97-AF65-F5344CB8AC3E}">
        <p14:creationId xmlns:p14="http://schemas.microsoft.com/office/powerpoint/2010/main" val="272774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1484784"/>
            <a:ext cx="6196405" cy="3603812"/>
          </a:xfrm>
        </p:spPr>
        <p:txBody>
          <a:bodyPr>
            <a:normAutofit/>
          </a:bodyPr>
          <a:lstStyle/>
          <a:p>
            <a:pPr marL="0" lvl="0" indent="0">
              <a:lnSpc>
                <a:spcPct val="115000"/>
              </a:lnSpc>
              <a:spcAft>
                <a:spcPts val="1000"/>
              </a:spcAft>
              <a:buNone/>
              <a:tabLst>
                <a:tab pos="457200" algn="l"/>
              </a:tabLst>
            </a:pPr>
            <a:r>
              <a:rPr lang="id-ID" dirty="0" smtClean="0">
                <a:latin typeface="Times New Roman"/>
                <a:ea typeface="Times New Roman"/>
                <a:cs typeface="Times New Roman"/>
              </a:rPr>
              <a:t>2. </a:t>
            </a:r>
            <a:r>
              <a:rPr lang="id-ID" sz="2000" dirty="0" smtClean="0">
                <a:latin typeface="Calibri" pitchFamily="34" charset="0"/>
                <a:ea typeface="Times New Roman"/>
                <a:cs typeface="Times New Roman"/>
              </a:rPr>
              <a:t>Faktor-faktor </a:t>
            </a:r>
            <a:r>
              <a:rPr lang="id-ID" sz="2000" dirty="0">
                <a:latin typeface="Calibri" pitchFamily="34" charset="0"/>
                <a:ea typeface="Times New Roman"/>
                <a:cs typeface="Times New Roman"/>
              </a:rPr>
              <a:t>situasional</a:t>
            </a:r>
            <a:endParaRPr lang="id-ID" sz="2000" dirty="0">
              <a:latin typeface="Calibri" pitchFamily="34" charset="0"/>
              <a:ea typeface="Malgun Gothic"/>
              <a:cs typeface="Times New Roman"/>
            </a:endParaRPr>
          </a:p>
          <a:p>
            <a:pPr marL="342900" lvl="0" indent="-342900">
              <a:lnSpc>
                <a:spcPct val="115000"/>
              </a:lnSpc>
              <a:spcAft>
                <a:spcPts val="1000"/>
              </a:spcAft>
              <a:buSzPts val="1000"/>
              <a:buFont typeface="Symbol"/>
              <a:buChar char=""/>
              <a:tabLst>
                <a:tab pos="457200" algn="l"/>
              </a:tabLst>
            </a:pPr>
            <a:r>
              <a:rPr lang="id-ID" sz="2000" dirty="0">
                <a:latin typeface="Calibri" pitchFamily="34" charset="0"/>
                <a:ea typeface="Times New Roman"/>
                <a:cs typeface="Times New Roman"/>
              </a:rPr>
              <a:t>Daya tarik fisik (</a:t>
            </a:r>
            <a:r>
              <a:rPr lang="id-ID" sz="2000" i="1" dirty="0">
                <a:latin typeface="Calibri" pitchFamily="34" charset="0"/>
                <a:ea typeface="Times New Roman"/>
                <a:cs typeface="Times New Roman"/>
              </a:rPr>
              <a:t>Physical Attractiveness</a:t>
            </a:r>
            <a:r>
              <a:rPr lang="id-ID" sz="2000" dirty="0" smtClean="0">
                <a:latin typeface="Calibri" pitchFamily="34" charset="0"/>
                <a:ea typeface="Times New Roman"/>
                <a:cs typeface="Times New Roman"/>
              </a:rPr>
              <a:t>)</a:t>
            </a:r>
            <a:endParaRPr lang="id-ID" sz="2000" dirty="0">
              <a:latin typeface="Calibri" pitchFamily="34" charset="0"/>
              <a:ea typeface="Malgun Gothic"/>
              <a:cs typeface="Times New Roman"/>
            </a:endParaRPr>
          </a:p>
          <a:p>
            <a:pPr marL="342900" lvl="0" indent="-342900">
              <a:lnSpc>
                <a:spcPct val="115000"/>
              </a:lnSpc>
              <a:spcAft>
                <a:spcPts val="1000"/>
              </a:spcAft>
              <a:buSzPts val="1000"/>
              <a:buFont typeface="Symbol"/>
              <a:buChar char=""/>
              <a:tabLst>
                <a:tab pos="457200" algn="l"/>
              </a:tabLst>
            </a:pPr>
            <a:r>
              <a:rPr lang="id-ID" sz="2000" dirty="0">
                <a:latin typeface="Calibri" pitchFamily="34" charset="0"/>
                <a:ea typeface="Times New Roman"/>
                <a:cs typeface="Times New Roman"/>
              </a:rPr>
              <a:t>Ganjaran (</a:t>
            </a:r>
            <a:r>
              <a:rPr lang="id-ID" sz="2000" i="1" dirty="0">
                <a:latin typeface="Calibri" pitchFamily="34" charset="0"/>
                <a:ea typeface="Times New Roman"/>
                <a:cs typeface="Times New Roman"/>
              </a:rPr>
              <a:t>Reward</a:t>
            </a:r>
            <a:r>
              <a:rPr lang="id-ID" sz="2000" dirty="0" smtClean="0">
                <a:latin typeface="Calibri" pitchFamily="34" charset="0"/>
                <a:ea typeface="Times New Roman"/>
                <a:cs typeface="Times New Roman"/>
              </a:rPr>
              <a:t>)</a:t>
            </a:r>
            <a:endParaRPr lang="id-ID" sz="2000" dirty="0">
              <a:latin typeface="Calibri" pitchFamily="34" charset="0"/>
              <a:ea typeface="Malgun Gothic"/>
              <a:cs typeface="Times New Roman"/>
            </a:endParaRPr>
          </a:p>
          <a:p>
            <a:pPr marL="342900" lvl="0" indent="-342900">
              <a:lnSpc>
                <a:spcPct val="115000"/>
              </a:lnSpc>
              <a:spcAft>
                <a:spcPts val="1000"/>
              </a:spcAft>
              <a:buSzPts val="1000"/>
              <a:buFont typeface="Symbol"/>
              <a:buChar char=""/>
              <a:tabLst>
                <a:tab pos="457200" algn="l"/>
              </a:tabLst>
            </a:pPr>
            <a:r>
              <a:rPr lang="id-ID" sz="2000" dirty="0">
                <a:latin typeface="Calibri" pitchFamily="34" charset="0"/>
                <a:ea typeface="Times New Roman"/>
                <a:cs typeface="Times New Roman"/>
              </a:rPr>
              <a:t>Familiarity</a:t>
            </a:r>
            <a:endParaRPr lang="id-ID" sz="2000" dirty="0">
              <a:latin typeface="Calibri" pitchFamily="34" charset="0"/>
              <a:ea typeface="Malgun Gothic"/>
              <a:cs typeface="Times New Roman"/>
            </a:endParaRPr>
          </a:p>
          <a:p>
            <a:pPr marL="342900" lvl="0" indent="-342900">
              <a:lnSpc>
                <a:spcPct val="115000"/>
              </a:lnSpc>
              <a:spcAft>
                <a:spcPts val="1000"/>
              </a:spcAft>
              <a:buSzPts val="1000"/>
              <a:buFont typeface="Symbol"/>
              <a:buChar char=""/>
              <a:tabLst>
                <a:tab pos="457200" algn="l"/>
              </a:tabLst>
            </a:pPr>
            <a:r>
              <a:rPr lang="id-ID" sz="2000" dirty="0" smtClean="0">
                <a:latin typeface="Calibri" pitchFamily="34" charset="0"/>
                <a:ea typeface="Times New Roman"/>
                <a:cs typeface="Times New Roman"/>
              </a:rPr>
              <a:t>Kedekatan </a:t>
            </a:r>
            <a:r>
              <a:rPr lang="id-ID" sz="2000" i="1" dirty="0">
                <a:latin typeface="Calibri" pitchFamily="34" charset="0"/>
                <a:ea typeface="Times New Roman"/>
                <a:cs typeface="Times New Roman"/>
              </a:rPr>
              <a:t>(Proximity)</a:t>
            </a:r>
            <a:endParaRPr lang="id-ID" sz="2000" dirty="0">
              <a:latin typeface="Calibri" pitchFamily="34" charset="0"/>
              <a:ea typeface="Malgun Gothic"/>
              <a:cs typeface="Times New Roman"/>
            </a:endParaRPr>
          </a:p>
          <a:p>
            <a:pPr marL="342900" lvl="0" indent="-342900">
              <a:lnSpc>
                <a:spcPct val="115000"/>
              </a:lnSpc>
              <a:spcAft>
                <a:spcPts val="1000"/>
              </a:spcAft>
              <a:buSzPts val="1000"/>
              <a:buFont typeface="Symbol"/>
              <a:buChar char=""/>
              <a:tabLst>
                <a:tab pos="457200" algn="l"/>
              </a:tabLst>
            </a:pPr>
            <a:r>
              <a:rPr lang="id-ID" sz="2000" dirty="0" smtClean="0">
                <a:latin typeface="Calibri" pitchFamily="34" charset="0"/>
                <a:ea typeface="Times New Roman"/>
                <a:cs typeface="Times New Roman"/>
              </a:rPr>
              <a:t>Kemampuan </a:t>
            </a:r>
            <a:r>
              <a:rPr lang="id-ID" sz="2000" i="1" dirty="0">
                <a:latin typeface="Calibri" pitchFamily="34" charset="0"/>
                <a:ea typeface="Times New Roman"/>
                <a:cs typeface="Times New Roman"/>
              </a:rPr>
              <a:t>(competence</a:t>
            </a:r>
            <a:r>
              <a:rPr lang="id-ID" sz="2000" dirty="0" smtClean="0">
                <a:latin typeface="Calibri" pitchFamily="34" charset="0"/>
                <a:ea typeface="Times New Roman"/>
                <a:cs typeface="Times New Roman"/>
              </a:rPr>
              <a:t>)</a:t>
            </a:r>
            <a:endParaRPr lang="id-ID" sz="2000" dirty="0">
              <a:latin typeface="Calibri" pitchFamily="34" charset="0"/>
              <a:ea typeface="Malgun Gothic"/>
              <a:cs typeface="Times New Roman"/>
            </a:endParaRPr>
          </a:p>
        </p:txBody>
      </p:sp>
    </p:spTree>
    <p:extLst>
      <p:ext uri="{BB962C8B-B14F-4D97-AF65-F5344CB8AC3E}">
        <p14:creationId xmlns:p14="http://schemas.microsoft.com/office/powerpoint/2010/main" val="147680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nSpc>
                <a:spcPct val="115000"/>
              </a:lnSpc>
              <a:spcBef>
                <a:spcPct val="20000"/>
              </a:spcBef>
              <a:spcAft>
                <a:spcPts val="1000"/>
              </a:spcAft>
              <a:tabLst>
                <a:tab pos="457200" algn="l"/>
              </a:tabLst>
            </a:pPr>
            <a:r>
              <a:rPr lang="id-ID" sz="2000" b="1" dirty="0">
                <a:solidFill>
                  <a:prstClr val="black"/>
                </a:solidFill>
                <a:latin typeface="Calibri" pitchFamily="34" charset="0"/>
                <a:ea typeface="Times New Roman"/>
                <a:cs typeface="Times New Roman"/>
              </a:rPr>
              <a:t>Pengaruh </a:t>
            </a:r>
            <a:r>
              <a:rPr lang="id-ID" sz="2000" b="1" dirty="0" smtClean="0">
                <a:solidFill>
                  <a:prstClr val="black"/>
                </a:solidFill>
                <a:latin typeface="Calibri" pitchFamily="34" charset="0"/>
                <a:ea typeface="Times New Roman"/>
                <a:cs typeface="Times New Roman"/>
              </a:rPr>
              <a:t>Atraksi Interpersonal </a:t>
            </a:r>
            <a:r>
              <a:rPr lang="id-ID" sz="2000" b="1" dirty="0">
                <a:solidFill>
                  <a:prstClr val="black"/>
                </a:solidFill>
                <a:latin typeface="Calibri" pitchFamily="34" charset="0"/>
                <a:ea typeface="Times New Roman"/>
                <a:cs typeface="Times New Roman"/>
              </a:rPr>
              <a:t>pada </a:t>
            </a:r>
            <a:r>
              <a:rPr lang="id-ID" sz="2000" b="1" dirty="0" smtClean="0">
                <a:solidFill>
                  <a:prstClr val="black"/>
                </a:solidFill>
                <a:latin typeface="Calibri" pitchFamily="34" charset="0"/>
                <a:ea typeface="Times New Roman"/>
                <a:cs typeface="Times New Roman"/>
              </a:rPr>
              <a:t>KAP</a:t>
            </a:r>
            <a:endParaRPr lang="id-ID" sz="2000" dirty="0">
              <a:latin typeface="Calibri" pitchFamily="34" charset="0"/>
            </a:endParaRPr>
          </a:p>
        </p:txBody>
      </p:sp>
      <p:sp>
        <p:nvSpPr>
          <p:cNvPr id="3" name="Content Placeholder 2"/>
          <p:cNvSpPr>
            <a:spLocks noGrp="1"/>
          </p:cNvSpPr>
          <p:nvPr>
            <p:ph idx="1"/>
          </p:nvPr>
        </p:nvSpPr>
        <p:spPr/>
        <p:txBody>
          <a:bodyPr>
            <a:normAutofit fontScale="55000" lnSpcReduction="20000"/>
          </a:bodyPr>
          <a:lstStyle/>
          <a:p>
            <a:pPr marL="0" lvl="0" indent="0">
              <a:lnSpc>
                <a:spcPct val="115000"/>
              </a:lnSpc>
              <a:spcAft>
                <a:spcPts val="1000"/>
              </a:spcAft>
              <a:buNone/>
              <a:tabLst>
                <a:tab pos="457200" algn="l"/>
              </a:tabLst>
            </a:pPr>
            <a:endParaRPr lang="id-ID" sz="2000" dirty="0">
              <a:latin typeface="Calibri"/>
              <a:ea typeface="Malgun Gothic"/>
              <a:cs typeface="Times New Roman"/>
            </a:endParaRPr>
          </a:p>
          <a:p>
            <a:pPr marL="0" lvl="0" indent="0" algn="just">
              <a:lnSpc>
                <a:spcPct val="115000"/>
              </a:lnSpc>
              <a:spcAft>
                <a:spcPts val="1000"/>
              </a:spcAft>
              <a:buNone/>
              <a:tabLst>
                <a:tab pos="457200" algn="l"/>
              </a:tabLst>
            </a:pPr>
            <a:r>
              <a:rPr lang="id-ID" dirty="0" smtClean="0">
                <a:latin typeface="Times New Roman"/>
                <a:ea typeface="Times New Roman"/>
                <a:cs typeface="Times New Roman"/>
              </a:rPr>
              <a:t>1. </a:t>
            </a:r>
            <a:r>
              <a:rPr lang="id-ID" sz="2900" dirty="0" smtClean="0">
                <a:latin typeface="Calibri" pitchFamily="34" charset="0"/>
                <a:ea typeface="Times New Roman"/>
                <a:cs typeface="Times New Roman"/>
              </a:rPr>
              <a:t>Penafsiran </a:t>
            </a:r>
            <a:r>
              <a:rPr lang="id-ID" sz="2900" dirty="0">
                <a:latin typeface="Calibri" pitchFamily="34" charset="0"/>
                <a:ea typeface="Times New Roman"/>
                <a:cs typeface="Times New Roman"/>
              </a:rPr>
              <a:t>pesan dan penilaian</a:t>
            </a:r>
            <a:endParaRPr lang="id-ID" sz="2900" dirty="0">
              <a:latin typeface="Calibri" pitchFamily="34" charset="0"/>
              <a:ea typeface="Malgun Gothic"/>
              <a:cs typeface="Times New Roman"/>
            </a:endParaRPr>
          </a:p>
          <a:p>
            <a:pPr marL="0" indent="0" algn="just">
              <a:lnSpc>
                <a:spcPct val="115000"/>
              </a:lnSpc>
              <a:spcAft>
                <a:spcPts val="1000"/>
              </a:spcAft>
              <a:buNone/>
            </a:pPr>
            <a:r>
              <a:rPr lang="id-ID" sz="2900" dirty="0">
                <a:latin typeface="Calibri" pitchFamily="34" charset="0"/>
                <a:ea typeface="Times New Roman"/>
                <a:cs typeface="Times New Roman"/>
              </a:rPr>
              <a:t>Sudah diketahui bahwa pendapat dan penilaian kita tentang orang lain tidak semata-mata berdasarkan pertimbangan rasional. Kita juga makhluk emosional. Oleh karena itu, ketika kita menyenangi seseorang, kita juga melihat segala hal yang berkaitan dengan dia secara positif. </a:t>
            </a:r>
            <a:endParaRPr lang="id-ID" sz="2900" dirty="0">
              <a:latin typeface="Calibri" pitchFamily="34" charset="0"/>
              <a:ea typeface="Malgun Gothic"/>
              <a:cs typeface="Times New Roman"/>
            </a:endParaRPr>
          </a:p>
          <a:p>
            <a:pPr marL="0" lvl="0" indent="0" algn="just">
              <a:lnSpc>
                <a:spcPct val="115000"/>
              </a:lnSpc>
              <a:spcAft>
                <a:spcPts val="1000"/>
              </a:spcAft>
              <a:buNone/>
              <a:tabLst>
                <a:tab pos="457200" algn="l"/>
              </a:tabLst>
            </a:pPr>
            <a:r>
              <a:rPr lang="id-ID" sz="2900" dirty="0" smtClean="0">
                <a:latin typeface="Calibri" pitchFamily="34" charset="0"/>
                <a:ea typeface="Times New Roman"/>
                <a:cs typeface="Times New Roman"/>
              </a:rPr>
              <a:t>2. Efektivitas </a:t>
            </a:r>
            <a:r>
              <a:rPr lang="id-ID" sz="2900" dirty="0">
                <a:latin typeface="Calibri" pitchFamily="34" charset="0"/>
                <a:ea typeface="Times New Roman"/>
                <a:cs typeface="Times New Roman"/>
              </a:rPr>
              <a:t>komunikasi</a:t>
            </a:r>
            <a:endParaRPr lang="id-ID" sz="2900" dirty="0">
              <a:latin typeface="Calibri" pitchFamily="34" charset="0"/>
              <a:ea typeface="Malgun Gothic"/>
              <a:cs typeface="Times New Roman"/>
            </a:endParaRPr>
          </a:p>
          <a:p>
            <a:pPr marL="0" indent="0" algn="just">
              <a:lnSpc>
                <a:spcPct val="115000"/>
              </a:lnSpc>
              <a:spcAft>
                <a:spcPts val="1000"/>
              </a:spcAft>
              <a:buNone/>
            </a:pPr>
            <a:r>
              <a:rPr lang="id-ID" sz="2900" dirty="0">
                <a:latin typeface="Calibri" pitchFamily="34" charset="0"/>
                <a:ea typeface="Times New Roman"/>
                <a:cs typeface="Times New Roman"/>
              </a:rPr>
              <a:t>Komunikasi interpersonal dinyatakan efektif bila pertemuan komunikasi merupakan hal yang menyenangkan bagi komunikan. Bila kita berkumpul dengan kelompok yang banyak mamiliki kesamaan dengan </a:t>
            </a:r>
            <a:r>
              <a:rPr lang="id-ID" sz="2900" dirty="0" smtClean="0">
                <a:latin typeface="Calibri" pitchFamily="34" charset="0"/>
                <a:ea typeface="Times New Roman"/>
                <a:cs typeface="Times New Roman"/>
              </a:rPr>
              <a:t>kita.</a:t>
            </a:r>
            <a:endParaRPr lang="id-ID" sz="2900" dirty="0">
              <a:latin typeface="Calibri" pitchFamily="34" charset="0"/>
            </a:endParaRPr>
          </a:p>
        </p:txBody>
      </p:sp>
    </p:spTree>
    <p:extLst>
      <p:ext uri="{BB962C8B-B14F-4D97-AF65-F5344CB8AC3E}">
        <p14:creationId xmlns:p14="http://schemas.microsoft.com/office/powerpoint/2010/main" val="84701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nSpc>
                <a:spcPct val="115000"/>
              </a:lnSpc>
              <a:spcAft>
                <a:spcPts val="1000"/>
              </a:spcAft>
              <a:tabLst>
                <a:tab pos="457200" algn="l"/>
              </a:tabLst>
            </a:pPr>
            <a:r>
              <a:rPr lang="id-ID" sz="2700" b="1" dirty="0" smtClean="0">
                <a:latin typeface="Calibri" pitchFamily="34" charset="0"/>
                <a:ea typeface="Times New Roman"/>
                <a:cs typeface="Times New Roman"/>
              </a:rPr>
              <a:t>Tahap-tahap </a:t>
            </a:r>
            <a:r>
              <a:rPr lang="id-ID" sz="2700" b="1" dirty="0">
                <a:latin typeface="Calibri" pitchFamily="34" charset="0"/>
                <a:ea typeface="Times New Roman"/>
                <a:cs typeface="Times New Roman"/>
              </a:rPr>
              <a:t>hubungan interpersonal</a:t>
            </a:r>
            <a:r>
              <a:rPr lang="id-ID" sz="4000" dirty="0">
                <a:latin typeface="Calibri"/>
                <a:ea typeface="Malgun Gothic"/>
                <a:cs typeface="Times New Roman"/>
              </a:rPr>
              <a:t/>
            </a:r>
            <a:br>
              <a:rPr lang="id-ID" sz="4000" dirty="0">
                <a:latin typeface="Calibri"/>
                <a:ea typeface="Malgun Gothic"/>
                <a:cs typeface="Times New Roman"/>
              </a:rPr>
            </a:br>
            <a:endParaRPr lang="id-ID" dirty="0"/>
          </a:p>
        </p:txBody>
      </p:sp>
      <p:sp>
        <p:nvSpPr>
          <p:cNvPr id="3" name="Content Placeholder 2"/>
          <p:cNvSpPr>
            <a:spLocks noGrp="1"/>
          </p:cNvSpPr>
          <p:nvPr>
            <p:ph idx="1"/>
          </p:nvPr>
        </p:nvSpPr>
        <p:spPr>
          <a:xfrm>
            <a:off x="1463040" y="1556792"/>
            <a:ext cx="6196405" cy="4536503"/>
          </a:xfrm>
        </p:spPr>
        <p:txBody>
          <a:bodyPr>
            <a:noAutofit/>
          </a:bodyPr>
          <a:lstStyle/>
          <a:p>
            <a:pPr marL="342900" lvl="0" indent="-342900">
              <a:lnSpc>
                <a:spcPct val="115000"/>
              </a:lnSpc>
              <a:spcAft>
                <a:spcPts val="1000"/>
              </a:spcAft>
              <a:buFont typeface="+mj-lt"/>
              <a:buAutoNum type="arabicPeriod"/>
              <a:tabLst>
                <a:tab pos="457200" algn="l"/>
              </a:tabLst>
            </a:pPr>
            <a:r>
              <a:rPr lang="id-ID" sz="1600" dirty="0">
                <a:latin typeface="Calibri" pitchFamily="34" charset="0"/>
                <a:ea typeface="Times New Roman"/>
                <a:cs typeface="Times New Roman"/>
              </a:rPr>
              <a:t>Pembentukan hubungan</a:t>
            </a:r>
            <a:endParaRPr lang="id-ID" sz="1600" dirty="0">
              <a:latin typeface="Calibri" pitchFamily="34" charset="0"/>
              <a:ea typeface="Malgun Gothic"/>
              <a:cs typeface="Times New Roman"/>
            </a:endParaRPr>
          </a:p>
          <a:p>
            <a:pPr marL="0" indent="0" algn="just">
              <a:lnSpc>
                <a:spcPct val="115000"/>
              </a:lnSpc>
              <a:spcAft>
                <a:spcPts val="1000"/>
              </a:spcAft>
              <a:buNone/>
            </a:pPr>
            <a:r>
              <a:rPr lang="id-ID" sz="1600" dirty="0">
                <a:latin typeface="Calibri" pitchFamily="34" charset="0"/>
                <a:ea typeface="Times New Roman"/>
                <a:cs typeface="Times New Roman"/>
              </a:rPr>
              <a:t>Tahap ini sering disebut dengan tahap perkenalan (</a:t>
            </a:r>
            <a:r>
              <a:rPr lang="id-ID" sz="1600" i="1" dirty="0">
                <a:latin typeface="Calibri" pitchFamily="34" charset="0"/>
                <a:ea typeface="Times New Roman"/>
                <a:cs typeface="Times New Roman"/>
              </a:rPr>
              <a:t>acquaintance process</a:t>
            </a:r>
            <a:r>
              <a:rPr lang="id-ID" sz="1600" dirty="0" smtClean="0">
                <a:latin typeface="Calibri" pitchFamily="34" charset="0"/>
                <a:ea typeface="Times New Roman"/>
                <a:cs typeface="Times New Roman"/>
              </a:rPr>
              <a:t>). </a:t>
            </a:r>
            <a:r>
              <a:rPr lang="id-ID" sz="1600" dirty="0">
                <a:latin typeface="Calibri" pitchFamily="34" charset="0"/>
                <a:ea typeface="Times New Roman"/>
                <a:cs typeface="Times New Roman"/>
              </a:rPr>
              <a:t>Fase pertama adalah fase kontak permulaan (</a:t>
            </a:r>
            <a:r>
              <a:rPr lang="id-ID" sz="1600" i="1" dirty="0">
                <a:latin typeface="Calibri" pitchFamily="34" charset="0"/>
                <a:ea typeface="Times New Roman"/>
                <a:cs typeface="Times New Roman"/>
              </a:rPr>
              <a:t>initial contact phase</a:t>
            </a:r>
            <a:r>
              <a:rPr lang="id-ID" sz="1600" dirty="0">
                <a:latin typeface="Calibri" pitchFamily="34" charset="0"/>
                <a:ea typeface="Times New Roman"/>
                <a:cs typeface="Times New Roman"/>
              </a:rPr>
              <a:t>) yang ditandai oleh usaha dari kedua belah pihak untuk menangkap informasi dari reaksi kawannya.  Masing-masing pihak berusaha menggali identitas, sikap, dan nilai pihak lain. Bila terdapat kesamaan, maka mulailah dilakukan proses pengungkapan diri. </a:t>
            </a:r>
            <a:r>
              <a:rPr lang="id-ID" sz="1600" dirty="0" smtClean="0">
                <a:latin typeface="Calibri" pitchFamily="34" charset="0"/>
                <a:ea typeface="Times New Roman"/>
                <a:cs typeface="Times New Roman"/>
              </a:rPr>
              <a:t>Informasi </a:t>
            </a:r>
            <a:r>
              <a:rPr lang="id-ID" sz="1600" dirty="0">
                <a:latin typeface="Calibri" pitchFamily="34" charset="0"/>
                <a:ea typeface="Times New Roman"/>
                <a:cs typeface="Times New Roman"/>
              </a:rPr>
              <a:t>pada tahap perkenalan dapat dikelompokkan pada tujuh kategori yaitu:</a:t>
            </a:r>
            <a:endParaRPr lang="id-ID" sz="1600" dirty="0">
              <a:latin typeface="Calibri" pitchFamily="34" charset="0"/>
              <a:ea typeface="Malgun Gothic"/>
              <a:cs typeface="Times New Roman"/>
            </a:endParaRPr>
          </a:p>
          <a:p>
            <a:pPr marL="342900" lvl="0" indent="-342900">
              <a:spcBef>
                <a:spcPts val="0"/>
              </a:spcBef>
              <a:buSzPts val="1000"/>
              <a:buFont typeface="Symbol"/>
              <a:buChar char=""/>
              <a:tabLst>
                <a:tab pos="457200" algn="l"/>
              </a:tabLst>
            </a:pPr>
            <a:r>
              <a:rPr lang="id-ID" sz="1600" dirty="0">
                <a:latin typeface="Calibri" pitchFamily="34" charset="0"/>
                <a:ea typeface="Times New Roman"/>
                <a:cs typeface="Times New Roman"/>
              </a:rPr>
              <a:t>Informasi demografis</a:t>
            </a:r>
            <a:endParaRPr lang="id-ID" sz="1600" dirty="0">
              <a:latin typeface="Calibri" pitchFamily="34" charset="0"/>
              <a:ea typeface="Malgun Gothic"/>
              <a:cs typeface="Times New Roman"/>
            </a:endParaRPr>
          </a:p>
          <a:p>
            <a:pPr marL="342900" lvl="0" indent="-342900">
              <a:spcBef>
                <a:spcPts val="0"/>
              </a:spcBef>
              <a:buSzPts val="1000"/>
              <a:buFont typeface="Symbol"/>
              <a:buChar char=""/>
              <a:tabLst>
                <a:tab pos="457200" algn="l"/>
              </a:tabLst>
            </a:pPr>
            <a:r>
              <a:rPr lang="id-ID" sz="1600" dirty="0">
                <a:latin typeface="Calibri" pitchFamily="34" charset="0"/>
                <a:ea typeface="Times New Roman"/>
                <a:cs typeface="Times New Roman"/>
              </a:rPr>
              <a:t>Sikap dan pendapat (tentang orang atau objek)</a:t>
            </a:r>
            <a:endParaRPr lang="id-ID" sz="1600" dirty="0">
              <a:latin typeface="Calibri" pitchFamily="34" charset="0"/>
              <a:ea typeface="Malgun Gothic"/>
              <a:cs typeface="Times New Roman"/>
            </a:endParaRPr>
          </a:p>
          <a:p>
            <a:pPr marL="342900" lvl="0" indent="-342900">
              <a:spcBef>
                <a:spcPts val="0"/>
              </a:spcBef>
              <a:buSzPts val="1000"/>
              <a:buFont typeface="Symbol"/>
              <a:buChar char=""/>
              <a:tabLst>
                <a:tab pos="457200" algn="l"/>
              </a:tabLst>
            </a:pPr>
            <a:r>
              <a:rPr lang="id-ID" sz="1600" dirty="0">
                <a:latin typeface="Calibri" pitchFamily="34" charset="0"/>
                <a:ea typeface="Times New Roman"/>
                <a:cs typeface="Times New Roman"/>
              </a:rPr>
              <a:t>Rencana yang akan datang</a:t>
            </a:r>
            <a:endParaRPr lang="id-ID" sz="1600" dirty="0">
              <a:latin typeface="Calibri" pitchFamily="34" charset="0"/>
              <a:ea typeface="Malgun Gothic"/>
              <a:cs typeface="Times New Roman"/>
            </a:endParaRPr>
          </a:p>
          <a:p>
            <a:pPr marL="342900" lvl="0" indent="-342900">
              <a:spcBef>
                <a:spcPts val="0"/>
              </a:spcBef>
              <a:buSzPts val="1000"/>
              <a:buFont typeface="Symbol"/>
              <a:buChar char=""/>
              <a:tabLst>
                <a:tab pos="457200" algn="l"/>
              </a:tabLst>
            </a:pPr>
            <a:r>
              <a:rPr lang="id-ID" sz="1600" dirty="0">
                <a:latin typeface="Calibri" pitchFamily="34" charset="0"/>
                <a:ea typeface="Times New Roman"/>
                <a:cs typeface="Times New Roman"/>
              </a:rPr>
              <a:t>Kepribadian</a:t>
            </a:r>
            <a:endParaRPr lang="id-ID" sz="1600" dirty="0">
              <a:latin typeface="Calibri" pitchFamily="34" charset="0"/>
              <a:ea typeface="Malgun Gothic"/>
              <a:cs typeface="Times New Roman"/>
            </a:endParaRPr>
          </a:p>
          <a:p>
            <a:pPr marL="342900" lvl="0" indent="-342900">
              <a:spcBef>
                <a:spcPts val="0"/>
              </a:spcBef>
              <a:buSzPts val="1000"/>
              <a:buFont typeface="Symbol"/>
              <a:buChar char=""/>
              <a:tabLst>
                <a:tab pos="457200" algn="l"/>
              </a:tabLst>
            </a:pPr>
            <a:r>
              <a:rPr lang="id-ID" sz="1600" dirty="0">
                <a:latin typeface="Calibri" pitchFamily="34" charset="0"/>
                <a:ea typeface="Times New Roman"/>
                <a:cs typeface="Times New Roman"/>
              </a:rPr>
              <a:t>Perilaku pada masa lalu</a:t>
            </a:r>
            <a:endParaRPr lang="id-ID" sz="1600" dirty="0">
              <a:latin typeface="Calibri" pitchFamily="34" charset="0"/>
              <a:ea typeface="Malgun Gothic"/>
              <a:cs typeface="Times New Roman"/>
            </a:endParaRPr>
          </a:p>
          <a:p>
            <a:pPr marL="342900" lvl="0" indent="-342900">
              <a:spcBef>
                <a:spcPts val="0"/>
              </a:spcBef>
              <a:buSzPts val="1000"/>
              <a:buFont typeface="Symbol"/>
              <a:buChar char=""/>
              <a:tabLst>
                <a:tab pos="457200" algn="l"/>
              </a:tabLst>
            </a:pPr>
            <a:r>
              <a:rPr lang="id-ID" sz="1600" dirty="0">
                <a:latin typeface="Calibri" pitchFamily="34" charset="0"/>
                <a:ea typeface="Times New Roman"/>
                <a:cs typeface="Times New Roman"/>
              </a:rPr>
              <a:t>Orang lain</a:t>
            </a:r>
            <a:endParaRPr lang="id-ID" sz="1600" dirty="0">
              <a:latin typeface="Calibri" pitchFamily="34" charset="0"/>
              <a:ea typeface="Malgun Gothic"/>
              <a:cs typeface="Times New Roman"/>
            </a:endParaRPr>
          </a:p>
          <a:p>
            <a:pPr marL="342900" lvl="0" indent="-342900">
              <a:spcBef>
                <a:spcPts val="0"/>
              </a:spcBef>
              <a:buSzPts val="1000"/>
              <a:buFont typeface="Symbol"/>
              <a:buChar char=""/>
              <a:tabLst>
                <a:tab pos="457200" algn="l"/>
              </a:tabLst>
            </a:pPr>
            <a:r>
              <a:rPr lang="id-ID" sz="1600" dirty="0">
                <a:latin typeface="Calibri" pitchFamily="34" charset="0"/>
                <a:ea typeface="Times New Roman"/>
                <a:cs typeface="Times New Roman"/>
              </a:rPr>
              <a:t>Hobi dan minat</a:t>
            </a:r>
            <a:endParaRPr lang="id-ID" sz="1600" dirty="0">
              <a:latin typeface="Calibri" pitchFamily="34" charset="0"/>
              <a:ea typeface="Malgun Gothic"/>
              <a:cs typeface="Times New Roman"/>
            </a:endParaRPr>
          </a:p>
          <a:p>
            <a:endParaRPr lang="id-ID" sz="1600" dirty="0"/>
          </a:p>
        </p:txBody>
      </p:sp>
    </p:spTree>
    <p:extLst>
      <p:ext uri="{BB962C8B-B14F-4D97-AF65-F5344CB8AC3E}">
        <p14:creationId xmlns:p14="http://schemas.microsoft.com/office/powerpoint/2010/main" val="370637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additive="base">
                                        <p:cTn id="6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340768"/>
            <a:ext cx="6196405" cy="4382301"/>
          </a:xfrm>
        </p:spPr>
        <p:txBody>
          <a:bodyPr>
            <a:normAutofit fontScale="85000" lnSpcReduction="20000"/>
          </a:bodyPr>
          <a:lstStyle/>
          <a:p>
            <a:pPr marL="0" lvl="0" indent="0" algn="just">
              <a:lnSpc>
                <a:spcPct val="115000"/>
              </a:lnSpc>
              <a:spcAft>
                <a:spcPts val="1000"/>
              </a:spcAft>
              <a:buNone/>
              <a:tabLst>
                <a:tab pos="457200" algn="l"/>
              </a:tabLst>
            </a:pPr>
            <a:r>
              <a:rPr lang="id-ID" dirty="0" smtClean="0">
                <a:latin typeface="Times New Roman"/>
                <a:ea typeface="Times New Roman"/>
                <a:cs typeface="Times New Roman"/>
              </a:rPr>
              <a:t>2. </a:t>
            </a:r>
            <a:r>
              <a:rPr lang="id-ID" dirty="0" smtClean="0">
                <a:latin typeface="Calibri" pitchFamily="34" charset="0"/>
                <a:ea typeface="Times New Roman"/>
                <a:cs typeface="Times New Roman"/>
              </a:rPr>
              <a:t>Peneguhan </a:t>
            </a:r>
            <a:r>
              <a:rPr lang="id-ID" dirty="0">
                <a:latin typeface="Calibri" pitchFamily="34" charset="0"/>
                <a:ea typeface="Times New Roman"/>
                <a:cs typeface="Times New Roman"/>
              </a:rPr>
              <a:t>hubungan</a:t>
            </a:r>
            <a:endParaRPr lang="id-ID" sz="2000" dirty="0">
              <a:latin typeface="Calibri" pitchFamily="34" charset="0"/>
              <a:ea typeface="Malgun Gothic"/>
              <a:cs typeface="Times New Roman"/>
            </a:endParaRPr>
          </a:p>
          <a:p>
            <a:pPr marL="0" indent="0" algn="just">
              <a:lnSpc>
                <a:spcPct val="115000"/>
              </a:lnSpc>
              <a:spcAft>
                <a:spcPts val="1000"/>
              </a:spcAft>
              <a:buNone/>
            </a:pPr>
            <a:r>
              <a:rPr lang="id-ID" dirty="0" smtClean="0">
                <a:latin typeface="Calibri" pitchFamily="34" charset="0"/>
                <a:ea typeface="Times New Roman"/>
                <a:cs typeface="Times New Roman"/>
              </a:rPr>
              <a:t>Hubungan </a:t>
            </a:r>
            <a:r>
              <a:rPr lang="id-ID" dirty="0">
                <a:latin typeface="Calibri" pitchFamily="34" charset="0"/>
                <a:ea typeface="Times New Roman"/>
                <a:cs typeface="Times New Roman"/>
              </a:rPr>
              <a:t>interpersonal tidak bersifat statis, tetapi selalu berubah. Untuk memelihara dan memperteguh hubungan interpersonal, perubahan memerlukan adanya tindakan-tindakan tertentu untuk mengembalikan keseimbangan. Terdapat empat faktor yang sangat penting dalam memelihara keseimbangan, yaitu:</a:t>
            </a:r>
            <a:endParaRPr lang="id-ID" sz="2000" dirty="0">
              <a:latin typeface="Calibri" pitchFamily="34" charset="0"/>
              <a:ea typeface="Malgun Gothic"/>
              <a:cs typeface="Times New Roman"/>
            </a:endParaRPr>
          </a:p>
          <a:p>
            <a:pPr marL="342900" lvl="0" indent="-342900" algn="just">
              <a:lnSpc>
                <a:spcPct val="115000"/>
              </a:lnSpc>
              <a:spcAft>
                <a:spcPts val="1000"/>
              </a:spcAft>
              <a:buSzPts val="1000"/>
              <a:buFont typeface="Symbol"/>
              <a:buChar char=""/>
              <a:tabLst>
                <a:tab pos="457200" algn="l"/>
              </a:tabLst>
            </a:pPr>
            <a:r>
              <a:rPr lang="id-ID" dirty="0">
                <a:latin typeface="Calibri" pitchFamily="34" charset="0"/>
                <a:ea typeface="Times New Roman"/>
                <a:cs typeface="Times New Roman"/>
              </a:rPr>
              <a:t>Keakraban</a:t>
            </a:r>
            <a:endParaRPr lang="id-ID" sz="2000" dirty="0">
              <a:latin typeface="Calibri" pitchFamily="34" charset="0"/>
              <a:ea typeface="Malgun Gothic"/>
              <a:cs typeface="Times New Roman"/>
            </a:endParaRPr>
          </a:p>
          <a:p>
            <a:pPr marL="342900" lvl="0" indent="-342900" algn="just">
              <a:lnSpc>
                <a:spcPct val="115000"/>
              </a:lnSpc>
              <a:spcAft>
                <a:spcPts val="1000"/>
              </a:spcAft>
              <a:buSzPts val="1000"/>
              <a:buFont typeface="Symbol"/>
              <a:buChar char=""/>
              <a:tabLst>
                <a:tab pos="457200" algn="l"/>
              </a:tabLst>
            </a:pPr>
            <a:r>
              <a:rPr lang="id-ID" dirty="0" smtClean="0">
                <a:latin typeface="Calibri" pitchFamily="34" charset="0"/>
                <a:ea typeface="Times New Roman"/>
                <a:cs typeface="Times New Roman"/>
              </a:rPr>
              <a:t>Kontrol</a:t>
            </a:r>
            <a:endParaRPr lang="id-ID" sz="2000" dirty="0">
              <a:latin typeface="Calibri" pitchFamily="34" charset="0"/>
              <a:ea typeface="Malgun Gothic"/>
              <a:cs typeface="Times New Roman"/>
            </a:endParaRPr>
          </a:p>
          <a:p>
            <a:pPr marL="342900" lvl="0" indent="-342900" algn="just">
              <a:lnSpc>
                <a:spcPct val="115000"/>
              </a:lnSpc>
              <a:spcAft>
                <a:spcPts val="1000"/>
              </a:spcAft>
              <a:buSzPts val="1000"/>
              <a:buFont typeface="Symbol"/>
              <a:buChar char=""/>
              <a:tabLst>
                <a:tab pos="457200" algn="l"/>
              </a:tabLst>
            </a:pPr>
            <a:r>
              <a:rPr lang="id-ID" dirty="0" smtClean="0">
                <a:latin typeface="Calibri" pitchFamily="34" charset="0"/>
                <a:ea typeface="Times New Roman"/>
                <a:cs typeface="Times New Roman"/>
              </a:rPr>
              <a:t>Ketepatan respons</a:t>
            </a:r>
          </a:p>
          <a:p>
            <a:pPr marL="342900" lvl="0" indent="-342900" algn="just">
              <a:lnSpc>
                <a:spcPct val="115000"/>
              </a:lnSpc>
              <a:spcAft>
                <a:spcPts val="1000"/>
              </a:spcAft>
              <a:buSzPts val="1000"/>
              <a:buFont typeface="Symbol"/>
              <a:buChar char=""/>
              <a:tabLst>
                <a:tab pos="457200" algn="l"/>
              </a:tabLst>
            </a:pPr>
            <a:r>
              <a:rPr lang="id-ID" dirty="0" smtClean="0">
                <a:latin typeface="Calibri" pitchFamily="34" charset="0"/>
                <a:ea typeface="Malgun Gothic"/>
                <a:cs typeface="Times New Roman"/>
              </a:rPr>
              <a:t>Keserasian suasana emosional</a:t>
            </a:r>
            <a:endParaRPr lang="id-ID" dirty="0">
              <a:latin typeface="Calibri" pitchFamily="34" charset="0"/>
              <a:ea typeface="Malgun Gothic"/>
              <a:cs typeface="Times New Roman"/>
            </a:endParaRPr>
          </a:p>
          <a:p>
            <a:endParaRPr lang="id-ID" dirty="0"/>
          </a:p>
        </p:txBody>
      </p:sp>
    </p:spTree>
    <p:extLst>
      <p:ext uri="{BB962C8B-B14F-4D97-AF65-F5344CB8AC3E}">
        <p14:creationId xmlns:p14="http://schemas.microsoft.com/office/powerpoint/2010/main" val="215383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836712"/>
            <a:ext cx="6196405" cy="5544616"/>
          </a:xfrm>
        </p:spPr>
        <p:txBody>
          <a:bodyPr>
            <a:normAutofit fontScale="62500" lnSpcReduction="20000"/>
          </a:bodyPr>
          <a:lstStyle/>
          <a:p>
            <a:pPr marL="457200" indent="-457200" algn="just">
              <a:lnSpc>
                <a:spcPct val="115000"/>
              </a:lnSpc>
              <a:spcAft>
                <a:spcPts val="1000"/>
              </a:spcAft>
              <a:buFont typeface="+mj-lt"/>
              <a:buAutoNum type="arabicPeriod"/>
            </a:pPr>
            <a:r>
              <a:rPr lang="id-ID" dirty="0" smtClean="0">
                <a:latin typeface="Times New Roman"/>
                <a:ea typeface="Times New Roman"/>
                <a:cs typeface="Times New Roman"/>
              </a:rPr>
              <a:t> </a:t>
            </a:r>
            <a:r>
              <a:rPr lang="id-ID" sz="2600" dirty="0">
                <a:latin typeface="Calibri" pitchFamily="34" charset="0"/>
                <a:ea typeface="Times New Roman"/>
                <a:cs typeface="Times New Roman"/>
              </a:rPr>
              <a:t>Konfirmasi, yaitu respons yang dapat memperteguh hubungan interpersonal. Berikut ini adalah beberapa respons yang termasuk konfirmasi:</a:t>
            </a:r>
            <a:endParaRPr lang="id-ID" sz="2600" dirty="0">
              <a:latin typeface="Calibri" pitchFamily="34" charset="0"/>
              <a:ea typeface="Malgun Gothic"/>
              <a:cs typeface="Times New Roman"/>
            </a:endParaRPr>
          </a:p>
          <a:p>
            <a:pPr marL="514350" lvl="0" indent="-514350" algn="just">
              <a:lnSpc>
                <a:spcPct val="115000"/>
              </a:lnSpc>
              <a:spcAft>
                <a:spcPts val="1000"/>
              </a:spcAft>
              <a:buSzPts val="1000"/>
              <a:buFont typeface="+mj-lt"/>
              <a:buAutoNum type="arabicPeriod"/>
              <a:tabLst>
                <a:tab pos="457200" algn="l"/>
              </a:tabLst>
            </a:pPr>
            <a:r>
              <a:rPr lang="id-ID" sz="2600" dirty="0">
                <a:latin typeface="Calibri" pitchFamily="34" charset="0"/>
                <a:ea typeface="Times New Roman"/>
                <a:cs typeface="Times New Roman"/>
              </a:rPr>
              <a:t>Pengakuan langsung, adalah menerima pernyataan dan memberikan respons dengan </a:t>
            </a:r>
            <a:r>
              <a:rPr lang="id-ID" sz="2600" dirty="0" smtClean="0">
                <a:latin typeface="Calibri" pitchFamily="34" charset="0"/>
                <a:ea typeface="Times New Roman"/>
                <a:cs typeface="Times New Roman"/>
              </a:rPr>
              <a:t>segera.</a:t>
            </a:r>
            <a:r>
              <a:rPr lang="id-ID" sz="2600" dirty="0" smtClean="0">
                <a:latin typeface="Calibri" pitchFamily="34" charset="0"/>
                <a:ea typeface="Malgun Gothic"/>
                <a:cs typeface="Times New Roman"/>
              </a:rPr>
              <a:t> </a:t>
            </a:r>
            <a:r>
              <a:rPr lang="id-ID" sz="2600" dirty="0" smtClean="0">
                <a:latin typeface="Calibri" pitchFamily="34" charset="0"/>
                <a:ea typeface="Times New Roman"/>
                <a:cs typeface="Times New Roman"/>
              </a:rPr>
              <a:t>Contoh</a:t>
            </a:r>
            <a:r>
              <a:rPr lang="id-ID" sz="2600" dirty="0">
                <a:latin typeface="Calibri" pitchFamily="34" charset="0"/>
                <a:ea typeface="Times New Roman"/>
                <a:cs typeface="Times New Roman"/>
              </a:rPr>
              <a:t>:     “Saya setuju. Anda benar .“</a:t>
            </a:r>
            <a:endParaRPr lang="id-ID" sz="2600" dirty="0">
              <a:latin typeface="Calibri" pitchFamily="34" charset="0"/>
              <a:ea typeface="Malgun Gothic"/>
              <a:cs typeface="Times New Roman"/>
            </a:endParaRPr>
          </a:p>
          <a:p>
            <a:pPr marL="514350" lvl="0" indent="-514350" algn="just">
              <a:lnSpc>
                <a:spcPct val="115000"/>
              </a:lnSpc>
              <a:spcAft>
                <a:spcPts val="1000"/>
              </a:spcAft>
              <a:buSzPts val="1000"/>
              <a:buFont typeface="+mj-lt"/>
              <a:buAutoNum type="arabicPeriod"/>
              <a:tabLst>
                <a:tab pos="457200" algn="l"/>
              </a:tabLst>
            </a:pPr>
            <a:r>
              <a:rPr lang="id-ID" sz="2600" dirty="0">
                <a:latin typeface="Calibri" pitchFamily="34" charset="0"/>
                <a:ea typeface="Times New Roman"/>
                <a:cs typeface="Times New Roman"/>
              </a:rPr>
              <a:t>Perasaan positif, adalah mengungkapkan perasaan yang positif terhadap apa yang sudah lawan bicara </a:t>
            </a:r>
            <a:r>
              <a:rPr lang="id-ID" sz="2600" dirty="0" smtClean="0">
                <a:latin typeface="Calibri" pitchFamily="34" charset="0"/>
                <a:ea typeface="Times New Roman"/>
                <a:cs typeface="Times New Roman"/>
              </a:rPr>
              <a:t>katakana.</a:t>
            </a:r>
            <a:r>
              <a:rPr lang="id-ID" sz="2600" dirty="0" smtClean="0">
                <a:latin typeface="Calibri" pitchFamily="34" charset="0"/>
                <a:ea typeface="Malgun Gothic"/>
                <a:cs typeface="Times New Roman"/>
              </a:rPr>
              <a:t> </a:t>
            </a:r>
            <a:r>
              <a:rPr lang="id-ID" sz="2600" dirty="0" smtClean="0">
                <a:latin typeface="Calibri" pitchFamily="34" charset="0"/>
                <a:ea typeface="Times New Roman"/>
                <a:cs typeface="Times New Roman"/>
              </a:rPr>
              <a:t>Contoh</a:t>
            </a:r>
            <a:r>
              <a:rPr lang="id-ID" sz="2600" dirty="0">
                <a:latin typeface="Calibri" pitchFamily="34" charset="0"/>
                <a:ea typeface="Times New Roman"/>
                <a:cs typeface="Times New Roman"/>
              </a:rPr>
              <a:t>:     “Terima kasih atas pujianmu.”</a:t>
            </a:r>
            <a:endParaRPr lang="id-ID" sz="2600" dirty="0">
              <a:latin typeface="Calibri" pitchFamily="34" charset="0"/>
              <a:ea typeface="Malgun Gothic"/>
              <a:cs typeface="Times New Roman"/>
            </a:endParaRPr>
          </a:p>
          <a:p>
            <a:pPr marL="514350" lvl="0" indent="-514350" algn="just">
              <a:lnSpc>
                <a:spcPct val="115000"/>
              </a:lnSpc>
              <a:spcAft>
                <a:spcPts val="1000"/>
              </a:spcAft>
              <a:buSzPts val="1000"/>
              <a:buFont typeface="+mj-lt"/>
              <a:buAutoNum type="arabicPeriod"/>
              <a:tabLst>
                <a:tab pos="457200" algn="l"/>
              </a:tabLst>
            </a:pPr>
            <a:r>
              <a:rPr lang="id-ID" sz="2600" dirty="0">
                <a:latin typeface="Calibri" pitchFamily="34" charset="0"/>
                <a:ea typeface="Times New Roman"/>
                <a:cs typeface="Times New Roman"/>
              </a:rPr>
              <a:t>Respons meminta keterangan, adalah meminta menerangkan isi sebuah </a:t>
            </a:r>
            <a:r>
              <a:rPr lang="id-ID" sz="2600" dirty="0" smtClean="0">
                <a:latin typeface="Calibri" pitchFamily="34" charset="0"/>
                <a:ea typeface="Times New Roman"/>
                <a:cs typeface="Times New Roman"/>
              </a:rPr>
              <a:t>pesan.</a:t>
            </a:r>
            <a:r>
              <a:rPr lang="id-ID" sz="2600" dirty="0" smtClean="0">
                <a:latin typeface="Calibri" pitchFamily="34" charset="0"/>
                <a:ea typeface="Malgun Gothic"/>
                <a:cs typeface="Times New Roman"/>
              </a:rPr>
              <a:t> </a:t>
            </a:r>
            <a:r>
              <a:rPr lang="id-ID" sz="2600" dirty="0" smtClean="0">
                <a:latin typeface="Calibri" pitchFamily="34" charset="0"/>
                <a:ea typeface="Times New Roman"/>
                <a:cs typeface="Times New Roman"/>
              </a:rPr>
              <a:t>Contoh</a:t>
            </a:r>
            <a:r>
              <a:rPr lang="id-ID" sz="2600" dirty="0">
                <a:latin typeface="Calibri" pitchFamily="34" charset="0"/>
                <a:ea typeface="Times New Roman"/>
                <a:cs typeface="Times New Roman"/>
              </a:rPr>
              <a:t>:     “Ceritakan lebih banyak tentang itu.”</a:t>
            </a:r>
            <a:endParaRPr lang="id-ID" sz="2600" dirty="0">
              <a:latin typeface="Calibri" pitchFamily="34" charset="0"/>
              <a:ea typeface="Malgun Gothic"/>
              <a:cs typeface="Times New Roman"/>
            </a:endParaRPr>
          </a:p>
          <a:p>
            <a:pPr marL="514350" lvl="0" indent="-514350" algn="just">
              <a:lnSpc>
                <a:spcPct val="115000"/>
              </a:lnSpc>
              <a:spcAft>
                <a:spcPts val="1000"/>
              </a:spcAft>
              <a:buSzPts val="1000"/>
              <a:buFont typeface="+mj-lt"/>
              <a:buAutoNum type="arabicPeriod"/>
              <a:tabLst>
                <a:tab pos="457200" algn="l"/>
              </a:tabLst>
            </a:pPr>
            <a:r>
              <a:rPr lang="id-ID" sz="2600" dirty="0">
                <a:latin typeface="Calibri" pitchFamily="34" charset="0"/>
                <a:ea typeface="Times New Roman"/>
                <a:cs typeface="Times New Roman"/>
              </a:rPr>
              <a:t>Respons setuju, adalah memperteguh apa yang telah </a:t>
            </a:r>
            <a:r>
              <a:rPr lang="id-ID" sz="2600" dirty="0" smtClean="0">
                <a:latin typeface="Calibri" pitchFamily="34" charset="0"/>
                <a:ea typeface="Times New Roman"/>
                <a:cs typeface="Times New Roman"/>
              </a:rPr>
              <a:t>dikatakan.</a:t>
            </a:r>
            <a:r>
              <a:rPr lang="id-ID" sz="2600" dirty="0" smtClean="0">
                <a:latin typeface="Calibri" pitchFamily="34" charset="0"/>
                <a:ea typeface="Malgun Gothic"/>
                <a:cs typeface="Times New Roman"/>
              </a:rPr>
              <a:t> </a:t>
            </a:r>
            <a:r>
              <a:rPr lang="id-ID" sz="2600" dirty="0" smtClean="0">
                <a:latin typeface="Calibri" pitchFamily="34" charset="0"/>
                <a:ea typeface="Times New Roman"/>
                <a:cs typeface="Times New Roman"/>
              </a:rPr>
              <a:t>Contoh</a:t>
            </a:r>
            <a:r>
              <a:rPr lang="id-ID" sz="2600" dirty="0">
                <a:latin typeface="Calibri" pitchFamily="34" charset="0"/>
                <a:ea typeface="Times New Roman"/>
                <a:cs typeface="Times New Roman"/>
              </a:rPr>
              <a:t>:     “Saya setuju, ini memang keputusan terbaik untuk mereka saat ini.”</a:t>
            </a:r>
            <a:endParaRPr lang="id-ID" sz="2600" dirty="0">
              <a:latin typeface="Calibri" pitchFamily="34" charset="0"/>
              <a:ea typeface="Malgun Gothic"/>
              <a:cs typeface="Times New Roman"/>
            </a:endParaRPr>
          </a:p>
          <a:p>
            <a:pPr marL="514350" lvl="0" indent="-514350" algn="just">
              <a:lnSpc>
                <a:spcPct val="115000"/>
              </a:lnSpc>
              <a:spcAft>
                <a:spcPts val="1000"/>
              </a:spcAft>
              <a:buSzPts val="1000"/>
              <a:buFont typeface="+mj-lt"/>
              <a:buAutoNum type="arabicPeriod"/>
              <a:tabLst>
                <a:tab pos="457200" algn="l"/>
              </a:tabLst>
            </a:pPr>
            <a:r>
              <a:rPr lang="id-ID" sz="2600" dirty="0">
                <a:latin typeface="Calibri" pitchFamily="34" charset="0"/>
                <a:ea typeface="Times New Roman"/>
                <a:cs typeface="Times New Roman"/>
              </a:rPr>
              <a:t>Respons suportif, adalah mengungkapkan pengertian, dukungan, atau kalimat yang </a:t>
            </a:r>
            <a:r>
              <a:rPr lang="id-ID" sz="2600" dirty="0" smtClean="0">
                <a:latin typeface="Calibri" pitchFamily="34" charset="0"/>
                <a:ea typeface="Times New Roman"/>
                <a:cs typeface="Times New Roman"/>
              </a:rPr>
              <a:t>memperkuat.</a:t>
            </a:r>
            <a:r>
              <a:rPr lang="id-ID" sz="2600" dirty="0" smtClean="0">
                <a:latin typeface="Calibri" pitchFamily="34" charset="0"/>
                <a:ea typeface="Malgun Gothic"/>
                <a:cs typeface="Times New Roman"/>
              </a:rPr>
              <a:t> </a:t>
            </a:r>
            <a:r>
              <a:rPr lang="id-ID" sz="2600" dirty="0" smtClean="0">
                <a:latin typeface="Calibri" pitchFamily="34" charset="0"/>
                <a:ea typeface="Times New Roman"/>
                <a:cs typeface="Times New Roman"/>
              </a:rPr>
              <a:t>Contoh</a:t>
            </a:r>
            <a:r>
              <a:rPr lang="id-ID" sz="2600" dirty="0">
                <a:latin typeface="Calibri" pitchFamily="34" charset="0"/>
                <a:ea typeface="Times New Roman"/>
                <a:cs typeface="Times New Roman"/>
              </a:rPr>
              <a:t>:     “Saya mengerti apa yang kamu rasakan.”</a:t>
            </a:r>
            <a:endParaRPr lang="id-ID" sz="2600" dirty="0">
              <a:latin typeface="Calibri" pitchFamily="34" charset="0"/>
              <a:ea typeface="Malgun Gothic"/>
              <a:cs typeface="Times New Roman"/>
            </a:endParaRPr>
          </a:p>
          <a:p>
            <a:endParaRPr lang="id-ID" dirty="0"/>
          </a:p>
        </p:txBody>
      </p:sp>
    </p:spTree>
    <p:extLst>
      <p:ext uri="{BB962C8B-B14F-4D97-AF65-F5344CB8AC3E}">
        <p14:creationId xmlns:p14="http://schemas.microsoft.com/office/powerpoint/2010/main" val="418121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764704"/>
            <a:ext cx="6696744" cy="4896544"/>
          </a:xfrm>
        </p:spPr>
        <p:txBody>
          <a:bodyPr>
            <a:noAutofit/>
          </a:bodyPr>
          <a:lstStyle/>
          <a:p>
            <a:pPr marL="0" indent="0" algn="just">
              <a:spcBef>
                <a:spcPts val="0"/>
              </a:spcBef>
              <a:buNone/>
            </a:pPr>
            <a:r>
              <a:rPr lang="id-ID" sz="1600" dirty="0">
                <a:latin typeface="Calibri" pitchFamily="34" charset="0"/>
                <a:ea typeface="Times New Roman"/>
                <a:cs typeface="Times New Roman"/>
              </a:rPr>
              <a:t>Diskonfirmasi, yaitu respons yang justru merusak hubungan interpersonal. </a:t>
            </a:r>
            <a:endParaRPr lang="id-ID" sz="1600" dirty="0">
              <a:latin typeface="Calibri" pitchFamily="34" charset="0"/>
              <a:ea typeface="Malgun Gothic"/>
              <a:cs typeface="Times New Roman"/>
            </a:endParaRPr>
          </a:p>
          <a:p>
            <a:pPr marL="342900" lvl="0" indent="-342900" algn="just">
              <a:spcBef>
                <a:spcPts val="0"/>
              </a:spcBef>
              <a:buSzPts val="1000"/>
              <a:buFont typeface="+mj-lt"/>
              <a:buAutoNum type="arabicPeriod"/>
              <a:tabLst>
                <a:tab pos="457200" algn="l"/>
              </a:tabLst>
            </a:pPr>
            <a:r>
              <a:rPr lang="id-ID" sz="1600" dirty="0">
                <a:latin typeface="Calibri" pitchFamily="34" charset="0"/>
                <a:ea typeface="Times New Roman"/>
                <a:cs typeface="Times New Roman"/>
              </a:rPr>
              <a:t>Respons sekilas, adalah memberikan respons pada suatu pernyataan, tetapi dengan segera mengalihkan </a:t>
            </a:r>
            <a:r>
              <a:rPr lang="id-ID" sz="1600" dirty="0" smtClean="0">
                <a:latin typeface="Calibri" pitchFamily="34" charset="0"/>
                <a:ea typeface="Times New Roman"/>
                <a:cs typeface="Times New Roman"/>
              </a:rPr>
              <a:t>pembicaraan. Contoh</a:t>
            </a:r>
            <a:r>
              <a:rPr lang="id-ID" sz="1600" dirty="0">
                <a:latin typeface="Calibri" pitchFamily="34" charset="0"/>
                <a:ea typeface="Times New Roman"/>
                <a:cs typeface="Times New Roman"/>
              </a:rPr>
              <a:t>:     “Apakah konsernya bagus?” “Lumayan. Besok ke kampus jam berapa?”</a:t>
            </a:r>
            <a:endParaRPr lang="id-ID" sz="1600" dirty="0">
              <a:latin typeface="Calibri" pitchFamily="34" charset="0"/>
              <a:ea typeface="Malgun Gothic"/>
              <a:cs typeface="Times New Roman"/>
            </a:endParaRPr>
          </a:p>
          <a:p>
            <a:pPr marL="342900" lvl="0" indent="-342900" algn="just">
              <a:spcBef>
                <a:spcPts val="0"/>
              </a:spcBef>
              <a:buSzPts val="1000"/>
              <a:buFont typeface="+mj-lt"/>
              <a:buAutoNum type="arabicPeriod"/>
              <a:tabLst>
                <a:tab pos="457200" algn="l"/>
              </a:tabLst>
            </a:pPr>
            <a:r>
              <a:rPr lang="id-ID" sz="1600" dirty="0">
                <a:latin typeface="Calibri" pitchFamily="34" charset="0"/>
                <a:ea typeface="Times New Roman"/>
                <a:cs typeface="Times New Roman"/>
              </a:rPr>
              <a:t>Respons impersonal, adalah memberikan komentar dengan menggunakan kata ganti orang </a:t>
            </a:r>
            <a:r>
              <a:rPr lang="id-ID" sz="1600" dirty="0" smtClean="0">
                <a:latin typeface="Calibri" pitchFamily="34" charset="0"/>
                <a:ea typeface="Times New Roman"/>
                <a:cs typeface="Times New Roman"/>
              </a:rPr>
              <a:t>ketiga.Contoh</a:t>
            </a:r>
            <a:r>
              <a:rPr lang="id-ID" sz="1600" dirty="0">
                <a:latin typeface="Calibri" pitchFamily="34" charset="0"/>
                <a:ea typeface="Times New Roman"/>
                <a:cs typeface="Times New Roman"/>
              </a:rPr>
              <a:t>:     “Orang memang sering marah diperlakukan seperti itu.”</a:t>
            </a:r>
            <a:endParaRPr lang="id-ID" sz="1600" dirty="0">
              <a:latin typeface="Calibri" pitchFamily="34" charset="0"/>
              <a:ea typeface="Malgun Gothic"/>
              <a:cs typeface="Times New Roman"/>
            </a:endParaRPr>
          </a:p>
          <a:p>
            <a:pPr marL="342900" lvl="0" indent="-342900" algn="just">
              <a:spcBef>
                <a:spcPts val="0"/>
              </a:spcBef>
              <a:buSzPts val="1000"/>
              <a:buFont typeface="+mj-lt"/>
              <a:buAutoNum type="arabicPeriod"/>
              <a:tabLst>
                <a:tab pos="457200" algn="l"/>
              </a:tabLst>
            </a:pPr>
            <a:r>
              <a:rPr lang="id-ID" sz="1600" dirty="0">
                <a:latin typeface="Calibri" pitchFamily="34" charset="0"/>
                <a:ea typeface="Times New Roman"/>
                <a:cs typeface="Times New Roman"/>
              </a:rPr>
              <a:t>Respons kosong, adalah respons yang tidak menghiraukan sama sekali baik memeberikan sambutan verbal maupun nonverbal.</a:t>
            </a:r>
            <a:endParaRPr lang="id-ID" sz="1600" dirty="0">
              <a:latin typeface="Calibri" pitchFamily="34" charset="0"/>
              <a:ea typeface="Malgun Gothic"/>
              <a:cs typeface="Times New Roman"/>
            </a:endParaRPr>
          </a:p>
          <a:p>
            <a:pPr marL="342900" lvl="0" indent="-342900" algn="just">
              <a:spcBef>
                <a:spcPts val="0"/>
              </a:spcBef>
              <a:buSzPts val="1000"/>
              <a:buFont typeface="+mj-lt"/>
              <a:buAutoNum type="arabicPeriod"/>
              <a:tabLst>
                <a:tab pos="457200" algn="l"/>
              </a:tabLst>
            </a:pPr>
            <a:r>
              <a:rPr lang="id-ID" sz="1600" dirty="0">
                <a:latin typeface="Calibri" pitchFamily="34" charset="0"/>
                <a:ea typeface="Times New Roman"/>
                <a:cs typeface="Times New Roman"/>
              </a:rPr>
              <a:t>Respons yang tidak relevan, adalah seperti respons sekilas, yang berusaha mengalihkan pembicaraan tanpa menghubungkan dengan pembicaraan yang </a:t>
            </a:r>
            <a:r>
              <a:rPr lang="id-ID" sz="1600" dirty="0" smtClean="0">
                <a:latin typeface="Calibri" pitchFamily="34" charset="0"/>
                <a:ea typeface="Times New Roman"/>
                <a:cs typeface="Times New Roman"/>
              </a:rPr>
              <a:t>ada. Contoh</a:t>
            </a:r>
            <a:r>
              <a:rPr lang="id-ID" sz="1600" dirty="0">
                <a:latin typeface="Calibri" pitchFamily="34" charset="0"/>
                <a:ea typeface="Times New Roman"/>
                <a:cs typeface="Times New Roman"/>
              </a:rPr>
              <a:t>:     “Lagu ini enak didengar,” “Aku heran mengapa jam segini Maya belum pulang juga. Menurut kamu kemana dia kira-kira?”</a:t>
            </a:r>
            <a:endParaRPr lang="id-ID" sz="1600" dirty="0">
              <a:latin typeface="Calibri" pitchFamily="34" charset="0"/>
              <a:ea typeface="Malgun Gothic"/>
              <a:cs typeface="Times New Roman"/>
            </a:endParaRPr>
          </a:p>
          <a:p>
            <a:pPr marL="342900" lvl="0" indent="-342900" algn="just">
              <a:spcBef>
                <a:spcPts val="0"/>
              </a:spcBef>
              <a:buSzPts val="1000"/>
              <a:buFont typeface="+mj-lt"/>
              <a:buAutoNum type="arabicPeriod"/>
              <a:tabLst>
                <a:tab pos="457200" algn="l"/>
              </a:tabLst>
            </a:pPr>
            <a:r>
              <a:rPr lang="id-ID" sz="1600" dirty="0">
                <a:latin typeface="Calibri" pitchFamily="34" charset="0"/>
                <a:ea typeface="Times New Roman"/>
                <a:cs typeface="Times New Roman"/>
              </a:rPr>
              <a:t>Respons interupsi, adalah memotong suatu pembicaraan yang sedang </a:t>
            </a:r>
            <a:r>
              <a:rPr lang="id-ID" sz="1600" dirty="0" smtClean="0">
                <a:latin typeface="Calibri" pitchFamily="34" charset="0"/>
                <a:ea typeface="Times New Roman"/>
                <a:cs typeface="Times New Roman"/>
              </a:rPr>
              <a:t>terjadi. Contoh</a:t>
            </a:r>
            <a:r>
              <a:rPr lang="id-ID" sz="1600" dirty="0">
                <a:latin typeface="Calibri" pitchFamily="34" charset="0"/>
                <a:ea typeface="Times New Roman"/>
                <a:cs typeface="Times New Roman"/>
              </a:rPr>
              <a:t>:     “Maaf, bisakah kamu menjelaskan kembali maksud dari pembicaraanmu!”</a:t>
            </a:r>
            <a:endParaRPr lang="id-ID" sz="1600" dirty="0">
              <a:latin typeface="Calibri" pitchFamily="34" charset="0"/>
              <a:ea typeface="Malgun Gothic"/>
              <a:cs typeface="Times New Roman"/>
            </a:endParaRPr>
          </a:p>
          <a:p>
            <a:pPr marL="342900" lvl="0" indent="-342900" algn="just">
              <a:spcBef>
                <a:spcPts val="0"/>
              </a:spcBef>
              <a:buSzPts val="1000"/>
              <a:buFont typeface="+mj-lt"/>
              <a:buAutoNum type="arabicPeriod"/>
              <a:tabLst>
                <a:tab pos="457200" algn="l"/>
              </a:tabLst>
            </a:pPr>
            <a:r>
              <a:rPr lang="id-ID" sz="1600" dirty="0">
                <a:latin typeface="Calibri" pitchFamily="34" charset="0"/>
                <a:ea typeface="Times New Roman"/>
                <a:cs typeface="Times New Roman"/>
              </a:rPr>
              <a:t>Respons rancu, adalah respons yang berupa kalimat-kalimat yang kacau, rancu, atau tidak lengkap.</a:t>
            </a:r>
            <a:endParaRPr lang="id-ID" sz="1600" dirty="0">
              <a:latin typeface="Calibri" pitchFamily="34" charset="0"/>
              <a:ea typeface="Malgun Gothic"/>
              <a:cs typeface="Times New Roman"/>
            </a:endParaRPr>
          </a:p>
          <a:p>
            <a:pPr marL="342900" lvl="0" indent="-342900" algn="just">
              <a:spcBef>
                <a:spcPts val="0"/>
              </a:spcBef>
              <a:buSzPts val="1000"/>
              <a:buFont typeface="+mj-lt"/>
              <a:buAutoNum type="arabicPeriod"/>
              <a:tabLst>
                <a:tab pos="457200" algn="l"/>
              </a:tabLst>
            </a:pPr>
            <a:r>
              <a:rPr lang="id-ID" sz="1600" dirty="0">
                <a:latin typeface="Calibri" pitchFamily="34" charset="0"/>
                <a:ea typeface="Times New Roman"/>
                <a:cs typeface="Times New Roman"/>
              </a:rPr>
              <a:t>Respons kontradiktif, adalah menyampaikan pesan verbal yang bertentangan dengan pesan </a:t>
            </a:r>
            <a:r>
              <a:rPr lang="id-ID" sz="1600" dirty="0" smtClean="0">
                <a:latin typeface="Calibri" pitchFamily="34" charset="0"/>
                <a:ea typeface="Times New Roman"/>
                <a:cs typeface="Times New Roman"/>
              </a:rPr>
              <a:t>nonverbal.Contoh</a:t>
            </a:r>
            <a:r>
              <a:rPr lang="id-ID" sz="1600" dirty="0">
                <a:latin typeface="Calibri" pitchFamily="34" charset="0"/>
                <a:ea typeface="Times New Roman"/>
                <a:cs typeface="Times New Roman"/>
              </a:rPr>
              <a:t>:     Mengatakan dengan bibir mencibir dan intonasi suara merendahkan, “Memang, bagus sekali pendapatmu.”</a:t>
            </a:r>
            <a:endParaRPr lang="id-ID" sz="1600" dirty="0">
              <a:effectLst/>
              <a:latin typeface="Calibri" pitchFamily="34" charset="0"/>
              <a:ea typeface="Malgun Gothic"/>
              <a:cs typeface="Times New Roman"/>
            </a:endParaRPr>
          </a:p>
        </p:txBody>
      </p:sp>
    </p:spTree>
    <p:extLst>
      <p:ext uri="{BB962C8B-B14F-4D97-AF65-F5344CB8AC3E}">
        <p14:creationId xmlns:p14="http://schemas.microsoft.com/office/powerpoint/2010/main" val="54731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fontScale="55000" lnSpcReduction="20000"/>
          </a:bodyPr>
          <a:lstStyle/>
          <a:p>
            <a:pPr marL="0" lvl="0" indent="0" algn="just">
              <a:lnSpc>
                <a:spcPct val="170000"/>
              </a:lnSpc>
              <a:spcBef>
                <a:spcPts val="0"/>
              </a:spcBef>
              <a:buNone/>
              <a:tabLst>
                <a:tab pos="457200" algn="l"/>
              </a:tabLst>
            </a:pPr>
            <a:r>
              <a:rPr lang="id-ID" dirty="0" smtClean="0">
                <a:latin typeface="Times New Roman"/>
                <a:ea typeface="Times New Roman"/>
                <a:cs typeface="Times New Roman"/>
              </a:rPr>
              <a:t>3. </a:t>
            </a:r>
            <a:r>
              <a:rPr lang="id-ID" sz="2500" dirty="0" smtClean="0">
                <a:latin typeface="Calibri" pitchFamily="34" charset="0"/>
                <a:ea typeface="Times New Roman"/>
                <a:cs typeface="Times New Roman"/>
              </a:rPr>
              <a:t>Pemutusan </a:t>
            </a:r>
            <a:r>
              <a:rPr lang="id-ID" sz="2500" dirty="0">
                <a:latin typeface="Calibri" pitchFamily="34" charset="0"/>
                <a:ea typeface="Times New Roman"/>
                <a:cs typeface="Times New Roman"/>
              </a:rPr>
              <a:t>hubungan</a:t>
            </a:r>
            <a:endParaRPr lang="id-ID" sz="2500" dirty="0">
              <a:latin typeface="Calibri" pitchFamily="34" charset="0"/>
              <a:ea typeface="Malgun Gothic"/>
              <a:cs typeface="Times New Roman"/>
            </a:endParaRPr>
          </a:p>
          <a:p>
            <a:pPr marL="0" indent="0" algn="just">
              <a:lnSpc>
                <a:spcPct val="170000"/>
              </a:lnSpc>
              <a:spcBef>
                <a:spcPts val="0"/>
              </a:spcBef>
              <a:buNone/>
            </a:pPr>
            <a:r>
              <a:rPr lang="id-ID" sz="2500" dirty="0">
                <a:latin typeface="Calibri" pitchFamily="34" charset="0"/>
                <a:ea typeface="Times New Roman"/>
                <a:cs typeface="Times New Roman"/>
              </a:rPr>
              <a:t>Pemutusan hubungan dapat saja terjadi, dan juga dapat menimbulkan terjadinya konflik. </a:t>
            </a:r>
            <a:r>
              <a:rPr lang="id-ID" sz="2500" dirty="0" smtClean="0">
                <a:latin typeface="Calibri" pitchFamily="34" charset="0"/>
                <a:ea typeface="Times New Roman"/>
                <a:cs typeface="Times New Roman"/>
              </a:rPr>
              <a:t>Jalaluddin </a:t>
            </a:r>
            <a:r>
              <a:rPr lang="id-ID" sz="2500" dirty="0">
                <a:latin typeface="Calibri" pitchFamily="34" charset="0"/>
                <a:ea typeface="Times New Roman"/>
                <a:cs typeface="Times New Roman"/>
              </a:rPr>
              <a:t>Rakhmat (2011) menyebutkan terdapat lima sumber konflik, yaitu:</a:t>
            </a:r>
            <a:endParaRPr lang="id-ID" sz="2500" dirty="0">
              <a:latin typeface="Calibri" pitchFamily="34" charset="0"/>
              <a:ea typeface="Malgun Gothic"/>
              <a:cs typeface="Times New Roman"/>
            </a:endParaRPr>
          </a:p>
          <a:p>
            <a:pPr marL="342900" lvl="0" indent="-342900" algn="just">
              <a:lnSpc>
                <a:spcPct val="170000"/>
              </a:lnSpc>
              <a:spcBef>
                <a:spcPts val="0"/>
              </a:spcBef>
              <a:buSzPts val="1000"/>
              <a:buFont typeface="Symbol"/>
              <a:buChar char=""/>
              <a:tabLst>
                <a:tab pos="457200" algn="l"/>
              </a:tabLst>
            </a:pPr>
            <a:r>
              <a:rPr lang="id-ID" sz="2500" dirty="0">
                <a:latin typeface="Calibri" pitchFamily="34" charset="0"/>
                <a:ea typeface="Times New Roman"/>
                <a:cs typeface="Times New Roman"/>
              </a:rPr>
              <a:t>Kompetisi, yaitu adanya salah satu pihak yang </a:t>
            </a:r>
            <a:r>
              <a:rPr lang="id-ID" sz="2500" dirty="0" smtClean="0">
                <a:latin typeface="Calibri" pitchFamily="34" charset="0"/>
                <a:ea typeface="Times New Roman"/>
                <a:cs typeface="Times New Roman"/>
              </a:rPr>
              <a:t>beursaha </a:t>
            </a:r>
            <a:r>
              <a:rPr lang="id-ID" sz="2500" dirty="0">
                <a:latin typeface="Calibri" pitchFamily="34" charset="0"/>
                <a:ea typeface="Times New Roman"/>
                <a:cs typeface="Times New Roman"/>
              </a:rPr>
              <a:t>memperoleh sesuatu dengan mengorbankan orang lain.</a:t>
            </a:r>
            <a:endParaRPr lang="id-ID" sz="2500" dirty="0">
              <a:latin typeface="Calibri" pitchFamily="34" charset="0"/>
              <a:ea typeface="Malgun Gothic"/>
              <a:cs typeface="Times New Roman"/>
            </a:endParaRPr>
          </a:p>
          <a:p>
            <a:pPr marL="342900" lvl="0" indent="-342900" algn="just">
              <a:lnSpc>
                <a:spcPct val="170000"/>
              </a:lnSpc>
              <a:spcBef>
                <a:spcPts val="0"/>
              </a:spcBef>
              <a:buSzPts val="1000"/>
              <a:buFont typeface="Symbol"/>
              <a:buChar char=""/>
              <a:tabLst>
                <a:tab pos="457200" algn="l"/>
              </a:tabLst>
            </a:pPr>
            <a:r>
              <a:rPr lang="id-ID" sz="2500" dirty="0">
                <a:latin typeface="Calibri" pitchFamily="34" charset="0"/>
                <a:ea typeface="Times New Roman"/>
                <a:cs typeface="Times New Roman"/>
              </a:rPr>
              <a:t>Dominasi, yaitu adanya salah satu pihak yang berusaha mengendalikan pihak lain sehingga orang itu merasa hak-haknya dilanggar.</a:t>
            </a:r>
            <a:endParaRPr lang="id-ID" sz="2500" dirty="0">
              <a:latin typeface="Calibri" pitchFamily="34" charset="0"/>
              <a:ea typeface="Malgun Gothic"/>
              <a:cs typeface="Times New Roman"/>
            </a:endParaRPr>
          </a:p>
          <a:p>
            <a:pPr marL="342900" lvl="0" indent="-342900" algn="just">
              <a:lnSpc>
                <a:spcPct val="170000"/>
              </a:lnSpc>
              <a:spcBef>
                <a:spcPts val="0"/>
              </a:spcBef>
              <a:buSzPts val="1000"/>
              <a:buFont typeface="Symbol"/>
              <a:buChar char=""/>
              <a:tabLst>
                <a:tab pos="457200" algn="l"/>
              </a:tabLst>
            </a:pPr>
            <a:r>
              <a:rPr lang="id-ID" sz="2500" dirty="0">
                <a:latin typeface="Calibri" pitchFamily="34" charset="0"/>
                <a:ea typeface="Times New Roman"/>
                <a:cs typeface="Times New Roman"/>
              </a:rPr>
              <a:t>Kegagalan, yaitu masing-masing pihak berusaha menyalahkan yang lain apabila tujuan bersama tidak tercapai.</a:t>
            </a:r>
            <a:endParaRPr lang="id-ID" sz="2500" dirty="0">
              <a:latin typeface="Calibri" pitchFamily="34" charset="0"/>
              <a:ea typeface="Malgun Gothic"/>
              <a:cs typeface="Times New Roman"/>
            </a:endParaRPr>
          </a:p>
          <a:p>
            <a:pPr marL="342900" lvl="0" indent="-342900" algn="just">
              <a:lnSpc>
                <a:spcPct val="170000"/>
              </a:lnSpc>
              <a:spcBef>
                <a:spcPts val="0"/>
              </a:spcBef>
              <a:buSzPts val="1000"/>
              <a:buFont typeface="Symbol"/>
              <a:buChar char=""/>
              <a:tabLst>
                <a:tab pos="457200" algn="l"/>
              </a:tabLst>
            </a:pPr>
            <a:r>
              <a:rPr lang="id-ID" sz="2500" dirty="0">
                <a:latin typeface="Calibri" pitchFamily="34" charset="0"/>
                <a:ea typeface="Times New Roman"/>
                <a:cs typeface="Times New Roman"/>
              </a:rPr>
              <a:t>Provokasi, yaitu adanya salah satu pihak yang terus-menerus berbuat sesuatu yang ia ketahui menyinggung perasaan pihak lain.</a:t>
            </a:r>
            <a:endParaRPr lang="id-ID" sz="2500" dirty="0">
              <a:latin typeface="Calibri" pitchFamily="34" charset="0"/>
              <a:ea typeface="Malgun Gothic"/>
              <a:cs typeface="Times New Roman"/>
            </a:endParaRPr>
          </a:p>
          <a:p>
            <a:pPr marL="342900" lvl="0" indent="-342900" algn="just">
              <a:lnSpc>
                <a:spcPct val="170000"/>
              </a:lnSpc>
              <a:spcBef>
                <a:spcPts val="0"/>
              </a:spcBef>
              <a:buSzPts val="1000"/>
              <a:buFont typeface="Symbol"/>
              <a:buChar char=""/>
              <a:tabLst>
                <a:tab pos="457200" algn="l"/>
              </a:tabLst>
            </a:pPr>
            <a:r>
              <a:rPr lang="id-ID" sz="2500" dirty="0">
                <a:latin typeface="Calibri" pitchFamily="34" charset="0"/>
                <a:ea typeface="Times New Roman"/>
                <a:cs typeface="Times New Roman"/>
              </a:rPr>
              <a:t>Perbedaan nilai, yaitu kedua pihak tidak sepakat tentang nilai-nilai yang mereka anut.</a:t>
            </a:r>
            <a:endParaRPr lang="id-ID" sz="2500" dirty="0">
              <a:latin typeface="Calibri" pitchFamily="34" charset="0"/>
              <a:ea typeface="Malgun Gothic"/>
              <a:cs typeface="Times New Roman"/>
            </a:endParaRPr>
          </a:p>
          <a:p>
            <a:pPr algn="just">
              <a:lnSpc>
                <a:spcPct val="170000"/>
              </a:lnSpc>
              <a:spcBef>
                <a:spcPts val="0"/>
              </a:spcBef>
            </a:pPr>
            <a:endParaRPr lang="id-ID" sz="2500" dirty="0">
              <a:latin typeface="Calibri" pitchFamily="34" charset="0"/>
            </a:endParaRPr>
          </a:p>
        </p:txBody>
      </p:sp>
    </p:spTree>
    <p:extLst>
      <p:ext uri="{BB962C8B-B14F-4D97-AF65-F5344CB8AC3E}">
        <p14:creationId xmlns:p14="http://schemas.microsoft.com/office/powerpoint/2010/main" val="241487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45</TotalTime>
  <Words>836</Words>
  <Application>Microsoft Office PowerPoint</Application>
  <PresentationFormat>On-screen Show (4:3)</PresentationFormat>
  <Paragraphs>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Pushpin</vt:lpstr>
      <vt:lpstr>KAP 3</vt:lpstr>
      <vt:lpstr>Faktor-faktor yang mempengaruhi Atraksi Interpersonal</vt:lpstr>
      <vt:lpstr>PowerPoint Presentation</vt:lpstr>
      <vt:lpstr>Pengaruh Atraksi Interpersonal pada KAP</vt:lpstr>
      <vt:lpstr>Tahap-tahap hubungan interpersonal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 3</dc:title>
  <dc:creator>User Pc</dc:creator>
  <cp:lastModifiedBy>User Pc</cp:lastModifiedBy>
  <cp:revision>7</cp:revision>
  <dcterms:created xsi:type="dcterms:W3CDTF">2016-10-20T20:35:33Z</dcterms:created>
  <dcterms:modified xsi:type="dcterms:W3CDTF">2016-10-20T21:20:38Z</dcterms:modified>
</cp:coreProperties>
</file>