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6"/>
  </p:notesMasterIdLst>
  <p:sldIdLst>
    <p:sldId id="260" r:id="rId2"/>
    <p:sldId id="262" r:id="rId3"/>
    <p:sldId id="264" r:id="rId4"/>
    <p:sldId id="301" r:id="rId5"/>
    <p:sldId id="302" r:id="rId6"/>
    <p:sldId id="303" r:id="rId7"/>
    <p:sldId id="318" r:id="rId8"/>
    <p:sldId id="304" r:id="rId9"/>
    <p:sldId id="320" r:id="rId10"/>
    <p:sldId id="305" r:id="rId11"/>
    <p:sldId id="268" r:id="rId12"/>
    <p:sldId id="307" r:id="rId13"/>
    <p:sldId id="308" r:id="rId14"/>
    <p:sldId id="309" r:id="rId15"/>
    <p:sldId id="311" r:id="rId16"/>
    <p:sldId id="312" r:id="rId17"/>
    <p:sldId id="321" r:id="rId18"/>
    <p:sldId id="322" r:id="rId19"/>
    <p:sldId id="324" r:id="rId20"/>
    <p:sldId id="323" r:id="rId21"/>
    <p:sldId id="316" r:id="rId22"/>
    <p:sldId id="291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7" r:id="rId35"/>
  </p:sldIdLst>
  <p:sldSz cx="16202025" cy="10080625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9" autoAdjust="0"/>
  </p:normalViewPr>
  <p:slideViewPr>
    <p:cSldViewPr>
      <p:cViewPr>
        <p:scale>
          <a:sx n="48" d="100"/>
          <a:sy n="48" d="100"/>
        </p:scale>
        <p:origin x="-870" y="192"/>
      </p:cViewPr>
      <p:guideLst>
        <p:guide orient="horz" pos="3175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8358A-B224-46F8-98DA-5E4E19AAC219}" type="doc">
      <dgm:prSet loTypeId="urn:microsoft.com/office/officeart/2005/8/layout/hProcess9" loCatId="process" qsTypeId="urn:microsoft.com/office/officeart/2005/8/quickstyle/3d8" qsCatId="3D" csTypeId="urn:microsoft.com/office/officeart/2005/8/colors/accent2_3" csCatId="accent2" phldr="1"/>
      <dgm:spPr/>
    </dgm:pt>
    <dgm:pt modelId="{09E3D103-6035-4B27-AAAF-7B59F85ABDDE}">
      <dgm:prSet phldrT="[Text]"/>
      <dgm:spPr/>
      <dgm:t>
        <a:bodyPr/>
        <a:lstStyle/>
        <a:p>
          <a:r>
            <a:rPr lang="en-US" dirty="0" smtClean="0"/>
            <a:t>Akurasi</a:t>
          </a:r>
          <a:endParaRPr lang="en-US" dirty="0"/>
        </a:p>
      </dgm:t>
    </dgm:pt>
    <dgm:pt modelId="{5C4C5180-A9BB-4C39-B3BC-E5298580886E}" type="parTrans" cxnId="{784E8B6C-63EC-488B-989E-9EBE1B57BC43}">
      <dgm:prSet/>
      <dgm:spPr/>
      <dgm:t>
        <a:bodyPr/>
        <a:lstStyle/>
        <a:p>
          <a:endParaRPr lang="en-US"/>
        </a:p>
      </dgm:t>
    </dgm:pt>
    <dgm:pt modelId="{51800300-B2B2-4A1B-8C02-5CA06CEEB050}" type="sibTrans" cxnId="{784E8B6C-63EC-488B-989E-9EBE1B57BC43}">
      <dgm:prSet/>
      <dgm:spPr/>
      <dgm:t>
        <a:bodyPr/>
        <a:lstStyle/>
        <a:p>
          <a:endParaRPr lang="en-US"/>
        </a:p>
      </dgm:t>
    </dgm:pt>
    <dgm:pt modelId="{1F5B031C-8783-464A-AB17-A3CAAA07365C}">
      <dgm:prSet phldrT="[Text]"/>
      <dgm:spPr/>
      <dgm:t>
        <a:bodyPr/>
        <a:lstStyle/>
        <a:p>
          <a:r>
            <a:rPr lang="en-US" dirty="0" smtClean="0"/>
            <a:t>Tepat Waktu</a:t>
          </a:r>
          <a:endParaRPr lang="en-US" dirty="0"/>
        </a:p>
      </dgm:t>
    </dgm:pt>
    <dgm:pt modelId="{CFBB6074-2D14-4F3D-82FB-98D195854EFC}" type="parTrans" cxnId="{E7F3C88E-718B-41A6-9E47-A2C5EC301261}">
      <dgm:prSet/>
      <dgm:spPr/>
      <dgm:t>
        <a:bodyPr/>
        <a:lstStyle/>
        <a:p>
          <a:endParaRPr lang="en-US"/>
        </a:p>
      </dgm:t>
    </dgm:pt>
    <dgm:pt modelId="{B6228812-236F-4136-B5F9-840254F8FF2D}" type="sibTrans" cxnId="{E7F3C88E-718B-41A6-9E47-A2C5EC301261}">
      <dgm:prSet/>
      <dgm:spPr/>
      <dgm:t>
        <a:bodyPr/>
        <a:lstStyle/>
        <a:p>
          <a:endParaRPr lang="en-US"/>
        </a:p>
      </dgm:t>
    </dgm:pt>
    <dgm:pt modelId="{E0EDAD2C-C3EA-4A65-826E-055BE3B48F0F}">
      <dgm:prSet phldrT="[Text]"/>
      <dgm:spPr/>
      <dgm:t>
        <a:bodyPr/>
        <a:lstStyle/>
        <a:p>
          <a:r>
            <a:rPr lang="en-US" dirty="0" smtClean="0"/>
            <a:t>Relevansi</a:t>
          </a:r>
          <a:endParaRPr lang="en-US" dirty="0"/>
        </a:p>
      </dgm:t>
    </dgm:pt>
    <dgm:pt modelId="{D00836F7-759E-42A6-8FDB-87E1FCD97F24}" type="parTrans" cxnId="{62163E73-3C54-4091-B890-0947533CDCBA}">
      <dgm:prSet/>
      <dgm:spPr/>
      <dgm:t>
        <a:bodyPr/>
        <a:lstStyle/>
        <a:p>
          <a:endParaRPr lang="en-US"/>
        </a:p>
      </dgm:t>
    </dgm:pt>
    <dgm:pt modelId="{71B3BD21-D7E6-43D0-8B70-3215BD995B11}" type="sibTrans" cxnId="{62163E73-3C54-4091-B890-0947533CDCBA}">
      <dgm:prSet/>
      <dgm:spPr/>
      <dgm:t>
        <a:bodyPr/>
        <a:lstStyle/>
        <a:p>
          <a:endParaRPr lang="en-US"/>
        </a:p>
      </dgm:t>
    </dgm:pt>
    <dgm:pt modelId="{C66DC0FE-529C-4F11-89F8-8044B8B67BFD}" type="pres">
      <dgm:prSet presAssocID="{1528358A-B224-46F8-98DA-5E4E19AAC219}" presName="CompostProcess" presStyleCnt="0">
        <dgm:presLayoutVars>
          <dgm:dir/>
          <dgm:resizeHandles val="exact"/>
        </dgm:presLayoutVars>
      </dgm:prSet>
      <dgm:spPr/>
    </dgm:pt>
    <dgm:pt modelId="{C6BE75FA-6B05-4E07-821E-1EA93FA1B2FB}" type="pres">
      <dgm:prSet presAssocID="{1528358A-B224-46F8-98DA-5E4E19AAC219}" presName="arrow" presStyleLbl="bgShp" presStyleIdx="0" presStyleCnt="1"/>
      <dgm:spPr/>
    </dgm:pt>
    <dgm:pt modelId="{D13C7E03-C79A-43AE-B7B8-13971F0A7A96}" type="pres">
      <dgm:prSet presAssocID="{1528358A-B224-46F8-98DA-5E4E19AAC219}" presName="linearProcess" presStyleCnt="0"/>
      <dgm:spPr/>
    </dgm:pt>
    <dgm:pt modelId="{5E1CC82A-378F-4196-AA3D-8E787DFBD2D1}" type="pres">
      <dgm:prSet presAssocID="{09E3D103-6035-4B27-AAAF-7B59F85ABDD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9C187-49BE-4C55-8EBD-D2BE43EC6F3A}" type="pres">
      <dgm:prSet presAssocID="{51800300-B2B2-4A1B-8C02-5CA06CEEB050}" presName="sibTrans" presStyleCnt="0"/>
      <dgm:spPr/>
    </dgm:pt>
    <dgm:pt modelId="{89479DF7-BA22-47F0-A244-2D87AD4B1F05}" type="pres">
      <dgm:prSet presAssocID="{1F5B031C-8783-464A-AB17-A3CAAA07365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BA91B-C9A9-427B-8DCD-C4CB9241B6B1}" type="pres">
      <dgm:prSet presAssocID="{B6228812-236F-4136-B5F9-840254F8FF2D}" presName="sibTrans" presStyleCnt="0"/>
      <dgm:spPr/>
    </dgm:pt>
    <dgm:pt modelId="{BDBD463A-47A4-4EFA-8ABE-5CAB00C2CA70}" type="pres">
      <dgm:prSet presAssocID="{E0EDAD2C-C3EA-4A65-826E-055BE3B48F0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9C653-5FF4-4783-81D7-BF686B41BC67}" type="presOf" srcId="{1528358A-B224-46F8-98DA-5E4E19AAC219}" destId="{C66DC0FE-529C-4F11-89F8-8044B8B67BFD}" srcOrd="0" destOrd="0" presId="urn:microsoft.com/office/officeart/2005/8/layout/hProcess9"/>
    <dgm:cxn modelId="{E7F3C88E-718B-41A6-9E47-A2C5EC301261}" srcId="{1528358A-B224-46F8-98DA-5E4E19AAC219}" destId="{1F5B031C-8783-464A-AB17-A3CAAA07365C}" srcOrd="1" destOrd="0" parTransId="{CFBB6074-2D14-4F3D-82FB-98D195854EFC}" sibTransId="{B6228812-236F-4136-B5F9-840254F8FF2D}"/>
    <dgm:cxn modelId="{8504B7F9-014E-40D8-8801-08C89A07A28D}" type="presOf" srcId="{1F5B031C-8783-464A-AB17-A3CAAA07365C}" destId="{89479DF7-BA22-47F0-A244-2D87AD4B1F05}" srcOrd="0" destOrd="0" presId="urn:microsoft.com/office/officeart/2005/8/layout/hProcess9"/>
    <dgm:cxn modelId="{F753EC7C-A1B1-4820-85D7-927C6B74FC7A}" type="presOf" srcId="{09E3D103-6035-4B27-AAAF-7B59F85ABDDE}" destId="{5E1CC82A-378F-4196-AA3D-8E787DFBD2D1}" srcOrd="0" destOrd="0" presId="urn:microsoft.com/office/officeart/2005/8/layout/hProcess9"/>
    <dgm:cxn modelId="{784E8B6C-63EC-488B-989E-9EBE1B57BC43}" srcId="{1528358A-B224-46F8-98DA-5E4E19AAC219}" destId="{09E3D103-6035-4B27-AAAF-7B59F85ABDDE}" srcOrd="0" destOrd="0" parTransId="{5C4C5180-A9BB-4C39-B3BC-E5298580886E}" sibTransId="{51800300-B2B2-4A1B-8C02-5CA06CEEB050}"/>
    <dgm:cxn modelId="{62163E73-3C54-4091-B890-0947533CDCBA}" srcId="{1528358A-B224-46F8-98DA-5E4E19AAC219}" destId="{E0EDAD2C-C3EA-4A65-826E-055BE3B48F0F}" srcOrd="2" destOrd="0" parTransId="{D00836F7-759E-42A6-8FDB-87E1FCD97F24}" sibTransId="{71B3BD21-D7E6-43D0-8B70-3215BD995B11}"/>
    <dgm:cxn modelId="{12B32AF5-A2BF-4BB8-B7F2-4FC763EAE671}" type="presOf" srcId="{E0EDAD2C-C3EA-4A65-826E-055BE3B48F0F}" destId="{BDBD463A-47A4-4EFA-8ABE-5CAB00C2CA70}" srcOrd="0" destOrd="0" presId="urn:microsoft.com/office/officeart/2005/8/layout/hProcess9"/>
    <dgm:cxn modelId="{9B2D07A6-42E3-47BD-A225-7A24C360DDDE}" type="presParOf" srcId="{C66DC0FE-529C-4F11-89F8-8044B8B67BFD}" destId="{C6BE75FA-6B05-4E07-821E-1EA93FA1B2FB}" srcOrd="0" destOrd="0" presId="urn:microsoft.com/office/officeart/2005/8/layout/hProcess9"/>
    <dgm:cxn modelId="{40D59428-8581-475C-A76D-D34217D1930B}" type="presParOf" srcId="{C66DC0FE-529C-4F11-89F8-8044B8B67BFD}" destId="{D13C7E03-C79A-43AE-B7B8-13971F0A7A96}" srcOrd="1" destOrd="0" presId="urn:microsoft.com/office/officeart/2005/8/layout/hProcess9"/>
    <dgm:cxn modelId="{35DD6F74-EF0A-4B3B-AF9D-F0FC577AB434}" type="presParOf" srcId="{D13C7E03-C79A-43AE-B7B8-13971F0A7A96}" destId="{5E1CC82A-378F-4196-AA3D-8E787DFBD2D1}" srcOrd="0" destOrd="0" presId="urn:microsoft.com/office/officeart/2005/8/layout/hProcess9"/>
    <dgm:cxn modelId="{E9B4F5A9-BA0E-40E1-AA44-62E5673E21DD}" type="presParOf" srcId="{D13C7E03-C79A-43AE-B7B8-13971F0A7A96}" destId="{A169C187-49BE-4C55-8EBD-D2BE43EC6F3A}" srcOrd="1" destOrd="0" presId="urn:microsoft.com/office/officeart/2005/8/layout/hProcess9"/>
    <dgm:cxn modelId="{13074D27-67E1-4F0C-9344-A90313F82879}" type="presParOf" srcId="{D13C7E03-C79A-43AE-B7B8-13971F0A7A96}" destId="{89479DF7-BA22-47F0-A244-2D87AD4B1F05}" srcOrd="2" destOrd="0" presId="urn:microsoft.com/office/officeart/2005/8/layout/hProcess9"/>
    <dgm:cxn modelId="{B62BAA3C-6986-4BA3-85F8-F64F47C4267A}" type="presParOf" srcId="{D13C7E03-C79A-43AE-B7B8-13971F0A7A96}" destId="{87EBA91B-C9A9-427B-8DCD-C4CB9241B6B1}" srcOrd="3" destOrd="0" presId="urn:microsoft.com/office/officeart/2005/8/layout/hProcess9"/>
    <dgm:cxn modelId="{9C79A595-0C04-4C49-9AB2-9766B7519F06}" type="presParOf" srcId="{D13C7E03-C79A-43AE-B7B8-13971F0A7A96}" destId="{BDBD463A-47A4-4EFA-8ABE-5CAB00C2CA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AEAE3-FB81-479E-9FFB-A16A944666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B5E010-E8CC-47A3-B652-664B818DF632}">
      <dgm:prSet custT="1"/>
      <dgm:spPr/>
      <dgm:t>
        <a:bodyPr/>
        <a:lstStyle/>
        <a:p>
          <a:pPr algn="ctr" rtl="0"/>
          <a:r>
            <a:rPr lang="en-US" sz="2400" b="1" i="0" baseline="0" dirty="0" err="1" smtClean="0">
              <a:solidFill>
                <a:srgbClr val="FF0000"/>
              </a:solidFill>
            </a:rPr>
            <a:t>Arsitektur</a:t>
          </a:r>
          <a:r>
            <a:rPr lang="en-US" sz="2400" b="1" i="0" baseline="0" dirty="0" smtClean="0">
              <a:solidFill>
                <a:srgbClr val="FF0000"/>
              </a:solidFill>
            </a:rPr>
            <a:t> </a:t>
          </a:r>
          <a:r>
            <a:rPr lang="en-US" sz="2400" b="1" i="0" baseline="0" dirty="0" err="1" smtClean="0">
              <a:solidFill>
                <a:srgbClr val="FF0000"/>
              </a:solidFill>
            </a:rPr>
            <a:t>Bisnis</a:t>
          </a:r>
          <a:endParaRPr lang="en-US" sz="2400" dirty="0">
            <a:solidFill>
              <a:srgbClr val="FF0000"/>
            </a:solidFill>
          </a:endParaRPr>
        </a:p>
      </dgm:t>
    </dgm:pt>
    <dgm:pt modelId="{90A5AB63-409A-4B05-AE75-6AFDA712EE98}" type="parTrans" cxnId="{D1DB7D29-3C96-4670-A4EC-7A85D8626A5A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204EA21F-72FA-49FA-80CD-3603AA4CA466}" type="sibTrans" cxnId="{D1DB7D29-3C96-4670-A4EC-7A85D8626A5A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6B84DA85-6390-428F-BA7D-046122A17FF7}">
      <dgm:prSet custT="1"/>
      <dgm:spPr/>
      <dgm:t>
        <a:bodyPr/>
        <a:lstStyle/>
        <a:p>
          <a:pPr algn="ctr" rtl="0"/>
          <a:r>
            <a:rPr lang="en-US" sz="2400" b="1" i="0" baseline="0" smtClean="0"/>
            <a:t>Arsitektur Data/Informasi</a:t>
          </a:r>
          <a:endParaRPr lang="en-US" sz="2400" dirty="0"/>
        </a:p>
      </dgm:t>
    </dgm:pt>
    <dgm:pt modelId="{D1A5DE00-8ACD-4DCF-8FB5-20E5AD1A3732}" type="parTrans" cxnId="{2D351010-D87B-47E9-9FD2-308CC01179A6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A88EB7A0-C428-4F26-96E2-1C66F0E6D857}" type="sibTrans" cxnId="{2D351010-D87B-47E9-9FD2-308CC01179A6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2D18DE4B-41D5-4980-A522-9BEDA2A38D66}">
      <dgm:prSet custT="1"/>
      <dgm:spPr/>
      <dgm:t>
        <a:bodyPr/>
        <a:lstStyle/>
        <a:p>
          <a:pPr algn="ctr" rtl="0"/>
          <a:r>
            <a:rPr lang="en-US" sz="2400" b="1" i="0" baseline="0" smtClean="0"/>
            <a:t>Arsitektur Aplikasi</a:t>
          </a:r>
          <a:endParaRPr lang="en-US" sz="2400" dirty="0"/>
        </a:p>
      </dgm:t>
    </dgm:pt>
    <dgm:pt modelId="{D213E95F-4C19-4C1C-A31F-D8972521DE02}" type="parTrans" cxnId="{18E24F6D-2016-4C47-9546-4EFD85A9BC18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76B49365-5105-43D0-9B4C-343ADDDFB5F1}" type="sibTrans" cxnId="{18E24F6D-2016-4C47-9546-4EFD85A9BC18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B2CBF9CE-4493-45DF-B38C-0F30773AFA98}">
      <dgm:prSet custT="1"/>
      <dgm:spPr/>
      <dgm:t>
        <a:bodyPr/>
        <a:lstStyle/>
        <a:p>
          <a:pPr algn="ctr" rtl="0"/>
          <a:r>
            <a:rPr lang="en-US" sz="2400" b="1" i="0" baseline="0" smtClean="0"/>
            <a:t>Arsitektur Teknologi</a:t>
          </a:r>
          <a:endParaRPr lang="en-US" sz="2400" dirty="0"/>
        </a:p>
      </dgm:t>
    </dgm:pt>
    <dgm:pt modelId="{04CE44DB-963C-45BC-9C8A-7B19F6CAB878}" type="parTrans" cxnId="{34913AF6-30ED-472D-BD6B-3C3953A982BA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26BA2487-62B0-4834-93CD-0222DC6C26DD}" type="sibTrans" cxnId="{34913AF6-30ED-472D-BD6B-3C3953A982BA}">
      <dgm:prSet/>
      <dgm:spPr/>
      <dgm:t>
        <a:bodyPr/>
        <a:lstStyle/>
        <a:p>
          <a:pPr algn="ctr"/>
          <a:endParaRPr lang="en-US" sz="2000">
            <a:solidFill>
              <a:srgbClr val="00B0F0"/>
            </a:solidFill>
          </a:endParaRPr>
        </a:p>
      </dgm:t>
    </dgm:pt>
    <dgm:pt modelId="{CA1ABD70-15EF-41E7-AB95-39C5D8A37547}" type="pres">
      <dgm:prSet presAssocID="{2BEAEAE3-FB81-479E-9FFB-A16A944666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7CB63-D0DE-452D-BD52-3654673492F8}" type="pres">
      <dgm:prSet presAssocID="{A2B5E010-E8CC-47A3-B652-664B818DF6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87996-9ABF-40F8-800A-C314B11414DD}" type="pres">
      <dgm:prSet presAssocID="{204EA21F-72FA-49FA-80CD-3603AA4CA466}" presName="spacer" presStyleCnt="0"/>
      <dgm:spPr/>
      <dgm:t>
        <a:bodyPr/>
        <a:lstStyle/>
        <a:p>
          <a:endParaRPr lang="en-US"/>
        </a:p>
      </dgm:t>
    </dgm:pt>
    <dgm:pt modelId="{14F837C8-8EFE-41A5-8091-A5535141D908}" type="pres">
      <dgm:prSet presAssocID="{6B84DA85-6390-428F-BA7D-046122A17F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70ED-D79E-45DD-8CC5-48E44A9C7F62}" type="pres">
      <dgm:prSet presAssocID="{A88EB7A0-C428-4F26-96E2-1C66F0E6D857}" presName="spacer" presStyleCnt="0"/>
      <dgm:spPr/>
      <dgm:t>
        <a:bodyPr/>
        <a:lstStyle/>
        <a:p>
          <a:endParaRPr lang="en-US"/>
        </a:p>
      </dgm:t>
    </dgm:pt>
    <dgm:pt modelId="{93FA995D-FD28-4966-AD3B-A7AD5060ABE0}" type="pres">
      <dgm:prSet presAssocID="{2D18DE4B-41D5-4980-A522-9BEDA2A38D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9DD84-B0EA-40FB-AB31-531FD3BF8375}" type="pres">
      <dgm:prSet presAssocID="{76B49365-5105-43D0-9B4C-343ADDDFB5F1}" presName="spacer" presStyleCnt="0"/>
      <dgm:spPr/>
      <dgm:t>
        <a:bodyPr/>
        <a:lstStyle/>
        <a:p>
          <a:endParaRPr lang="en-US"/>
        </a:p>
      </dgm:t>
    </dgm:pt>
    <dgm:pt modelId="{66F7E144-50B4-4737-B0EF-AA7D8E0E181B}" type="pres">
      <dgm:prSet presAssocID="{B2CBF9CE-4493-45DF-B38C-0F30773AFA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FB2A8-D942-42F6-871B-4F4205F7B841}" type="presOf" srcId="{6B84DA85-6390-428F-BA7D-046122A17FF7}" destId="{14F837C8-8EFE-41A5-8091-A5535141D908}" srcOrd="0" destOrd="0" presId="urn:microsoft.com/office/officeart/2005/8/layout/vList2"/>
    <dgm:cxn modelId="{6C5A5173-81DF-4517-A4A9-4DD49E2DBB5E}" type="presOf" srcId="{2D18DE4B-41D5-4980-A522-9BEDA2A38D66}" destId="{93FA995D-FD28-4966-AD3B-A7AD5060ABE0}" srcOrd="0" destOrd="0" presId="urn:microsoft.com/office/officeart/2005/8/layout/vList2"/>
    <dgm:cxn modelId="{2D351010-D87B-47E9-9FD2-308CC01179A6}" srcId="{2BEAEAE3-FB81-479E-9FFB-A16A944666D8}" destId="{6B84DA85-6390-428F-BA7D-046122A17FF7}" srcOrd="1" destOrd="0" parTransId="{D1A5DE00-8ACD-4DCF-8FB5-20E5AD1A3732}" sibTransId="{A88EB7A0-C428-4F26-96E2-1C66F0E6D857}"/>
    <dgm:cxn modelId="{990BEB9D-45BE-435B-988D-5F1764D05176}" type="presOf" srcId="{B2CBF9CE-4493-45DF-B38C-0F30773AFA98}" destId="{66F7E144-50B4-4737-B0EF-AA7D8E0E181B}" srcOrd="0" destOrd="0" presId="urn:microsoft.com/office/officeart/2005/8/layout/vList2"/>
    <dgm:cxn modelId="{18E24F6D-2016-4C47-9546-4EFD85A9BC18}" srcId="{2BEAEAE3-FB81-479E-9FFB-A16A944666D8}" destId="{2D18DE4B-41D5-4980-A522-9BEDA2A38D66}" srcOrd="2" destOrd="0" parTransId="{D213E95F-4C19-4C1C-A31F-D8972521DE02}" sibTransId="{76B49365-5105-43D0-9B4C-343ADDDFB5F1}"/>
    <dgm:cxn modelId="{9D5F59FF-C1CA-49D0-A3EF-87B775C85DF8}" type="presOf" srcId="{2BEAEAE3-FB81-479E-9FFB-A16A944666D8}" destId="{CA1ABD70-15EF-41E7-AB95-39C5D8A37547}" srcOrd="0" destOrd="0" presId="urn:microsoft.com/office/officeart/2005/8/layout/vList2"/>
    <dgm:cxn modelId="{D1DB7D29-3C96-4670-A4EC-7A85D8626A5A}" srcId="{2BEAEAE3-FB81-479E-9FFB-A16A944666D8}" destId="{A2B5E010-E8CC-47A3-B652-664B818DF632}" srcOrd="0" destOrd="0" parTransId="{90A5AB63-409A-4B05-AE75-6AFDA712EE98}" sibTransId="{204EA21F-72FA-49FA-80CD-3603AA4CA466}"/>
    <dgm:cxn modelId="{4FE11D22-15A2-4B0B-B433-01E94F174E6F}" type="presOf" srcId="{A2B5E010-E8CC-47A3-B652-664B818DF632}" destId="{A287CB63-D0DE-452D-BD52-3654673492F8}" srcOrd="0" destOrd="0" presId="urn:microsoft.com/office/officeart/2005/8/layout/vList2"/>
    <dgm:cxn modelId="{34913AF6-30ED-472D-BD6B-3C3953A982BA}" srcId="{2BEAEAE3-FB81-479E-9FFB-A16A944666D8}" destId="{B2CBF9CE-4493-45DF-B38C-0F30773AFA98}" srcOrd="3" destOrd="0" parTransId="{04CE44DB-963C-45BC-9C8A-7B19F6CAB878}" sibTransId="{26BA2487-62B0-4834-93CD-0222DC6C26DD}"/>
    <dgm:cxn modelId="{922F3891-67F7-4BD3-8229-64B942C5541D}" type="presParOf" srcId="{CA1ABD70-15EF-41E7-AB95-39C5D8A37547}" destId="{A287CB63-D0DE-452D-BD52-3654673492F8}" srcOrd="0" destOrd="0" presId="urn:microsoft.com/office/officeart/2005/8/layout/vList2"/>
    <dgm:cxn modelId="{E90EF858-F54C-4047-89DC-D85961F7E025}" type="presParOf" srcId="{CA1ABD70-15EF-41E7-AB95-39C5D8A37547}" destId="{99087996-9ABF-40F8-800A-C314B11414DD}" srcOrd="1" destOrd="0" presId="urn:microsoft.com/office/officeart/2005/8/layout/vList2"/>
    <dgm:cxn modelId="{CA7AFDE3-A718-428E-8127-4D568D13346E}" type="presParOf" srcId="{CA1ABD70-15EF-41E7-AB95-39C5D8A37547}" destId="{14F837C8-8EFE-41A5-8091-A5535141D908}" srcOrd="2" destOrd="0" presId="urn:microsoft.com/office/officeart/2005/8/layout/vList2"/>
    <dgm:cxn modelId="{D44314BA-7A7F-4665-8216-583F8961608F}" type="presParOf" srcId="{CA1ABD70-15EF-41E7-AB95-39C5D8A37547}" destId="{B4EC70ED-D79E-45DD-8CC5-48E44A9C7F62}" srcOrd="3" destOrd="0" presId="urn:microsoft.com/office/officeart/2005/8/layout/vList2"/>
    <dgm:cxn modelId="{B4178D9B-CAF1-462C-B167-0459AB27D566}" type="presParOf" srcId="{CA1ABD70-15EF-41E7-AB95-39C5D8A37547}" destId="{93FA995D-FD28-4966-AD3B-A7AD5060ABE0}" srcOrd="4" destOrd="0" presId="urn:microsoft.com/office/officeart/2005/8/layout/vList2"/>
    <dgm:cxn modelId="{A0A9E813-F6F6-4032-8152-35B7B11CEABA}" type="presParOf" srcId="{CA1ABD70-15EF-41E7-AB95-39C5D8A37547}" destId="{4309DD84-B0EA-40FB-AB31-531FD3BF8375}" srcOrd="5" destOrd="0" presId="urn:microsoft.com/office/officeart/2005/8/layout/vList2"/>
    <dgm:cxn modelId="{719C0ACB-D61D-4147-B25D-E00FCC6E87A7}" type="presParOf" srcId="{CA1ABD70-15EF-41E7-AB95-39C5D8A37547}" destId="{66F7E144-50B4-4737-B0EF-AA7D8E0E18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E4A1F-3F54-4665-AEB7-B2DC3934754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C6297-E639-46C5-BE11-A2C650D5E228}">
      <dgm:prSet custT="1"/>
      <dgm:spPr/>
      <dgm:t>
        <a:bodyPr/>
        <a:lstStyle/>
        <a:p>
          <a:pPr rtl="0"/>
          <a:r>
            <a:rPr lang="en-US" sz="2800" dirty="0" smtClean="0"/>
            <a:t>Mendefinisikan proses bisnis</a:t>
          </a:r>
          <a:endParaRPr lang="en-US" sz="2800" dirty="0"/>
        </a:p>
      </dgm:t>
    </dgm:pt>
    <dgm:pt modelId="{0DCC2120-D57F-4DFF-B912-931FFCB676DF}" type="parTrans" cxnId="{EC303D25-A798-4FBD-A149-E07773E44FE5}">
      <dgm:prSet/>
      <dgm:spPr/>
      <dgm:t>
        <a:bodyPr/>
        <a:lstStyle/>
        <a:p>
          <a:endParaRPr lang="en-US" sz="2000"/>
        </a:p>
      </dgm:t>
    </dgm:pt>
    <dgm:pt modelId="{5FF4F994-E0F5-4B3D-B795-8BFFF3875ECF}" type="sibTrans" cxnId="{EC303D25-A798-4FBD-A149-E07773E44FE5}">
      <dgm:prSet/>
      <dgm:spPr/>
      <dgm:t>
        <a:bodyPr/>
        <a:lstStyle/>
        <a:p>
          <a:endParaRPr lang="en-US" sz="2000"/>
        </a:p>
      </dgm:t>
    </dgm:pt>
    <dgm:pt modelId="{B5D25BEF-2970-4F96-96D7-83C27EDABFF4}">
      <dgm:prSet custT="1"/>
      <dgm:spPr/>
      <dgm:t>
        <a:bodyPr/>
        <a:lstStyle/>
        <a:p>
          <a:pPr rtl="0"/>
          <a:r>
            <a:rPr lang="en-US" sz="2800" dirty="0" smtClean="0"/>
            <a:t>Menyediakan pengetahuan tentang bisnis enterprise secara konsisten, komprehensif, dan lengkap</a:t>
          </a:r>
          <a:endParaRPr lang="en-US" sz="2800" dirty="0"/>
        </a:p>
      </dgm:t>
    </dgm:pt>
    <dgm:pt modelId="{2993C46C-CBBC-45C6-8BCF-B349897AEEB3}" type="parTrans" cxnId="{002A9E69-17F3-45CB-863C-5A17F01566A2}">
      <dgm:prSet/>
      <dgm:spPr/>
      <dgm:t>
        <a:bodyPr/>
        <a:lstStyle/>
        <a:p>
          <a:endParaRPr lang="en-US" sz="2000"/>
        </a:p>
      </dgm:t>
    </dgm:pt>
    <dgm:pt modelId="{57BB5C5E-993D-40B9-AE9E-3DF9EE429A22}" type="sibTrans" cxnId="{002A9E69-17F3-45CB-863C-5A17F01566A2}">
      <dgm:prSet/>
      <dgm:spPr/>
      <dgm:t>
        <a:bodyPr/>
        <a:lstStyle/>
        <a:p>
          <a:endParaRPr lang="en-US" sz="2000"/>
        </a:p>
      </dgm:t>
    </dgm:pt>
    <dgm:pt modelId="{B585021F-3AD3-4E09-878E-3A87EEAF55B3}">
      <dgm:prSet custT="1"/>
      <dgm:spPr/>
      <dgm:t>
        <a:bodyPr/>
        <a:lstStyle/>
        <a:p>
          <a:pPr rtl="0"/>
          <a:r>
            <a:rPr lang="en-US" sz="2800" dirty="0" smtClean="0"/>
            <a:t>Menyediakan dokumentasi tentang dimana posisi perusahaan berada saat ini dan dimana posisi perusahaan  pada masa datang</a:t>
          </a:r>
          <a:endParaRPr lang="en-US" sz="2800" dirty="0"/>
        </a:p>
      </dgm:t>
    </dgm:pt>
    <dgm:pt modelId="{6CCA417B-9596-4F41-82F8-01BB2B126F4B}" type="parTrans" cxnId="{534297F1-8141-4123-9EEC-F7825D04538F}">
      <dgm:prSet/>
      <dgm:spPr/>
      <dgm:t>
        <a:bodyPr/>
        <a:lstStyle/>
        <a:p>
          <a:endParaRPr lang="en-US" sz="2000"/>
        </a:p>
      </dgm:t>
    </dgm:pt>
    <dgm:pt modelId="{FDBB96B8-8B36-4C59-AFB1-7C9D1855B8F8}" type="sibTrans" cxnId="{534297F1-8141-4123-9EEC-F7825D04538F}">
      <dgm:prSet/>
      <dgm:spPr/>
      <dgm:t>
        <a:bodyPr/>
        <a:lstStyle/>
        <a:p>
          <a:endParaRPr lang="en-US" sz="2000"/>
        </a:p>
      </dgm:t>
    </dgm:pt>
    <dgm:pt modelId="{D0BEC3BC-CFFE-4AEF-871B-5A8BD61B02B9}">
      <dgm:prSet custT="1"/>
      <dgm:spPr/>
      <dgm:t>
        <a:bodyPr/>
        <a:lstStyle/>
        <a:p>
          <a:pPr rtl="0"/>
          <a:r>
            <a:rPr lang="en-US" sz="2800" dirty="0" smtClean="0"/>
            <a:t>Menidentifikasi dan mendeskripsikan setiap unit organisasi dan  fungsi bisnisnya</a:t>
          </a:r>
          <a:endParaRPr lang="en-US" sz="2800" dirty="0"/>
        </a:p>
      </dgm:t>
    </dgm:pt>
    <dgm:pt modelId="{E5CF5FCF-0A0E-4D21-8AAC-A0FF669F9A0D}" type="parTrans" cxnId="{1F237B91-0B40-45B3-A739-87EE5C6B4D70}">
      <dgm:prSet/>
      <dgm:spPr/>
      <dgm:t>
        <a:bodyPr/>
        <a:lstStyle/>
        <a:p>
          <a:endParaRPr lang="en-US" sz="2000"/>
        </a:p>
      </dgm:t>
    </dgm:pt>
    <dgm:pt modelId="{F586C511-2576-42BF-92ED-81CB9F72C949}" type="sibTrans" cxnId="{1F237B91-0B40-45B3-A739-87EE5C6B4D70}">
      <dgm:prSet/>
      <dgm:spPr/>
      <dgm:t>
        <a:bodyPr/>
        <a:lstStyle/>
        <a:p>
          <a:endParaRPr lang="en-US" sz="2000"/>
        </a:p>
      </dgm:t>
    </dgm:pt>
    <dgm:pt modelId="{46992426-BED9-41D2-A286-8A4DD33D2AAC}" type="pres">
      <dgm:prSet presAssocID="{65CE4A1F-3F54-4665-AEB7-B2DC393475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19710-7724-478C-A20D-965AFC44DE29}" type="pres">
      <dgm:prSet presAssocID="{638C6297-E639-46C5-BE11-A2C650D5E2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74DD7-DA95-45B2-A870-4B7F592FA868}" type="pres">
      <dgm:prSet presAssocID="{5FF4F994-E0F5-4B3D-B795-8BFFF3875ECF}" presName="sibTrans" presStyleCnt="0"/>
      <dgm:spPr/>
    </dgm:pt>
    <dgm:pt modelId="{F28CF4C5-9640-4F95-A074-7B3146A726D8}" type="pres">
      <dgm:prSet presAssocID="{B5D25BEF-2970-4F96-96D7-83C27EDABF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3F8B9-F78E-475E-B4CA-79B94A0DF3C6}" type="pres">
      <dgm:prSet presAssocID="{57BB5C5E-993D-40B9-AE9E-3DF9EE429A22}" presName="sibTrans" presStyleCnt="0"/>
      <dgm:spPr/>
    </dgm:pt>
    <dgm:pt modelId="{78C756A3-A5D1-4D4B-829D-77E78AA437E6}" type="pres">
      <dgm:prSet presAssocID="{B585021F-3AD3-4E09-878E-3A87EEAF55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A9B99-D8A8-4176-8002-A4FC13DE5A84}" type="pres">
      <dgm:prSet presAssocID="{FDBB96B8-8B36-4C59-AFB1-7C9D1855B8F8}" presName="sibTrans" presStyleCnt="0"/>
      <dgm:spPr/>
    </dgm:pt>
    <dgm:pt modelId="{4B0B6696-08DE-4F31-B1D9-AAB2C5E09A59}" type="pres">
      <dgm:prSet presAssocID="{D0BEC3BC-CFFE-4AEF-871B-5A8BD61B02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9D568-ECDF-439E-BBA0-69837C186B31}" type="presOf" srcId="{65CE4A1F-3F54-4665-AEB7-B2DC3934754C}" destId="{46992426-BED9-41D2-A286-8A4DD33D2AAC}" srcOrd="0" destOrd="0" presId="urn:microsoft.com/office/officeart/2005/8/layout/default#1"/>
    <dgm:cxn modelId="{C4716D26-9EBB-4826-B33F-C1693BAB0FA5}" type="presOf" srcId="{B5D25BEF-2970-4F96-96D7-83C27EDABFF4}" destId="{F28CF4C5-9640-4F95-A074-7B3146A726D8}" srcOrd="0" destOrd="0" presId="urn:microsoft.com/office/officeart/2005/8/layout/default#1"/>
    <dgm:cxn modelId="{A8E10AE9-ACB5-41F0-8B04-C3D3BF67995F}" type="presOf" srcId="{B585021F-3AD3-4E09-878E-3A87EEAF55B3}" destId="{78C756A3-A5D1-4D4B-829D-77E78AA437E6}" srcOrd="0" destOrd="0" presId="urn:microsoft.com/office/officeart/2005/8/layout/default#1"/>
    <dgm:cxn modelId="{1F237B91-0B40-45B3-A739-87EE5C6B4D70}" srcId="{65CE4A1F-3F54-4665-AEB7-B2DC3934754C}" destId="{D0BEC3BC-CFFE-4AEF-871B-5A8BD61B02B9}" srcOrd="3" destOrd="0" parTransId="{E5CF5FCF-0A0E-4D21-8AAC-A0FF669F9A0D}" sibTransId="{F586C511-2576-42BF-92ED-81CB9F72C949}"/>
    <dgm:cxn modelId="{534297F1-8141-4123-9EEC-F7825D04538F}" srcId="{65CE4A1F-3F54-4665-AEB7-B2DC3934754C}" destId="{B585021F-3AD3-4E09-878E-3A87EEAF55B3}" srcOrd="2" destOrd="0" parTransId="{6CCA417B-9596-4F41-82F8-01BB2B126F4B}" sibTransId="{FDBB96B8-8B36-4C59-AFB1-7C9D1855B8F8}"/>
    <dgm:cxn modelId="{ADEA2AFB-8C62-4703-A9B4-75AA0F2D89AD}" type="presOf" srcId="{638C6297-E639-46C5-BE11-A2C650D5E228}" destId="{25319710-7724-478C-A20D-965AFC44DE29}" srcOrd="0" destOrd="0" presId="urn:microsoft.com/office/officeart/2005/8/layout/default#1"/>
    <dgm:cxn modelId="{08040A7C-2912-42DA-B74C-EB626467F0FB}" type="presOf" srcId="{D0BEC3BC-CFFE-4AEF-871B-5A8BD61B02B9}" destId="{4B0B6696-08DE-4F31-B1D9-AAB2C5E09A59}" srcOrd="0" destOrd="0" presId="urn:microsoft.com/office/officeart/2005/8/layout/default#1"/>
    <dgm:cxn modelId="{002A9E69-17F3-45CB-863C-5A17F01566A2}" srcId="{65CE4A1F-3F54-4665-AEB7-B2DC3934754C}" destId="{B5D25BEF-2970-4F96-96D7-83C27EDABFF4}" srcOrd="1" destOrd="0" parTransId="{2993C46C-CBBC-45C6-8BCF-B349897AEEB3}" sibTransId="{57BB5C5E-993D-40B9-AE9E-3DF9EE429A22}"/>
    <dgm:cxn modelId="{EC303D25-A798-4FBD-A149-E07773E44FE5}" srcId="{65CE4A1F-3F54-4665-AEB7-B2DC3934754C}" destId="{638C6297-E639-46C5-BE11-A2C650D5E228}" srcOrd="0" destOrd="0" parTransId="{0DCC2120-D57F-4DFF-B912-931FFCB676DF}" sibTransId="{5FF4F994-E0F5-4B3D-B795-8BFFF3875ECF}"/>
    <dgm:cxn modelId="{EB3B9D2E-8EF1-41AA-9BE0-05D1C49F5B66}" type="presParOf" srcId="{46992426-BED9-41D2-A286-8A4DD33D2AAC}" destId="{25319710-7724-478C-A20D-965AFC44DE29}" srcOrd="0" destOrd="0" presId="urn:microsoft.com/office/officeart/2005/8/layout/default#1"/>
    <dgm:cxn modelId="{532AFFD2-DF33-4095-B94F-4C1AD604485C}" type="presParOf" srcId="{46992426-BED9-41D2-A286-8A4DD33D2AAC}" destId="{B7574DD7-DA95-45B2-A870-4B7F592FA868}" srcOrd="1" destOrd="0" presId="urn:microsoft.com/office/officeart/2005/8/layout/default#1"/>
    <dgm:cxn modelId="{8CEC885D-0D55-478D-8BBB-678FA7E19811}" type="presParOf" srcId="{46992426-BED9-41D2-A286-8A4DD33D2AAC}" destId="{F28CF4C5-9640-4F95-A074-7B3146A726D8}" srcOrd="2" destOrd="0" presId="urn:microsoft.com/office/officeart/2005/8/layout/default#1"/>
    <dgm:cxn modelId="{2D04FB72-0462-4F31-A0D8-E285C413C839}" type="presParOf" srcId="{46992426-BED9-41D2-A286-8A4DD33D2AAC}" destId="{19C3F8B9-F78E-475E-B4CA-79B94A0DF3C6}" srcOrd="3" destOrd="0" presId="urn:microsoft.com/office/officeart/2005/8/layout/default#1"/>
    <dgm:cxn modelId="{F9E27204-4AB6-4A7D-8005-E1E45D122910}" type="presParOf" srcId="{46992426-BED9-41D2-A286-8A4DD33D2AAC}" destId="{78C756A3-A5D1-4D4B-829D-77E78AA437E6}" srcOrd="4" destOrd="0" presId="urn:microsoft.com/office/officeart/2005/8/layout/default#1"/>
    <dgm:cxn modelId="{8C8C8EB9-20DD-492A-BEB6-61398969ADF9}" type="presParOf" srcId="{46992426-BED9-41D2-A286-8A4DD33D2AAC}" destId="{4CEA9B99-D8A8-4176-8002-A4FC13DE5A84}" srcOrd="5" destOrd="0" presId="urn:microsoft.com/office/officeart/2005/8/layout/default#1"/>
    <dgm:cxn modelId="{9820A484-353B-4B5A-99FB-F8802B3210A1}" type="presParOf" srcId="{46992426-BED9-41D2-A286-8A4DD33D2AAC}" destId="{4B0B6696-08DE-4F31-B1D9-AAB2C5E09A5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80B50-1888-471A-8EDC-BF58D39F8BB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868ED-34B8-4404-8EA9-5420A9F1BAEC}">
      <dgm:prSet custT="1"/>
      <dgm:spPr/>
      <dgm:t>
        <a:bodyPr/>
        <a:lstStyle/>
        <a:p>
          <a:pPr rtl="0"/>
          <a:r>
            <a:rPr lang="en-US" sz="2800" dirty="0" smtClean="0"/>
            <a:t>Mendefinisikan </a:t>
          </a:r>
          <a:r>
            <a:rPr lang="en-US" sz="2800" i="1" dirty="0" smtClean="0"/>
            <a:t>platform</a:t>
          </a:r>
          <a:r>
            <a:rPr lang="en-US" sz="2800" dirty="0" smtClean="0"/>
            <a:t> teknologi agar </a:t>
          </a:r>
          <a:r>
            <a:rPr lang="en-US" sz="2800" dirty="0" err="1" smtClean="0"/>
            <a:t>aplikasi</a:t>
          </a:r>
          <a:r>
            <a:rPr lang="en-US" sz="2800" dirty="0" smtClean="0"/>
            <a:t> </a:t>
          </a:r>
          <a:r>
            <a:rPr lang="en-US" sz="2800" dirty="0" err="1" smtClean="0"/>
            <a:t>untuk</a:t>
          </a:r>
          <a:r>
            <a:rPr lang="en-US" sz="2800" dirty="0" smtClean="0"/>
            <a:t> mengelola data dan menyediakan informasi pendukung  fungsi bisnis</a:t>
          </a:r>
          <a:endParaRPr lang="en-US" sz="2800" dirty="0"/>
        </a:p>
      </dgm:t>
    </dgm:pt>
    <dgm:pt modelId="{F880A6C6-78F0-4D51-A191-BCFEE3D8A4C1}" type="parTrans" cxnId="{F00794A4-2878-4F37-B143-D1754B313E02}">
      <dgm:prSet/>
      <dgm:spPr/>
      <dgm:t>
        <a:bodyPr/>
        <a:lstStyle/>
        <a:p>
          <a:endParaRPr lang="en-US" sz="1800"/>
        </a:p>
      </dgm:t>
    </dgm:pt>
    <dgm:pt modelId="{959E1904-5703-48E6-B87A-6164D2FAC30D}" type="sibTrans" cxnId="{F00794A4-2878-4F37-B143-D1754B313E02}">
      <dgm:prSet/>
      <dgm:spPr/>
      <dgm:t>
        <a:bodyPr/>
        <a:lstStyle/>
        <a:p>
          <a:endParaRPr lang="en-US" sz="1800"/>
        </a:p>
      </dgm:t>
    </dgm:pt>
    <dgm:pt modelId="{335477D9-EA30-433E-9FFA-FA5F19CA418D}">
      <dgm:prSet custT="1"/>
      <dgm:spPr/>
      <dgm:t>
        <a:bodyPr/>
        <a:lstStyle/>
        <a:p>
          <a:pPr rtl="0"/>
          <a:r>
            <a:rPr lang="en-US" sz="3200" dirty="0" smtClean="0"/>
            <a:t>Tidak perlu berupa rancangan detail jaringan dan software komputasi </a:t>
          </a:r>
          <a:r>
            <a:rPr lang="en-US" sz="3200" i="1" dirty="0" smtClean="0"/>
            <a:t>enterprise</a:t>
          </a:r>
          <a:endParaRPr lang="en-US" sz="3200" i="1" dirty="0"/>
        </a:p>
      </dgm:t>
    </dgm:pt>
    <dgm:pt modelId="{3B780A0B-530E-47F9-8ED1-7D027F2FC3C9}" type="parTrans" cxnId="{3D61F2F5-FED6-497C-9B85-31EE2CBF131D}">
      <dgm:prSet/>
      <dgm:spPr/>
      <dgm:t>
        <a:bodyPr/>
        <a:lstStyle/>
        <a:p>
          <a:endParaRPr lang="en-US" sz="1800"/>
        </a:p>
      </dgm:t>
    </dgm:pt>
    <dgm:pt modelId="{00F39F69-1CD2-4178-9FA3-AFDA213BEDA0}" type="sibTrans" cxnId="{3D61F2F5-FED6-497C-9B85-31EE2CBF131D}">
      <dgm:prSet/>
      <dgm:spPr/>
      <dgm:t>
        <a:bodyPr/>
        <a:lstStyle/>
        <a:p>
          <a:endParaRPr lang="en-US" sz="1800"/>
        </a:p>
      </dgm:t>
    </dgm:pt>
    <dgm:pt modelId="{CA6B36DB-7EF3-48B3-89F3-38233FADF4D4}" type="pres">
      <dgm:prSet presAssocID="{BA480B50-1888-471A-8EDC-BF58D39F8B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F2527-4991-4C10-A5AD-D8337517BF74}" type="pres">
      <dgm:prSet presAssocID="{708868ED-34B8-4404-8EA9-5420A9F1BAEC}" presName="circ1" presStyleLbl="vennNode1" presStyleIdx="0" presStyleCnt="2" custScaleX="92081" custLinFactNeighborX="-10457"/>
      <dgm:spPr/>
      <dgm:t>
        <a:bodyPr/>
        <a:lstStyle/>
        <a:p>
          <a:endParaRPr lang="en-US"/>
        </a:p>
      </dgm:t>
    </dgm:pt>
    <dgm:pt modelId="{7844A3D1-FFA0-49F0-AA5C-045DFE95EB2B}" type="pres">
      <dgm:prSet presAssocID="{708868ED-34B8-4404-8EA9-5420A9F1BA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A7F0-91DC-45CB-893E-1009F30A01B3}" type="pres">
      <dgm:prSet presAssocID="{335477D9-EA30-433E-9FFA-FA5F19CA418D}" presName="circ2" presStyleLbl="vennNode1" presStyleIdx="1" presStyleCnt="2" custScaleX="94634" custLinFactNeighborX="15678"/>
      <dgm:spPr/>
      <dgm:t>
        <a:bodyPr/>
        <a:lstStyle/>
        <a:p>
          <a:endParaRPr lang="en-US"/>
        </a:p>
      </dgm:t>
    </dgm:pt>
    <dgm:pt modelId="{22F0CE09-4CE4-4319-B7EC-4C929C8D3223}" type="pres">
      <dgm:prSet presAssocID="{335477D9-EA30-433E-9FFA-FA5F19CA41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988A3-905B-4508-A9A6-31B7D4B9912A}" type="presOf" srcId="{335477D9-EA30-433E-9FFA-FA5F19CA418D}" destId="{22F0CE09-4CE4-4319-B7EC-4C929C8D3223}" srcOrd="1" destOrd="0" presId="urn:microsoft.com/office/officeart/2005/8/layout/venn1"/>
    <dgm:cxn modelId="{6198CAC7-D96B-4C4B-8BCB-0A3ED8DFE6B0}" type="presOf" srcId="{708868ED-34B8-4404-8EA9-5420A9F1BAEC}" destId="{7DBF2527-4991-4C10-A5AD-D8337517BF74}" srcOrd="0" destOrd="0" presId="urn:microsoft.com/office/officeart/2005/8/layout/venn1"/>
    <dgm:cxn modelId="{C7C3DD6E-875C-4342-BE3A-7483A2F3480C}" type="presOf" srcId="{708868ED-34B8-4404-8EA9-5420A9F1BAEC}" destId="{7844A3D1-FFA0-49F0-AA5C-045DFE95EB2B}" srcOrd="1" destOrd="0" presId="urn:microsoft.com/office/officeart/2005/8/layout/venn1"/>
    <dgm:cxn modelId="{F00794A4-2878-4F37-B143-D1754B313E02}" srcId="{BA480B50-1888-471A-8EDC-BF58D39F8BBE}" destId="{708868ED-34B8-4404-8EA9-5420A9F1BAEC}" srcOrd="0" destOrd="0" parTransId="{F880A6C6-78F0-4D51-A191-BCFEE3D8A4C1}" sibTransId="{959E1904-5703-48E6-B87A-6164D2FAC30D}"/>
    <dgm:cxn modelId="{FFBC4680-3FD4-436B-A18C-F06858D8C467}" type="presOf" srcId="{335477D9-EA30-433E-9FFA-FA5F19CA418D}" destId="{A330A7F0-91DC-45CB-893E-1009F30A01B3}" srcOrd="0" destOrd="0" presId="urn:microsoft.com/office/officeart/2005/8/layout/venn1"/>
    <dgm:cxn modelId="{439DF356-DEC6-477D-9AA0-EA614925C6D5}" type="presOf" srcId="{BA480B50-1888-471A-8EDC-BF58D39F8BBE}" destId="{CA6B36DB-7EF3-48B3-89F3-38233FADF4D4}" srcOrd="0" destOrd="0" presId="urn:microsoft.com/office/officeart/2005/8/layout/venn1"/>
    <dgm:cxn modelId="{3D61F2F5-FED6-497C-9B85-31EE2CBF131D}" srcId="{BA480B50-1888-471A-8EDC-BF58D39F8BBE}" destId="{335477D9-EA30-433E-9FFA-FA5F19CA418D}" srcOrd="1" destOrd="0" parTransId="{3B780A0B-530E-47F9-8ED1-7D027F2FC3C9}" sibTransId="{00F39F69-1CD2-4178-9FA3-AFDA213BEDA0}"/>
    <dgm:cxn modelId="{098DEACB-F2FF-4ECE-A07E-9540DFD6CAA0}" type="presParOf" srcId="{CA6B36DB-7EF3-48B3-89F3-38233FADF4D4}" destId="{7DBF2527-4991-4C10-A5AD-D8337517BF74}" srcOrd="0" destOrd="0" presId="urn:microsoft.com/office/officeart/2005/8/layout/venn1"/>
    <dgm:cxn modelId="{95603BC4-4DAE-447D-8483-387631B3BE5B}" type="presParOf" srcId="{CA6B36DB-7EF3-48B3-89F3-38233FADF4D4}" destId="{7844A3D1-FFA0-49F0-AA5C-045DFE95EB2B}" srcOrd="1" destOrd="0" presId="urn:microsoft.com/office/officeart/2005/8/layout/venn1"/>
    <dgm:cxn modelId="{B5EE9A10-F7CC-439E-93C6-D39C7E4962A7}" type="presParOf" srcId="{CA6B36DB-7EF3-48B3-89F3-38233FADF4D4}" destId="{A330A7F0-91DC-45CB-893E-1009F30A01B3}" srcOrd="2" destOrd="0" presId="urn:microsoft.com/office/officeart/2005/8/layout/venn1"/>
    <dgm:cxn modelId="{F1789EC9-A97C-493D-A82D-A374C5204CAB}" type="presParOf" srcId="{CA6B36DB-7EF3-48B3-89F3-38233FADF4D4}" destId="{22F0CE09-4CE4-4319-B7EC-4C929C8D322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75FA-6B05-4E07-821E-1EA93FA1B2FB}">
      <dsp:nvSpPr>
        <dsp:cNvPr id="0" name=""/>
        <dsp:cNvSpPr/>
      </dsp:nvSpPr>
      <dsp:spPr>
        <a:xfrm>
          <a:off x="1134141" y="0"/>
          <a:ext cx="12853606" cy="70564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CC82A-378F-4196-AA3D-8E787DFBD2D1}">
      <dsp:nvSpPr>
        <dsp:cNvPr id="0" name=""/>
        <dsp:cNvSpPr/>
      </dsp:nvSpPr>
      <dsp:spPr>
        <a:xfrm>
          <a:off x="0" y="2116931"/>
          <a:ext cx="4536567" cy="282257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Akurasi</a:t>
          </a:r>
          <a:endParaRPr lang="en-US" sz="6500" kern="1200" dirty="0"/>
        </a:p>
      </dsp:txBody>
      <dsp:txXfrm>
        <a:off x="137787" y="2254718"/>
        <a:ext cx="4260993" cy="2547001"/>
      </dsp:txXfrm>
    </dsp:sp>
    <dsp:sp modelId="{89479DF7-BA22-47F0-A244-2D87AD4B1F05}">
      <dsp:nvSpPr>
        <dsp:cNvPr id="0" name=""/>
        <dsp:cNvSpPr/>
      </dsp:nvSpPr>
      <dsp:spPr>
        <a:xfrm>
          <a:off x="5292661" y="2116931"/>
          <a:ext cx="4536567" cy="2822575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Tepat Waktu</a:t>
          </a:r>
          <a:endParaRPr lang="en-US" sz="6500" kern="1200" dirty="0"/>
        </a:p>
      </dsp:txBody>
      <dsp:txXfrm>
        <a:off x="5430448" y="2254718"/>
        <a:ext cx="4260993" cy="2547001"/>
      </dsp:txXfrm>
    </dsp:sp>
    <dsp:sp modelId="{BDBD463A-47A4-4EFA-8ABE-5CAB00C2CA70}">
      <dsp:nvSpPr>
        <dsp:cNvPr id="0" name=""/>
        <dsp:cNvSpPr/>
      </dsp:nvSpPr>
      <dsp:spPr>
        <a:xfrm>
          <a:off x="10585323" y="2116931"/>
          <a:ext cx="4536567" cy="2822575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Relevansi</a:t>
          </a:r>
          <a:endParaRPr lang="en-US" sz="6500" kern="1200" dirty="0"/>
        </a:p>
      </dsp:txBody>
      <dsp:txXfrm>
        <a:off x="10723110" y="2254718"/>
        <a:ext cx="4260993" cy="254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7CB63-D0DE-452D-BD52-3654673492F8}">
      <dsp:nvSpPr>
        <dsp:cNvPr id="0" name=""/>
        <dsp:cNvSpPr/>
      </dsp:nvSpPr>
      <dsp:spPr>
        <a:xfrm>
          <a:off x="0" y="22976"/>
          <a:ext cx="8236029" cy="692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err="1" smtClean="0">
              <a:solidFill>
                <a:srgbClr val="FF0000"/>
              </a:solidFill>
            </a:rPr>
            <a:t>Arsitektur</a:t>
          </a:r>
          <a:r>
            <a:rPr lang="en-US" sz="2400" b="1" i="0" kern="1200" baseline="0" dirty="0" smtClean="0">
              <a:solidFill>
                <a:srgbClr val="FF0000"/>
              </a:solidFill>
            </a:rPr>
            <a:t> </a:t>
          </a:r>
          <a:r>
            <a:rPr lang="en-US" sz="2400" b="1" i="0" kern="1200" baseline="0" dirty="0" err="1" smtClean="0">
              <a:solidFill>
                <a:srgbClr val="FF0000"/>
              </a:solidFill>
            </a:rPr>
            <a:t>Bisnis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3812" y="56788"/>
        <a:ext cx="8168405" cy="625016"/>
      </dsp:txXfrm>
    </dsp:sp>
    <dsp:sp modelId="{14F837C8-8EFE-41A5-8091-A5535141D908}">
      <dsp:nvSpPr>
        <dsp:cNvPr id="0" name=""/>
        <dsp:cNvSpPr/>
      </dsp:nvSpPr>
      <dsp:spPr>
        <a:xfrm>
          <a:off x="0" y="822177"/>
          <a:ext cx="8236029" cy="692640"/>
        </a:xfrm>
        <a:prstGeom prst="round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smtClean="0"/>
            <a:t>Arsitektur Data/Informasi</a:t>
          </a:r>
          <a:endParaRPr lang="en-US" sz="2400" kern="1200" dirty="0"/>
        </a:p>
      </dsp:txBody>
      <dsp:txXfrm>
        <a:off x="33812" y="855989"/>
        <a:ext cx="8168405" cy="625016"/>
      </dsp:txXfrm>
    </dsp:sp>
    <dsp:sp modelId="{93FA995D-FD28-4966-AD3B-A7AD5060ABE0}">
      <dsp:nvSpPr>
        <dsp:cNvPr id="0" name=""/>
        <dsp:cNvSpPr/>
      </dsp:nvSpPr>
      <dsp:spPr>
        <a:xfrm>
          <a:off x="0" y="1621377"/>
          <a:ext cx="8236029" cy="692640"/>
        </a:xfrm>
        <a:prstGeom prst="roundRect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smtClean="0"/>
            <a:t>Arsitektur Aplikasi</a:t>
          </a:r>
          <a:endParaRPr lang="en-US" sz="2400" kern="1200" dirty="0"/>
        </a:p>
      </dsp:txBody>
      <dsp:txXfrm>
        <a:off x="33812" y="1655189"/>
        <a:ext cx="8168405" cy="625016"/>
      </dsp:txXfrm>
    </dsp:sp>
    <dsp:sp modelId="{66F7E144-50B4-4737-B0EF-AA7D8E0E181B}">
      <dsp:nvSpPr>
        <dsp:cNvPr id="0" name=""/>
        <dsp:cNvSpPr/>
      </dsp:nvSpPr>
      <dsp:spPr>
        <a:xfrm>
          <a:off x="0" y="2420577"/>
          <a:ext cx="8236029" cy="69264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smtClean="0"/>
            <a:t>Arsitektur Teknologi</a:t>
          </a:r>
          <a:endParaRPr lang="en-US" sz="2400" kern="1200" dirty="0"/>
        </a:p>
      </dsp:txBody>
      <dsp:txXfrm>
        <a:off x="33812" y="2454389"/>
        <a:ext cx="8168405" cy="625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19710-7724-478C-A20D-965AFC44DE29}">
      <dsp:nvSpPr>
        <dsp:cNvPr id="0" name=""/>
        <dsp:cNvSpPr/>
      </dsp:nvSpPr>
      <dsp:spPr>
        <a:xfrm>
          <a:off x="1235325" y="3536"/>
          <a:ext cx="5767224" cy="3460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Mendefinisikan proses bisnis</a:t>
          </a:r>
          <a:endParaRPr lang="en-US" sz="2800" kern="1200" dirty="0"/>
        </a:p>
      </dsp:txBody>
      <dsp:txXfrm>
        <a:off x="1235325" y="3536"/>
        <a:ext cx="5767224" cy="3460334"/>
      </dsp:txXfrm>
    </dsp:sp>
    <dsp:sp modelId="{F28CF4C5-9640-4F95-A074-7B3146A726D8}">
      <dsp:nvSpPr>
        <dsp:cNvPr id="0" name=""/>
        <dsp:cNvSpPr/>
      </dsp:nvSpPr>
      <dsp:spPr>
        <a:xfrm>
          <a:off x="7579272" y="3536"/>
          <a:ext cx="5767224" cy="3460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Menyediakan pengetahuan tentang bisnis enterprise secara konsisten, komprehensif, dan lengkap</a:t>
          </a:r>
          <a:endParaRPr lang="en-US" sz="2800" kern="1200" dirty="0"/>
        </a:p>
      </dsp:txBody>
      <dsp:txXfrm>
        <a:off x="7579272" y="3536"/>
        <a:ext cx="5767224" cy="3460334"/>
      </dsp:txXfrm>
    </dsp:sp>
    <dsp:sp modelId="{78C756A3-A5D1-4D4B-829D-77E78AA437E6}">
      <dsp:nvSpPr>
        <dsp:cNvPr id="0" name=""/>
        <dsp:cNvSpPr/>
      </dsp:nvSpPr>
      <dsp:spPr>
        <a:xfrm>
          <a:off x="1235325" y="4040593"/>
          <a:ext cx="5767224" cy="3460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Menyediakan dokumentasi tentang dimana posisi perusahaan berada saat ini dan dimana posisi perusahaan  pada masa datang</a:t>
          </a:r>
          <a:endParaRPr lang="en-US" sz="2800" kern="1200" dirty="0"/>
        </a:p>
      </dsp:txBody>
      <dsp:txXfrm>
        <a:off x="1235325" y="4040593"/>
        <a:ext cx="5767224" cy="3460334"/>
      </dsp:txXfrm>
    </dsp:sp>
    <dsp:sp modelId="{4B0B6696-08DE-4F31-B1D9-AAB2C5E09A59}">
      <dsp:nvSpPr>
        <dsp:cNvPr id="0" name=""/>
        <dsp:cNvSpPr/>
      </dsp:nvSpPr>
      <dsp:spPr>
        <a:xfrm>
          <a:off x="7579272" y="4040593"/>
          <a:ext cx="5767224" cy="3460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Menidentifikasi dan mendeskripsikan setiap unit organisasi dan  fungsi bisnisnya</a:t>
          </a:r>
          <a:endParaRPr lang="en-US" sz="2800" kern="1200" dirty="0"/>
        </a:p>
      </dsp:txBody>
      <dsp:txXfrm>
        <a:off x="7579272" y="4040593"/>
        <a:ext cx="5767224" cy="3460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F2527-4991-4C10-A5AD-D8337517BF74}">
      <dsp:nvSpPr>
        <dsp:cNvPr id="0" name=""/>
        <dsp:cNvSpPr/>
      </dsp:nvSpPr>
      <dsp:spPr>
        <a:xfrm>
          <a:off x="1312540" y="17548"/>
          <a:ext cx="5908380" cy="6416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Mendefinisikan </a:t>
          </a:r>
          <a:r>
            <a:rPr lang="en-US" sz="2800" i="1" kern="1200" dirty="0" smtClean="0"/>
            <a:t>platform</a:t>
          </a:r>
          <a:r>
            <a:rPr lang="en-US" sz="2800" kern="1200" dirty="0" smtClean="0"/>
            <a:t> teknologi agar </a:t>
          </a:r>
          <a:r>
            <a:rPr lang="en-US" sz="2800" kern="1200" dirty="0" err="1" smtClean="0"/>
            <a:t>aplikasi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mengelola data dan menyediakan informasi pendukung  fungsi bisnis</a:t>
          </a:r>
          <a:endParaRPr lang="en-US" sz="2800" kern="1200" dirty="0"/>
        </a:p>
      </dsp:txBody>
      <dsp:txXfrm>
        <a:off x="2137584" y="774192"/>
        <a:ext cx="3406633" cy="4903216"/>
      </dsp:txXfrm>
    </dsp:sp>
    <dsp:sp modelId="{A330A7F0-91DC-45CB-893E-1009F30A01B3}">
      <dsp:nvSpPr>
        <dsp:cNvPr id="0" name=""/>
        <dsp:cNvSpPr/>
      </dsp:nvSpPr>
      <dsp:spPr>
        <a:xfrm>
          <a:off x="7532094" y="17548"/>
          <a:ext cx="6072193" cy="6416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Tidak perlu berupa rancangan detail jaringan dan software komputasi </a:t>
          </a:r>
          <a:r>
            <a:rPr lang="en-US" sz="3200" i="1" kern="1200" dirty="0" smtClean="0"/>
            <a:t>enterprise</a:t>
          </a:r>
          <a:endParaRPr lang="en-US" sz="3200" i="1" kern="1200" dirty="0"/>
        </a:p>
      </dsp:txBody>
      <dsp:txXfrm>
        <a:off x="9255284" y="774192"/>
        <a:ext cx="3501084" cy="4903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D24D-27D3-4AEC-911B-1310A589CEE1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855AE-FEF9-4C67-A646-80AB95A1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855AE-FEF9-4C67-A646-80AB95A158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855AE-FEF9-4C67-A646-80AB95A158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79B8-B80E-46E5-AB2A-0382BBFD7D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B4-32FE-426C-AA7F-673AB79607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855AE-FEF9-4C67-A646-80AB95A1585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855AE-FEF9-4C67-A646-80AB95A158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DEE71-B3AE-4E99-B4F7-4EED6795F0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17EE-9456-4194-8FB4-F249B36E2E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685800"/>
            <a:ext cx="5508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DEE71-B3AE-4E99-B4F7-4EED6795F0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52" y="3131531"/>
            <a:ext cx="13771721" cy="216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304" y="5712354"/>
            <a:ext cx="11341418" cy="257616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7378-8BA6-47FE-9E4F-C912654FB7C4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A835-BA65-44DB-B008-20D9C0FB890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40F5-E8B0-4372-9266-EC0154AFDF27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E4B2-293F-4A71-B083-B41BD4759C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46468" y="403694"/>
            <a:ext cx="3645456" cy="860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05" y="403694"/>
            <a:ext cx="10666333" cy="860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0ADF-E68F-413A-BD7D-EA1DD109F103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2E5D-8FDC-40EE-924C-D9999A59EE1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EF59-83C9-45EE-9FD5-D5CD1A32482F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FDFD-AF92-482C-99A4-E6014BA0952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50" y="6477738"/>
            <a:ext cx="13771721" cy="2002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50" y="4272601"/>
            <a:ext cx="13771721" cy="22051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F9A2-E434-435C-B8A0-BA5CE336325E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26A6-0D96-4EA0-BD69-50E2E520C11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01" y="2352148"/>
            <a:ext cx="7155894" cy="6652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6030" y="2352148"/>
            <a:ext cx="7155894" cy="6652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2AD4-9346-4F7D-92D7-E40C9A42295F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23BC-682E-45CA-B673-ACFD43EBDDA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256475"/>
            <a:ext cx="7158708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01" y="3196865"/>
            <a:ext cx="7158708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5" y="2256475"/>
            <a:ext cx="7161520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5" y="3196865"/>
            <a:ext cx="7161520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0C750-3C94-4504-8AB9-6CE34576590E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6EC9-73FC-4EE2-8976-6307B8C4DE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2F4A-858A-4857-9C0E-711DE30DF1F9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7E4B2-B32A-424C-9912-D81A16ECA42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2940-F543-44AC-8846-2DCD4DB3186D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3676-EDFA-4BF1-B954-2EF42A59420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6" y="401360"/>
            <a:ext cx="533035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542" y="401361"/>
            <a:ext cx="9057382" cy="86035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106" y="2109466"/>
            <a:ext cx="5330355" cy="68954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9BC2-E08A-48E7-A9A9-2024F7067AEF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DDE9-9120-43B4-B6C9-1921CC31124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14" y="7056438"/>
            <a:ext cx="9721215" cy="8330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714" y="900724"/>
            <a:ext cx="9721215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714" y="7889490"/>
            <a:ext cx="9721215" cy="11830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3AA8-96C3-4FCC-819A-C14FC1B8AB6E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82FE-6144-409A-976A-58ED607D852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5662" y="403693"/>
            <a:ext cx="15310701" cy="16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01" y="2352148"/>
            <a:ext cx="14581823" cy="66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0105" y="9179903"/>
            <a:ext cx="3780473" cy="7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67ECA9BD-E28A-4556-96C8-D30DDAC24B13}" type="datetimeFigureOut">
              <a:rPr lang="id-ID"/>
              <a:pPr>
                <a:defRPr/>
              </a:pPr>
              <a:t>23/05/2017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5692" y="9179903"/>
            <a:ext cx="5130641" cy="7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11455" y="9179903"/>
            <a:ext cx="3780473" cy="7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AF0E0DD-2A32-4E51-A1E1-85D540899B4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00"/>
          </a:solidFill>
          <a:latin typeface="Arial Narrow" pitchFamily="34" charset="0"/>
          <a:ea typeface="+mj-ea"/>
          <a:cs typeface="David" pitchFamily="2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25" y="5040312"/>
            <a:ext cx="13771721" cy="2160800"/>
          </a:xfrm>
        </p:spPr>
        <p:txBody>
          <a:bodyPr>
            <a:normAutofit/>
          </a:bodyPr>
          <a:lstStyle/>
          <a:p>
            <a:r>
              <a:rPr lang="id-I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Arsitektur </a:t>
            </a:r>
            <a:r>
              <a:rPr lang="id-I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44228" y="1655936"/>
            <a:ext cx="13771721" cy="21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00"/>
                </a:solidFill>
                <a:latin typeface="Arial Narrow" pitchFamily="34" charset="0"/>
                <a:ea typeface="+mj-ea"/>
                <a:cs typeface="David" pitchFamily="2" charset="-79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2000" dirty="0" smtClean="0"/>
              <a:t>Rani Susanto, M.Kom</a:t>
            </a:r>
            <a:endParaRPr lang="en-US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983944"/>
            <a:ext cx="15310701" cy="1680104"/>
          </a:xfrm>
        </p:spPr>
        <p:txBody>
          <a:bodyPr>
            <a:normAutofit/>
          </a:bodyPr>
          <a:lstStyle/>
          <a:p>
            <a:r>
              <a:rPr lang="en-US" dirty="0" smtClean="0"/>
              <a:t>Penyusunan Arsitektur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420459"/>
            <a:ext cx="14581823" cy="73084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Setiap </a:t>
            </a:r>
            <a:r>
              <a:rPr lang="en-US" i="1" dirty="0" smtClean="0"/>
              <a:t>enterprise</a:t>
            </a:r>
            <a:r>
              <a:rPr lang="en-US" dirty="0" smtClean="0"/>
              <a:t> (baik profit/non-profit) sangat membutuhkan penyusunan AE</a:t>
            </a:r>
          </a:p>
          <a:p>
            <a:pPr lvl="1">
              <a:lnSpc>
                <a:spcPct val="150000"/>
              </a:lnSpc>
            </a:pPr>
            <a:r>
              <a:rPr lang="en-US" sz="3200" i="1" dirty="0" smtClean="0"/>
              <a:t>Blueprint</a:t>
            </a:r>
            <a:r>
              <a:rPr lang="en-US" sz="3200" dirty="0" smtClean="0"/>
              <a:t> berupa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 Induk Sistem Informasi </a:t>
            </a:r>
          </a:p>
          <a:p>
            <a:pPr lvl="1">
              <a:lnSpc>
                <a:spcPct val="150000"/>
              </a:lnSpc>
            </a:pPr>
            <a:endParaRPr lang="en-US" sz="3200" dirty="0" smtClean="0"/>
          </a:p>
          <a:p>
            <a:pPr lvl="1">
              <a:lnSpc>
                <a:spcPct val="150000"/>
              </a:lnSpc>
            </a:pPr>
            <a:endParaRPr lang="en-US" sz="3200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Dipergunakan sebagai contoh bagi organisasi dalam membangun sistem-sistem informasinya secara terencana, terarah, efisien dan terjadwal.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Pendukung strategi bisnis organisasi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885865" y="5664414"/>
            <a:ext cx="2295287" cy="6720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21" y="2817568"/>
            <a:ext cx="14294433" cy="64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Perancangan 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7280452"/>
            <a:ext cx="14581823" cy="2016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Blueprint Arsitektur atau Master Plan</a:t>
            </a:r>
          </a:p>
          <a:p>
            <a:pPr lvl="1" algn="ctr">
              <a:buNone/>
            </a:pPr>
            <a:r>
              <a:rPr lang="en-US" dirty="0" smtClean="0"/>
              <a:t>“Berisi rincian bisnis, informasi, aplikasi dan teknologi yang diperlukan </a:t>
            </a:r>
            <a:r>
              <a:rPr lang="en-US" i="1" dirty="0" smtClean="0"/>
              <a:t>enterprise</a:t>
            </a:r>
            <a:r>
              <a:rPr lang="en-US" dirty="0" smtClean="0"/>
              <a:t> pada saat ini dan masa depan”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615827" y="6272390"/>
            <a:ext cx="3240405" cy="78404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61132028"/>
              </p:ext>
            </p:extLst>
          </p:nvPr>
        </p:nvGraphicFramePr>
        <p:xfrm>
          <a:off x="4050508" y="2800174"/>
          <a:ext cx="8236029" cy="313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Arsitektur Bisnis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397755"/>
              </p:ext>
            </p:extLst>
          </p:nvPr>
        </p:nvGraphicFramePr>
        <p:xfrm>
          <a:off x="810101" y="2240140"/>
          <a:ext cx="14581823" cy="750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1343984"/>
            <a:ext cx="15310701" cy="1680104"/>
          </a:xfrm>
        </p:spPr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Data/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581283"/>
            <a:ext cx="14581823" cy="678762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Mendefinisikan struktur informasi yang penting bagi organisasi dalam menjalankan proses bisnis</a:t>
            </a:r>
          </a:p>
          <a:p>
            <a:pPr lvl="1" algn="just"/>
            <a:r>
              <a:rPr lang="en-US" dirty="0" smtClean="0"/>
              <a:t>berupa entitas data dan hubungan antar entitas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Entitas</a:t>
            </a:r>
          </a:p>
          <a:p>
            <a:pPr lvl="1" algn="just"/>
            <a:r>
              <a:rPr lang="en-US" dirty="0" smtClean="0"/>
              <a:t>Orang, tempat, konsep, benda, atau kejadian yang memiliki arti(informasi) dalam konteks bisnis</a:t>
            </a:r>
          </a:p>
          <a:p>
            <a:pPr lvl="1" algn="just"/>
            <a:r>
              <a:rPr lang="en-US" dirty="0" smtClean="0"/>
              <a:t>Entitas terkait dengan penyimpanan data</a:t>
            </a:r>
          </a:p>
          <a:p>
            <a:pPr lvl="1" algn="just"/>
            <a:r>
              <a:rPr lang="en-US" dirty="0" smtClean="0"/>
              <a:t>Memiliki atribut yang menjadi ciri khas entitas</a:t>
            </a:r>
          </a:p>
          <a:p>
            <a:pPr lvl="1" algn="just"/>
            <a:r>
              <a:rPr lang="en-US" dirty="0" smtClean="0"/>
              <a:t>Memiliki relasi antar entitas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1271976"/>
            <a:ext cx="15310701" cy="1680104"/>
          </a:xfrm>
        </p:spPr>
        <p:txBody>
          <a:bodyPr/>
          <a:lstStyle/>
          <a:p>
            <a:r>
              <a:rPr lang="en-US" dirty="0" smtClean="0"/>
              <a:t>Arsitektur 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72" y="3672160"/>
            <a:ext cx="14581823" cy="46833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Mendefinisikan jenis-jenis aplikasi utama yang dibutuhkan untuk mengelola data dan informasi untuk mendukung fungsi bisnis </a:t>
            </a:r>
            <a:r>
              <a:rPr lang="en-US" i="1" dirty="0" smtClean="0"/>
              <a:t>enterprise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Bukan berupa rancangan aplikasi sistem ataupun hasil analisis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u="sng" dirty="0" smtClean="0"/>
              <a:t>Hanya definisi aplikasi</a:t>
            </a:r>
            <a:r>
              <a:rPr lang="en-US" dirty="0" smtClean="0"/>
              <a:t> yang dibutuhkan untuk mengelola data dan menyediakan informasi bagi pengguna dalam melakukan bisnis.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Arsitektur Teknologi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84636"/>
              </p:ext>
            </p:extLst>
          </p:nvPr>
        </p:nvGraphicFramePr>
        <p:xfrm>
          <a:off x="810101" y="2844976"/>
          <a:ext cx="14581823" cy="645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 smtClean="0"/>
              <a:t>ENTERPRISE ARCHITECTURE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3600" b="1" dirty="0" smtClean="0"/>
              <a:t>FRAMEWORK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779206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5662" y="403693"/>
            <a:ext cx="15310701" cy="2519718"/>
          </a:xfrm>
        </p:spPr>
        <p:txBody>
          <a:bodyPr/>
          <a:lstStyle/>
          <a:p>
            <a:r>
              <a:rPr lang="id-ID" dirty="0" smtClean="0"/>
              <a:t>Framework 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0101" y="4193555"/>
            <a:ext cx="14581823" cy="4811341"/>
          </a:xfrm>
        </p:spPr>
        <p:txBody>
          <a:bodyPr/>
          <a:lstStyle/>
          <a:p>
            <a:r>
              <a:rPr lang="id-ID" dirty="0" smtClean="0"/>
              <a:t>ZACHMAN</a:t>
            </a:r>
          </a:p>
          <a:p>
            <a:r>
              <a:rPr lang="id-ID" dirty="0" smtClean="0"/>
              <a:t>EAP</a:t>
            </a:r>
          </a:p>
          <a:p>
            <a:r>
              <a:rPr lang="id-ID" dirty="0" smtClean="0"/>
              <a:t>TOGAF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9472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Zachman Framework: framework untuk arsitektur SI, yang kemudian diperluas dan diacu sebagai framework untuk EA.</a:t>
            </a:r>
          </a:p>
          <a:p>
            <a:endParaRPr lang="en-US" smtClean="0">
              <a:latin typeface="Trebuchet MS" pitchFamily="34" charset="0"/>
            </a:endParaRPr>
          </a:p>
          <a:p>
            <a:r>
              <a:rPr lang="en-US" smtClean="0">
                <a:latin typeface="Trebuchet MS" pitchFamily="34" charset="0"/>
              </a:rPr>
              <a:t>Zachman Framework dapat dimanfaatkan untuk:</a:t>
            </a:r>
          </a:p>
          <a:p>
            <a:pPr lvl="1"/>
            <a:r>
              <a:rPr lang="en-US" i="1" smtClean="0">
                <a:latin typeface="Trebuchet MS" pitchFamily="34" charset="0"/>
              </a:rPr>
              <a:t>Thinking tool</a:t>
            </a:r>
          </a:p>
          <a:p>
            <a:pPr lvl="1"/>
            <a:r>
              <a:rPr lang="en-US" smtClean="0">
                <a:latin typeface="Trebuchet MS" pitchFamily="34" charset="0"/>
              </a:rPr>
              <a:t>Menentukan lingkup dari suatu metodologi</a:t>
            </a:r>
          </a:p>
          <a:p>
            <a:pPr lvl="1"/>
            <a:r>
              <a:rPr lang="en-US" smtClean="0">
                <a:latin typeface="Trebuchet MS" pitchFamily="34" charset="0"/>
              </a:rPr>
              <a:t>Membantu mengelola artefak EA.</a:t>
            </a:r>
            <a:endParaRPr lang="en-US" sz="2400" smtClean="0">
              <a:latin typeface="Trebuchet MS" pitchFamily="34" charset="0"/>
            </a:endParaRPr>
          </a:p>
        </p:txBody>
      </p:sp>
      <p:pic>
        <p:nvPicPr>
          <p:cNvPr id="15771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5" y="1836451"/>
            <a:ext cx="14038941" cy="83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540072" y="2464153"/>
            <a:ext cx="13926429" cy="112006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Menetapkan objek pembahasan: latar belakang, lingkup, dan tujuan</a:t>
            </a:r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540072" y="3752234"/>
            <a:ext cx="13926429" cy="1232076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Penerima atau pemakai produk/jasa akhir dari enterprise</a:t>
            </a: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542885" y="5152321"/>
            <a:ext cx="13926427" cy="1232076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Perantara antara apa yang diinginkan pemilik dengan apa yang dapat dicapai secara teknis dan fisik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542885" y="6578076"/>
            <a:ext cx="13926427" cy="115040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Pengawas/pengatur dalam menghasilkan produk/jasa akhir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542885" y="7915157"/>
            <a:ext cx="13926427" cy="1269412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Penanggung jawab dalam membangun/merakit bagian-bagian dari produk/jasa akhir</a:t>
            </a: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542885" y="9296576"/>
            <a:ext cx="13926427" cy="448028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Wujud nyata dari produk/jasa akhir</a:t>
            </a:r>
          </a:p>
        </p:txBody>
      </p:sp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8" y="560036"/>
            <a:ext cx="14581823" cy="1568097"/>
          </a:xfrm>
        </p:spPr>
        <p:txBody>
          <a:bodyPr/>
          <a:lstStyle/>
          <a:p>
            <a:r>
              <a:rPr lang="en-US" sz="3400" smtClean="0"/>
              <a:t>Zachman Framework</a:t>
            </a:r>
          </a:p>
        </p:txBody>
      </p:sp>
      <p:sp>
        <p:nvSpPr>
          <p:cNvPr id="1537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D2997-92C1-475E-8313-F1126DB2E47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8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57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57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17" grpId="0" animBg="1"/>
      <p:bldP spid="157717" grpId="1" animBg="1"/>
      <p:bldP spid="157718" grpId="0" animBg="1"/>
      <p:bldP spid="157718" grpId="1" animBg="1"/>
      <p:bldP spid="157719" grpId="0" animBg="1"/>
      <p:bldP spid="157719" grpId="1" animBg="1"/>
      <p:bldP spid="157720" grpId="0" animBg="1"/>
      <p:bldP spid="157720" grpId="1" animBg="1"/>
      <p:bldP spid="157721" grpId="0" animBg="1"/>
      <p:bldP spid="157721" grpId="1" animBg="1"/>
      <p:bldP spid="157722" grpId="0" animBg="1"/>
      <p:bldP spid="1577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662" y="767920"/>
            <a:ext cx="15310701" cy="1680104"/>
          </a:xfrm>
        </p:spPr>
        <p:txBody>
          <a:bodyPr/>
          <a:lstStyle/>
          <a:p>
            <a:r>
              <a:rPr lang="en-US" dirty="0" smtClean="0"/>
              <a:t>Kualitas Informasi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873523"/>
              </p:ext>
            </p:extLst>
          </p:nvPr>
        </p:nvGraphicFramePr>
        <p:xfrm>
          <a:off x="2556186" y="1904118"/>
          <a:ext cx="15121890" cy="705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ine Callout 1 (Border and Accent Bar) 4"/>
          <p:cNvSpPr/>
          <p:nvPr/>
        </p:nvSpPr>
        <p:spPr>
          <a:xfrm>
            <a:off x="2025257" y="8400521"/>
            <a:ext cx="2970371" cy="1232076"/>
          </a:xfrm>
          <a:prstGeom prst="accentBorderCallout1">
            <a:avLst>
              <a:gd name="adj1" fmla="val 18750"/>
              <a:gd name="adj2" fmla="val -8333"/>
              <a:gd name="adj3" fmla="val -115910"/>
              <a:gd name="adj4" fmla="val -8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 smtClean="0">
                <a:latin typeface="Agency FB" pitchFamily="34" charset="0"/>
              </a:rPr>
              <a:t>Completness</a:t>
            </a:r>
          </a:p>
          <a:p>
            <a:r>
              <a:rPr lang="id-ID" sz="2400" dirty="0" smtClean="0">
                <a:latin typeface="Agency FB" pitchFamily="34" charset="0"/>
              </a:rPr>
              <a:t>Correctness</a:t>
            </a:r>
          </a:p>
          <a:p>
            <a:r>
              <a:rPr lang="id-ID" sz="2400" dirty="0" smtClean="0">
                <a:latin typeface="Agency FB" pitchFamily="34" charset="0"/>
              </a:rPr>
              <a:t>Security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9109124" y="8456524"/>
            <a:ext cx="2970371" cy="560035"/>
          </a:xfrm>
          <a:prstGeom prst="accentBorderCallout1">
            <a:avLst>
              <a:gd name="adj1" fmla="val 18750"/>
              <a:gd name="adj2" fmla="val -8333"/>
              <a:gd name="adj3" fmla="val -295617"/>
              <a:gd name="adj4" fmla="val -8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 smtClean="0">
                <a:latin typeface="Agency FB" pitchFamily="34" charset="0"/>
              </a:rPr>
              <a:t>Up to date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13203675" y="6806847"/>
            <a:ext cx="2602193" cy="560035"/>
          </a:xfrm>
          <a:prstGeom prst="accentBorderCallout1">
            <a:avLst>
              <a:gd name="adj1" fmla="val 18750"/>
              <a:gd name="adj2" fmla="val -8333"/>
              <a:gd name="adj3" fmla="val -80682"/>
              <a:gd name="adj4" fmla="val -80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800" dirty="0" smtClean="0">
                <a:latin typeface="Agency FB" pitchFamily="34" charset="0"/>
              </a:rPr>
              <a:t>Usefull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58" y="700664"/>
            <a:ext cx="15310701" cy="668068"/>
          </a:xfrm>
        </p:spPr>
        <p:txBody>
          <a:bodyPr/>
          <a:lstStyle/>
          <a:p>
            <a:r>
              <a:rPr lang="id-ID" dirty="0" smtClean="0"/>
              <a:t>Zachman Framework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452640"/>
            <a:ext cx="14581823" cy="5552256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" y="1792115"/>
            <a:ext cx="14446806" cy="775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94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9" y="0"/>
            <a:ext cx="13771721" cy="1164405"/>
          </a:xfrm>
        </p:spPr>
        <p:txBody>
          <a:bodyPr>
            <a:normAutofit/>
          </a:bodyPr>
          <a:lstStyle/>
          <a:p>
            <a:r>
              <a:rPr lang="en-US" dirty="0" err="1" smtClean="0"/>
              <a:t>Metodologi</a:t>
            </a:r>
            <a:endParaRPr lang="en-US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080135" y="1344083"/>
          <a:ext cx="13636704" cy="851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4" imgW="6688440" imgH="5391240" progId="">
                  <p:embed/>
                </p:oleObj>
              </mc:Choice>
              <mc:Fallback>
                <p:oleObj name="Visio" r:id="rId4" imgW="6688440" imgH="5391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135" y="1344083"/>
                        <a:ext cx="13636704" cy="851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</a:t>
            </a:r>
            <a:r>
              <a:rPr lang="id-ID" dirty="0" smtClean="0"/>
              <a:t> </a:t>
            </a:r>
            <a:r>
              <a:rPr lang="en-US" dirty="0" err="1" smtClean="0"/>
              <a:t>EAP</a:t>
            </a:r>
            <a:r>
              <a:rPr lang="en-US" dirty="0" smtClean="0"/>
              <a:t> (1998)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540067" y="2576160"/>
            <a:ext cx="15391924" cy="4368271"/>
            <a:chOff x="228600" y="2209800"/>
            <a:chExt cx="8686800" cy="2971800"/>
          </a:xfrm>
        </p:grpSpPr>
        <p:grpSp>
          <p:nvGrpSpPr>
            <p:cNvPr id="11" name="Group 19"/>
            <p:cNvGrpSpPr/>
            <p:nvPr/>
          </p:nvGrpSpPr>
          <p:grpSpPr>
            <a:xfrm>
              <a:off x="228600" y="2209800"/>
              <a:ext cx="7543800" cy="2971800"/>
              <a:chOff x="228600" y="2209800"/>
              <a:chExt cx="7543800" cy="2971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4572000" y="2590800"/>
                <a:ext cx="3124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91200" y="3351212"/>
                <a:ext cx="19050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858000" y="4799012"/>
                <a:ext cx="9144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58000" y="4114800"/>
                <a:ext cx="9144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/>
              <p:cNvSpPr/>
              <p:nvPr/>
            </p:nvSpPr>
            <p:spPr>
              <a:xfrm>
                <a:off x="2514600" y="2209800"/>
                <a:ext cx="2362200" cy="6858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Inisiasi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Perencanaan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371600" y="2971800"/>
                <a:ext cx="2362200" cy="685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Pemodelan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Bisnis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733800" y="2971800"/>
                <a:ext cx="2362200" cy="685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Sistem &amp; Teknologi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Saat ini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8600" y="3733800"/>
                <a:ext cx="2362200" cy="6858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Arsitektur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Data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90800" y="3733800"/>
                <a:ext cx="2362200" cy="6858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Arsitektur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Aplikasi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53000" y="3733800"/>
                <a:ext cx="2362200" cy="6858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Arsitektur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Teknologi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8600" y="4495800"/>
                <a:ext cx="7086600" cy="685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Rencana Implementasi / Migrasi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72400" y="2438400"/>
              <a:ext cx="1143000" cy="25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Tahap I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2400" y="3212068"/>
              <a:ext cx="1143000" cy="25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Tahap II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2400" y="3897868"/>
              <a:ext cx="1143000" cy="25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Tahap III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4583668"/>
              <a:ext cx="1143000" cy="25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Tahap IV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73255" y="8533204"/>
            <a:ext cx="122485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Blueprint </a:t>
            </a: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sistem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informasi enterprise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805726" y="7504465"/>
            <a:ext cx="1890236" cy="896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Notched Right Arrow 24"/>
          <p:cNvSpPr/>
          <p:nvPr/>
        </p:nvSpPr>
        <p:spPr>
          <a:xfrm>
            <a:off x="4185527" y="4928305"/>
            <a:ext cx="1080135" cy="67204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otched Right Arrow 25"/>
          <p:cNvSpPr/>
          <p:nvPr/>
        </p:nvSpPr>
        <p:spPr>
          <a:xfrm>
            <a:off x="8506067" y="4928305"/>
            <a:ext cx="1080135" cy="67204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2" y="1007864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Fitur EAP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04" y="3430470"/>
            <a:ext cx="14581823" cy="66527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Konseptual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mendetail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Hanya</a:t>
            </a:r>
            <a:r>
              <a:rPr lang="en-US" dirty="0" smtClean="0"/>
              <a:t> mencakup 6 cell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Zachman</a:t>
            </a:r>
            <a:r>
              <a:rPr lang="en-US" dirty="0" smtClean="0"/>
              <a:t> Framework (</a:t>
            </a:r>
            <a:r>
              <a:rPr lang="en-US" dirty="0" err="1" smtClean="0"/>
              <a:t>perspektif</a:t>
            </a:r>
            <a:r>
              <a:rPr lang="en-US" dirty="0" smtClean="0"/>
              <a:t> owner </a:t>
            </a:r>
            <a:r>
              <a:rPr lang="en-US" dirty="0" err="1" smtClean="0"/>
              <a:t>dan</a:t>
            </a:r>
            <a:r>
              <a:rPr lang="en-US" dirty="0" smtClean="0"/>
              <a:t> planner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data,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Sistematis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4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TOGAF-ADM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439" y="1792111"/>
            <a:ext cx="9181148" cy="789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60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56" y="1295896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Architecture Vision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12" y="3458259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Menciptakan keseragaman pandangan mengenai pentingnya arsitektur </a:t>
            </a:r>
            <a:r>
              <a:rPr lang="en-US" i="1" dirty="0" smtClean="0"/>
              <a:t>enterprise </a:t>
            </a:r>
            <a:r>
              <a:rPr lang="en-US" dirty="0" smtClean="0"/>
              <a:t>untuk mencapai tujuan organisasi yang dirumuskan dalam bentuk strategi serta menentukan lingkup dari arsitektur yang akan dikembangkan.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Pada tahapan ini berisikan pertanyaan-pertanyaan yang diajukan untuk mendapatkan arsitektur yang ideal.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2" y="1151880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Business Architecture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04" y="3427878"/>
            <a:ext cx="14581823" cy="665274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Menentukan model bisnis atau aktivitas bisnis yang diinginkan berdasarkan skenario bisnis.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Pada tahap ini </a:t>
            </a:r>
            <a:r>
              <a:rPr lang="en-US" i="1" dirty="0" smtClean="0"/>
              <a:t>tools dan metode umum untuk </a:t>
            </a:r>
            <a:r>
              <a:rPr lang="en-US" dirty="0" smtClean="0"/>
              <a:t>pemodelan seperti: BPMN, IDEF dan UML bisa digunakan untuk membangun model yang diperlukan.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3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64" y="1079872"/>
            <a:ext cx="15310701" cy="16801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Information System Architecture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220" y="3427878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Pada tahapan ini lebih menekankan pada aktivitas bagaimana arsitektur sistem informasi dikembangkan.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Pendefinisian arsitektur sistem informasi dalam tahapan ini meliputi arsitektur data dan arsitektur aplikasi yang akan digunakan oleh organisasi.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Arsitekur data lebih memfokuskan pada bagaimana data digunakan untuk kebutuhan fungsi bisnis, proses dan layanan. Teknik yang bisa digunakan yaitu: </a:t>
            </a:r>
            <a:r>
              <a:rPr lang="en-US" i="1" dirty="0" smtClean="0"/>
              <a:t>ER-Diagram, Class Diagram, dan Object Diagram.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39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56" y="1151880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Technology Architecture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04" y="3427878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Membangun arsitektur teknologi yang diinginkan, dimulai dari penentuan jenis kandidat teknologi yang diperlukan dengan menggunakan </a:t>
            </a:r>
            <a:r>
              <a:rPr lang="en-US" i="1" dirty="0" smtClean="0"/>
              <a:t>Technology Portfolio Catalog yang meliputi </a:t>
            </a:r>
            <a:r>
              <a:rPr lang="en-US" dirty="0" smtClean="0"/>
              <a:t>perangkat lunak dan perangkat keras.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Dalam tahapan ini juga mempertimbangkan alternatifalternatif yang diperlukan dalam pemilihan teknologi. Teknik yang digunakan meliputi </a:t>
            </a:r>
            <a:r>
              <a:rPr lang="en-US" i="1" dirty="0" smtClean="0"/>
              <a:t>Environment and Location Diagram, Network Computing Diagram, dan lainnya.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17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64" y="1151880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Opportunities and Solutions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04" y="3600152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Pada tahapan ini lebih menekan pada manfaat yang diperoleh dari arsitektur </a:t>
            </a:r>
            <a:r>
              <a:rPr lang="en-US" i="1" dirty="0" smtClean="0"/>
              <a:t>enterprise yang </a:t>
            </a:r>
            <a:r>
              <a:rPr lang="en-US" dirty="0" smtClean="0"/>
              <a:t>meliputi arsitektur bisnis, arsitektur data, arsitektur aplikasi dan arsitektur teknologi, sehingga menjadi dasar bagi stakeholder untuk memilih dan menentukan arsitektur yang akan diimplementasikan.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Untuk memodelkan tahapan ini dalam rancangan bisa menggunakan teknik </a:t>
            </a:r>
            <a:r>
              <a:rPr lang="en-US" i="1" dirty="0" smtClean="0"/>
              <a:t>Project Context Diagram dan Benefit Diagram.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3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983944"/>
            <a:ext cx="15310701" cy="1680104"/>
          </a:xfrm>
        </p:spPr>
        <p:txBody>
          <a:bodyPr/>
          <a:lstStyle/>
          <a:p>
            <a:r>
              <a:rPr lang="en-US" dirty="0" smtClean="0"/>
              <a:t>Sistem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id-ID" dirty="0" smtClean="0"/>
              <a:t>E</a:t>
            </a:r>
            <a:r>
              <a:rPr lang="en-US" dirty="0" err="1" smtClean="0"/>
              <a:t>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613292"/>
            <a:ext cx="14581823" cy="689962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Enterprise membutuhkan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id-ID" dirty="0" smtClean="0"/>
              <a:t>Sistem Informasi</a:t>
            </a:r>
            <a:r>
              <a:rPr lang="en-US" dirty="0" smtClean="0"/>
              <a:t> yang bersifat menyeluruh dan terintegrasi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id-ID" dirty="0" smtClean="0"/>
          </a:p>
          <a:p>
            <a:pPr algn="just"/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kotak-kotak</a:t>
            </a:r>
            <a:r>
              <a:rPr lang="en-US" dirty="0" smtClean="0"/>
              <a:t> </a:t>
            </a:r>
            <a:r>
              <a:rPr lang="id-ID" dirty="0" smtClean="0"/>
              <a:t>Sistem Informasi</a:t>
            </a:r>
            <a:r>
              <a:rPr lang="en-US" dirty="0" smtClean="0"/>
              <a:t> </a:t>
            </a:r>
            <a:endParaRPr lang="id-ID" dirty="0" smtClean="0"/>
          </a:p>
          <a:p>
            <a:pPr lvl="1" algn="just"/>
            <a:r>
              <a:rPr lang="id-ID" dirty="0" smtClean="0"/>
              <a:t>M</a:t>
            </a:r>
            <a:r>
              <a:rPr lang="en-US" dirty="0" err="1" smtClean="0"/>
              <a:t>enyulitkan</a:t>
            </a:r>
            <a:r>
              <a:rPr lang="en-US" dirty="0" smtClean="0"/>
              <a:t> </a:t>
            </a:r>
            <a:r>
              <a:rPr lang="id-ID" dirty="0" smtClean="0"/>
              <a:t>manager</a:t>
            </a:r>
            <a:r>
              <a:rPr lang="en-US" dirty="0" smtClean="0"/>
              <a:t> me</a:t>
            </a:r>
            <a:r>
              <a:rPr lang="id-ID" dirty="0" smtClean="0"/>
              <a:t>ndapatkan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id-ID" dirty="0" smtClean="0"/>
              <a:t> untuk pengambilan keputusan</a:t>
            </a:r>
            <a:endParaRPr lang="en-US" dirty="0" smtClean="0"/>
          </a:p>
          <a:p>
            <a:pPr algn="just"/>
            <a:r>
              <a:rPr lang="en-US" dirty="0" err="1" smtClean="0"/>
              <a:t>Mencegah</a:t>
            </a:r>
            <a:r>
              <a:rPr lang="en-US" dirty="0" smtClean="0"/>
              <a:t> S</a:t>
            </a:r>
            <a:r>
              <a:rPr lang="id-ID" dirty="0" smtClean="0"/>
              <a:t>istem Informasi </a:t>
            </a:r>
            <a:r>
              <a:rPr lang="en-US" dirty="0" smtClean="0"/>
              <a:t>enterprise yang semerawut</a:t>
            </a:r>
          </a:p>
        </p:txBody>
      </p:sp>
      <p:sp>
        <p:nvSpPr>
          <p:cNvPr id="4" name="Down Arrow 3"/>
          <p:cNvSpPr/>
          <p:nvPr/>
        </p:nvSpPr>
        <p:spPr>
          <a:xfrm>
            <a:off x="7020881" y="4968353"/>
            <a:ext cx="2565321" cy="10080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88" y="1151880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Migration Planning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045" y="3426008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Pada tahapan ini akan dilakukan penilaian dalam menentukan rencana migrasi dari suatu sistem informasi.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Biasanya pada tahapan ini untuk pemodelannya menggunakaan matrik penilaian dan keputusan terhadap kebutuhan utama dan pendukung dalam organisasi terhadap implemtasi sistem 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72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2" y="1151880"/>
            <a:ext cx="15310701" cy="1680104"/>
          </a:xfrm>
        </p:spPr>
        <p:txBody>
          <a:bodyPr/>
          <a:lstStyle/>
          <a:p>
            <a:r>
              <a:rPr lang="en-US" dirty="0" err="1" smtClean="0">
                <a:latin typeface="Bodoni MT Black" pitchFamily="18" charset="0"/>
              </a:rPr>
              <a:t>Implem</a:t>
            </a:r>
            <a:r>
              <a:rPr lang="id-ID" dirty="0" smtClean="0">
                <a:latin typeface="Bodoni MT Black" pitchFamily="18" charset="0"/>
              </a:rPr>
              <a:t>en</a:t>
            </a:r>
            <a:r>
              <a:rPr lang="id-ID" dirty="0" smtClean="0">
                <a:latin typeface="Bodoni MT Black" pitchFamily="18" charset="0"/>
              </a:rPr>
              <a:t>tation</a:t>
            </a:r>
            <a:r>
              <a:rPr lang="en-US" dirty="0" smtClean="0">
                <a:latin typeface="Bodoni MT Black" pitchFamily="18" charset="0"/>
              </a:rPr>
              <a:t> </a:t>
            </a:r>
            <a:r>
              <a:rPr lang="en-US" dirty="0" smtClean="0">
                <a:latin typeface="Bodoni MT Black" pitchFamily="18" charset="0"/>
              </a:rPr>
              <a:t>Governance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04" y="3600152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Menyusun rekomendasi untuk pelaksanaan tatakelola implementasi yang sudah dilakukan, tatakelola yang dilakukan meliputi tatakelola organisasi, tatakelola teknologi informasi, dan tatakelola arsitektur.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Pemetaaan dari tahapan ini bisa juga dipadukan dengan </a:t>
            </a:r>
            <a:r>
              <a:rPr lang="en-US" i="1" dirty="0" smtClean="0"/>
              <a:t>framework yang </a:t>
            </a:r>
            <a:r>
              <a:rPr lang="en-US" dirty="0" smtClean="0"/>
              <a:t>digunakan untuk tatakelola seperti COBITS dari IT Governance Institute (ITGI) (Open Group, 2009).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58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64" y="1223888"/>
            <a:ext cx="15310701" cy="16801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Architecture Change Management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04" y="3240112"/>
            <a:ext cx="14581823" cy="66527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Menetapkan rencana manajemen arsitektur dari sistem yang baru dengan cara melakukan pengawasan terhadap perkembangan teknologi dan perubahan lingkungan organisasi, baik internal maupun eksternal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Menentukan apakah akan dilakukan siklus pengembangan arsitektur </a:t>
            </a:r>
            <a:r>
              <a:rPr lang="en-US" i="1" dirty="0" smtClean="0"/>
              <a:t>enterprise berikutnya.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07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2" y="1223888"/>
            <a:ext cx="15310701" cy="1680104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Fitur TOGAF-ADM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12" y="3384128"/>
            <a:ext cx="14581823" cy="61926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Kompleks dan syarat dengan model yang digunakan dalam proses pengembangan arsitektur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Digunakan untuk perencanaan arsitektur </a:t>
            </a:r>
            <a:r>
              <a:rPr lang="en-US" i="1" dirty="0" smtClean="0"/>
              <a:t>enterprise, </a:t>
            </a:r>
            <a:r>
              <a:rPr lang="en-US" dirty="0" smtClean="0"/>
              <a:t>perancangan, dan</a:t>
            </a:r>
            <a:r>
              <a:rPr lang="en-US" i="1" dirty="0" smtClean="0"/>
              <a:t> </a:t>
            </a:r>
            <a:r>
              <a:rPr lang="en-US" dirty="0" smtClean="0"/>
              <a:t>pengembangan serta pengelolaan arsitektur sistem informasi organisasi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Bisa diasosiasikan dengan </a:t>
            </a:r>
            <a:r>
              <a:rPr lang="en-US" i="1" dirty="0" smtClean="0"/>
              <a:t>framework </a:t>
            </a:r>
            <a:r>
              <a:rPr lang="en-US" dirty="0" smtClean="0"/>
              <a:t>atau metode lain,</a:t>
            </a:r>
            <a:r>
              <a:rPr lang="en-US" i="1" dirty="0" smtClean="0"/>
              <a:t> </a:t>
            </a:r>
            <a:r>
              <a:rPr lang="en-US" dirty="0" smtClean="0"/>
              <a:t>seperti </a:t>
            </a:r>
            <a:r>
              <a:rPr lang="en-US" i="1" dirty="0" smtClean="0"/>
              <a:t>Zachman Framework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Bisa diasosiasikan dengan metode pengembangan sistem yang berorientasi objek seperti </a:t>
            </a:r>
            <a:r>
              <a:rPr lang="en-US" i="1" dirty="0" smtClean="0"/>
              <a:t>Rational Unified Process (RUP) </a:t>
            </a:r>
            <a:r>
              <a:rPr lang="en-US" dirty="0" smtClean="0"/>
              <a:t>karena secara tidak langsung tahapan yang ada dalam TOGAF ADM bisa dimodel pada RUP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5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08" y="671941"/>
            <a:ext cx="2914650" cy="164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56" y="3187545"/>
            <a:ext cx="5545956" cy="538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25947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08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1271976"/>
            <a:ext cx="15310701" cy="1680104"/>
          </a:xfrm>
        </p:spPr>
        <p:txBody>
          <a:bodyPr/>
          <a:lstStyle/>
          <a:p>
            <a:r>
              <a:rPr lang="en-US" dirty="0" smtClean="0"/>
              <a:t>Sudut Pandang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520501"/>
            <a:ext cx="14581823" cy="72804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/>
              <a:t>Enterprise</a:t>
            </a:r>
            <a:r>
              <a:rPr lang="en-US" sz="2800" dirty="0" smtClean="0"/>
              <a:t> secara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sebuah sistem dan masing-masing departemen adalah subsitem.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Informasi tentang seluruh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en-US" sz="2800" i="1" dirty="0" smtClean="0"/>
              <a:t>enterprise</a:t>
            </a:r>
            <a:r>
              <a:rPr lang="en-US" sz="2800" dirty="0" smtClean="0"/>
              <a:t> yang disimpan dan dikelola secara terpusat dan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oleh setiap departemen yang membutuhkannya.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Transparansi Informasi</a:t>
            </a:r>
            <a:r>
              <a:rPr lang="en-US" sz="2800" dirty="0" smtClean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setiap  departemen bisa mengetahui apa yang dikerjakan oleh departemen lain,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dan bagaimana saling mendukung pekerjaan untuk mencapai  tujuan organisasi secara keseluruhan.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1271976"/>
            <a:ext cx="15310701" cy="1680104"/>
          </a:xfrm>
        </p:spPr>
        <p:txBody>
          <a:bodyPr/>
          <a:lstStyle/>
          <a:p>
            <a:r>
              <a:rPr lang="en-US" dirty="0" smtClean="0"/>
              <a:t>Perencanaan SI/TI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469276"/>
            <a:ext cx="14581823" cy="689962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Setiap </a:t>
            </a:r>
            <a:r>
              <a:rPr lang="en-US" i="1" dirty="0" smtClean="0"/>
              <a:t>enterprise</a:t>
            </a:r>
            <a:r>
              <a:rPr lang="en-US" dirty="0" smtClean="0"/>
              <a:t> memerlukan SI/TI untuk membantu kelancaran proses bisnisnya</a:t>
            </a:r>
          </a:p>
          <a:p>
            <a:pPr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i="1" dirty="0" smtClean="0"/>
              <a:t>Enterprise</a:t>
            </a:r>
            <a:r>
              <a:rPr lang="en-US" dirty="0" smtClean="0"/>
              <a:t> membutuhkan perencanaan SI/TI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comprehensive</a:t>
            </a:r>
            <a:r>
              <a:rPr lang="id-ID" i="1" dirty="0" smtClean="0"/>
              <a:t> </a:t>
            </a:r>
            <a:r>
              <a:rPr lang="en-US" dirty="0" smtClean="0"/>
              <a:t>(menyeluruh) &amp; terintegrasi</a:t>
            </a:r>
          </a:p>
          <a:p>
            <a:pPr lvl="1" algn="just"/>
            <a:r>
              <a:rPr lang="en-US" sz="2800" dirty="0" smtClean="0"/>
              <a:t>Terjadinya kotak-kotak IS</a:t>
            </a:r>
          </a:p>
          <a:p>
            <a:pPr lvl="2" algn="just"/>
            <a:r>
              <a:rPr lang="en-US" dirty="0" smtClean="0"/>
              <a:t>Menyulitkan para manajer untuk memperoleh informasi yang penting dan sangat dibutuhkan.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40742" y="4704292"/>
            <a:ext cx="3645456" cy="1008063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252140" y="7504466"/>
            <a:ext cx="1620203" cy="12320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Yang Terkotak-kotak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60274" y="2240139"/>
            <a:ext cx="11206401" cy="7616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3" name="Group 17"/>
          <p:cNvGrpSpPr/>
          <p:nvPr/>
        </p:nvGrpSpPr>
        <p:grpSpPr>
          <a:xfrm>
            <a:off x="2700337" y="4256265"/>
            <a:ext cx="3375422" cy="3472215"/>
            <a:chOff x="1905000" y="2590800"/>
            <a:chExt cx="1905000" cy="2362200"/>
          </a:xfrm>
        </p:grpSpPr>
        <p:sp>
          <p:nvSpPr>
            <p:cNvPr id="14" name="Oval 13"/>
            <p:cNvSpPr/>
            <p:nvPr/>
          </p:nvSpPr>
          <p:spPr>
            <a:xfrm>
              <a:off x="1905000" y="2590800"/>
              <a:ext cx="1600200" cy="161218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Sistem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2438400" y="3886200"/>
              <a:ext cx="1371600" cy="1066800"/>
            </a:xfrm>
            <a:prstGeom prst="ca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DB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020877" y="6720416"/>
            <a:ext cx="4590574" cy="2912181"/>
            <a:chOff x="3581400" y="4419600"/>
            <a:chExt cx="2590800" cy="1981200"/>
          </a:xfrm>
        </p:grpSpPr>
        <p:sp>
          <p:nvSpPr>
            <p:cNvPr id="13" name="Oval 12"/>
            <p:cNvSpPr/>
            <p:nvPr/>
          </p:nvSpPr>
          <p:spPr>
            <a:xfrm>
              <a:off x="4572000" y="4419600"/>
              <a:ext cx="1600200" cy="161218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Sistem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3581400" y="5334000"/>
              <a:ext cx="1371600" cy="10668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DB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7425932" y="2464154"/>
            <a:ext cx="3510439" cy="3472215"/>
            <a:chOff x="4419600" y="1828800"/>
            <a:chExt cx="1981200" cy="2362200"/>
          </a:xfrm>
        </p:grpSpPr>
        <p:sp>
          <p:nvSpPr>
            <p:cNvPr id="12" name="Oval 11"/>
            <p:cNvSpPr/>
            <p:nvPr/>
          </p:nvSpPr>
          <p:spPr>
            <a:xfrm>
              <a:off x="4419600" y="1828800"/>
              <a:ext cx="1676400" cy="1612183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Sistem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5" name="Can 14"/>
            <p:cNvSpPr/>
            <p:nvPr/>
          </p:nvSpPr>
          <p:spPr>
            <a:xfrm>
              <a:off x="5029200" y="3124200"/>
              <a:ext cx="1371600" cy="10668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DB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1" y="672042"/>
            <a:ext cx="14581823" cy="156809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Information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240139"/>
          <a:ext cx="16202025" cy="649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SmartDraw" r:id="rId4" imgW="6424920" imgH="1929240" progId="">
                  <p:embed/>
                </p:oleObj>
              </mc:Choice>
              <mc:Fallback>
                <p:oleObj name="SmartDraw" r:id="rId4" imgW="6424920" imgH="1929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40139"/>
                        <a:ext cx="16202025" cy="6496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Yang Terintegrasi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025253" y="2128132"/>
            <a:ext cx="11746468" cy="7952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Oval 11"/>
          <p:cNvSpPr/>
          <p:nvPr/>
        </p:nvSpPr>
        <p:spPr>
          <a:xfrm>
            <a:off x="6480814" y="2240141"/>
            <a:ext cx="2970371" cy="23697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Sistem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261283" y="6496405"/>
            <a:ext cx="2671146" cy="236976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Sistem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34581" y="6496405"/>
            <a:ext cx="2671146" cy="23697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Sistem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cxnSp>
        <p:nvCxnSpPr>
          <p:cNvPr id="16" name="Straight Arrow Connector 15"/>
          <p:cNvCxnSpPr>
            <a:stCxn id="12" idx="5"/>
            <a:endCxn id="13" idx="0"/>
          </p:cNvCxnSpPr>
          <p:nvPr/>
        </p:nvCxnSpPr>
        <p:spPr>
          <a:xfrm rot="16200000" flipH="1">
            <a:off x="9189746" y="4089291"/>
            <a:ext cx="2233548" cy="258067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0"/>
          </p:cNvCxnSpPr>
          <p:nvPr/>
        </p:nvCxnSpPr>
        <p:spPr>
          <a:xfrm rot="5400000">
            <a:off x="4576211" y="4156804"/>
            <a:ext cx="2233548" cy="2445657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13" idx="2"/>
          </p:cNvCxnSpPr>
          <p:nvPr/>
        </p:nvCxnSpPr>
        <p:spPr>
          <a:xfrm>
            <a:off x="5805730" y="7681284"/>
            <a:ext cx="4455557" cy="233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an 47"/>
          <p:cNvSpPr/>
          <p:nvPr/>
        </p:nvSpPr>
        <p:spPr>
          <a:xfrm>
            <a:off x="6480814" y="5264326"/>
            <a:ext cx="2970371" cy="1792111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451185" y="6608410"/>
            <a:ext cx="1080135" cy="448028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8" idx="1"/>
          </p:cNvCxnSpPr>
          <p:nvPr/>
        </p:nvCxnSpPr>
        <p:spPr>
          <a:xfrm rot="5400000">
            <a:off x="7629977" y="4928066"/>
            <a:ext cx="672042" cy="2814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35692" y="6608410"/>
            <a:ext cx="945118" cy="448028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1" y="672042"/>
            <a:ext cx="14176772" cy="156809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Information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0034" y="2128134"/>
          <a:ext cx="15796974" cy="775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SmartDraw" r:id="rId4" imgW="4667760" imgH="2761200" progId="">
                  <p:embed/>
                </p:oleObj>
              </mc:Choice>
              <mc:Fallback>
                <p:oleObj name="SmartDraw" r:id="rId4" imgW="4667760" imgH="276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4" y="2128134"/>
                        <a:ext cx="15796974" cy="7751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Fungsi Bisnis</Template>
  <TotalTime>1819</TotalTime>
  <Words>1033</Words>
  <Application>Microsoft Office PowerPoint</Application>
  <PresentationFormat>Custom</PresentationFormat>
  <Paragraphs>182</Paragraphs>
  <Slides>34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Modèle par défaut</vt:lpstr>
      <vt:lpstr>SmartDraw</vt:lpstr>
      <vt:lpstr>Visio</vt:lpstr>
      <vt:lpstr>Arsitektur Enterprise</vt:lpstr>
      <vt:lpstr>Kualitas Informasi</vt:lpstr>
      <vt:lpstr>Sistem Informasi Enterprise</vt:lpstr>
      <vt:lpstr>Sudut Pandang Enterprise</vt:lpstr>
      <vt:lpstr>Perencanaan SI/TI</vt:lpstr>
      <vt:lpstr>SI Yang Terkotak-kotak</vt:lpstr>
      <vt:lpstr>Traditional Information System</vt:lpstr>
      <vt:lpstr>SI Yang Terintegrasi</vt:lpstr>
      <vt:lpstr>Enterprise Information System</vt:lpstr>
      <vt:lpstr>Penyusunan Arsitektur Enterprise</vt:lpstr>
      <vt:lpstr>Why EA?</vt:lpstr>
      <vt:lpstr>Perancangan AE</vt:lpstr>
      <vt:lpstr>Arsitektur Bisnis</vt:lpstr>
      <vt:lpstr>Arsitektur Data/Informasi</vt:lpstr>
      <vt:lpstr>Arsitektur Aplikasi</vt:lpstr>
      <vt:lpstr>Arsitektur Teknologi</vt:lpstr>
      <vt:lpstr>ENTERPRISE ARCHITECTURE</vt:lpstr>
      <vt:lpstr>Framework </vt:lpstr>
      <vt:lpstr>Zachman Framework</vt:lpstr>
      <vt:lpstr>Zachman Framework</vt:lpstr>
      <vt:lpstr>Metodologi</vt:lpstr>
      <vt:lpstr>Metodologi EAP (1998)</vt:lpstr>
      <vt:lpstr>Fitur EAP</vt:lpstr>
      <vt:lpstr>TOGAF-ADM</vt:lpstr>
      <vt:lpstr>Architecture Vision</vt:lpstr>
      <vt:lpstr>Business Architecture</vt:lpstr>
      <vt:lpstr>Information System Architecture</vt:lpstr>
      <vt:lpstr>Technology Architecture</vt:lpstr>
      <vt:lpstr>Opportunities and Solutions</vt:lpstr>
      <vt:lpstr>Migration Planning</vt:lpstr>
      <vt:lpstr>Implementation Governance</vt:lpstr>
      <vt:lpstr>Architecture Change Management</vt:lpstr>
      <vt:lpstr>Fitur TOGAF-ADM</vt:lpstr>
      <vt:lpstr>PowerPoint Presentation</vt:lpstr>
    </vt:vector>
  </TitlesOfParts>
  <Company>Garut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Asep</dc:creator>
  <cp:lastModifiedBy>Rani Susanto</cp:lastModifiedBy>
  <cp:revision>279</cp:revision>
  <dcterms:created xsi:type="dcterms:W3CDTF">2011-07-28T14:58:15Z</dcterms:created>
  <dcterms:modified xsi:type="dcterms:W3CDTF">2017-05-23T14:22:25Z</dcterms:modified>
</cp:coreProperties>
</file>