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1" r:id="rId4"/>
    <p:sldId id="293" r:id="rId5"/>
    <p:sldId id="294" r:id="rId6"/>
    <p:sldId id="292" r:id="rId7"/>
    <p:sldId id="295" r:id="rId8"/>
    <p:sldId id="296" r:id="rId9"/>
    <p:sldId id="297" r:id="rId10"/>
    <p:sldId id="298" r:id="rId11"/>
    <p:sldId id="299" r:id="rId12"/>
    <p:sldId id="301" r:id="rId13"/>
    <p:sldId id="300" r:id="rId14"/>
    <p:sldId id="302" r:id="rId15"/>
    <p:sldId id="317" r:id="rId16"/>
    <p:sldId id="304" r:id="rId17"/>
    <p:sldId id="305" r:id="rId18"/>
    <p:sldId id="318" r:id="rId19"/>
    <p:sldId id="307" r:id="rId20"/>
    <p:sldId id="308" r:id="rId21"/>
    <p:sldId id="311" r:id="rId22"/>
    <p:sldId id="312" r:id="rId23"/>
    <p:sldId id="313" r:id="rId24"/>
    <p:sldId id="314" r:id="rId25"/>
    <p:sldId id="315" r:id="rId26"/>
    <p:sldId id="27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4" autoAdjust="0"/>
    <p:restoredTop sz="94660" autoAdjust="0"/>
  </p:normalViewPr>
  <p:slideViewPr>
    <p:cSldViewPr>
      <p:cViewPr varScale="1">
        <p:scale>
          <a:sx n="67" d="100"/>
          <a:sy n="67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2114550" y="0"/>
          <a:ext cx="702945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Image" r:id="rId3" imgW="6565079" imgH="4761905" progId="">
                  <p:embed/>
                </p:oleObj>
              </mc:Choice>
              <mc:Fallback>
                <p:oleObj name="Image" r:id="rId3" imgW="6565079" imgH="4761905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14550" y="0"/>
                        <a:ext cx="702945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0"/>
            <a:ext cx="2133600" cy="320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3200400"/>
            <a:ext cx="9144000" cy="4572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3352800"/>
            <a:ext cx="2133600" cy="3505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0" y="4114800"/>
            <a:ext cx="6400800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33600" y="3232150"/>
            <a:ext cx="6477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508750"/>
            <a:ext cx="2133600" cy="152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C3325BE-2931-410A-BEFB-2FBE3958115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457200" y="457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CF228-69AF-4D9D-B783-A418112AD2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44B42-AD9F-47A3-AC23-605760109C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87E5A678-D408-43EC-8199-1949B9136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AB940-4A26-4ED6-9971-42A538D5ED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88612-3312-4F40-9B6E-0EC2FDCA78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CCD30-424E-48B6-8178-37C21A6DC9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45A7-E459-4BB7-8AF2-D64223551F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4AFDD-5E19-40A2-88C7-518E29CFAD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534D1-C009-40A3-9ECF-DFBD9F5511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32E9C-7983-4C28-BCDA-6FC852265D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9DB59-0B97-47CD-8F09-A9B74D8C99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6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gray">
          <a:xfrm>
            <a:off x="133350" y="6380163"/>
            <a:ext cx="304800" cy="334962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6567488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400800" y="6551613"/>
            <a:ext cx="2362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657600" y="65516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EC78CD37-00E1-45EA-A987-ADA9362728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2400" y="0"/>
            <a:ext cx="1371600" cy="7604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7772400" y="762000"/>
            <a:ext cx="1371600" cy="4800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STRUKTUR DATA</a:t>
            </a:r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2" y="58992"/>
            <a:ext cx="19812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gray">
          <a:xfrm>
            <a:off x="2286000" y="3886200"/>
            <a:ext cx="30480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STACK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Penuh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(Array)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79248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0" dirty="0" err="1" smtClean="0"/>
              <a:t>Operasi</a:t>
            </a:r>
            <a:r>
              <a:rPr lang="en-US" b="0" dirty="0" smtClean="0"/>
              <a:t> </a:t>
            </a:r>
            <a:r>
              <a:rPr lang="en-US" b="0" dirty="0" err="1" smtClean="0"/>
              <a:t>ini</a:t>
            </a:r>
            <a:r>
              <a:rPr lang="en-US" b="0" dirty="0" smtClean="0"/>
              <a:t> </a:t>
            </a:r>
            <a:r>
              <a:rPr lang="en-US" b="0" dirty="0" err="1" smtClean="0"/>
              <a:t>akan</a:t>
            </a:r>
            <a:r>
              <a:rPr lang="en-US" b="0" dirty="0" smtClean="0"/>
              <a:t> </a:t>
            </a:r>
            <a:r>
              <a:rPr lang="en-US" b="0" dirty="0" err="1" smtClean="0"/>
              <a:t>memberikan</a:t>
            </a:r>
            <a:r>
              <a:rPr lang="en-US" b="0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nilai</a:t>
            </a:r>
            <a:r>
              <a:rPr lang="en-US" dirty="0" smtClean="0">
                <a:solidFill>
                  <a:srgbClr val="FF0000"/>
                </a:solidFill>
              </a:rPr>
              <a:t> True (1) </a:t>
            </a:r>
            <a:r>
              <a:rPr lang="en-US" b="0" dirty="0" err="1" smtClean="0"/>
              <a:t>jika</a:t>
            </a:r>
            <a:r>
              <a:rPr lang="en-US" b="0" dirty="0" smtClean="0"/>
              <a:t> </a:t>
            </a:r>
            <a:r>
              <a:rPr lang="en-US" b="0" dirty="0" err="1" smtClean="0"/>
              <a:t>nilai</a:t>
            </a:r>
            <a:r>
              <a:rPr lang="en-US" b="0" dirty="0" smtClean="0"/>
              <a:t> </a:t>
            </a:r>
            <a:r>
              <a:rPr lang="en-US" b="0" dirty="0" err="1" smtClean="0"/>
              <a:t>dari</a:t>
            </a:r>
            <a:r>
              <a:rPr lang="en-US" b="0" dirty="0" smtClean="0"/>
              <a:t> </a:t>
            </a:r>
            <a:r>
              <a:rPr lang="en-US" b="0" dirty="0" err="1" smtClean="0"/>
              <a:t>variabel</a:t>
            </a:r>
            <a:r>
              <a:rPr lang="en-US" b="0" dirty="0" smtClean="0"/>
              <a:t> Top </a:t>
            </a:r>
            <a:r>
              <a:rPr lang="en-US" dirty="0" err="1" smtClean="0">
                <a:solidFill>
                  <a:srgbClr val="FF0000"/>
                </a:solidFill>
              </a:rPr>
              <a:t>sama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array </a:t>
            </a:r>
            <a:r>
              <a:rPr lang="en-US" b="0" dirty="0" smtClean="0"/>
              <a:t>(</a:t>
            </a:r>
            <a:r>
              <a:rPr lang="en-US" b="0" dirty="0" err="1" smtClean="0"/>
              <a:t>untuk</a:t>
            </a:r>
            <a:r>
              <a:rPr lang="en-US" b="0" dirty="0" smtClean="0"/>
              <a:t> array yang </a:t>
            </a:r>
            <a:r>
              <a:rPr lang="en-US" b="0" dirty="0" err="1" smtClean="0"/>
              <a:t>elemennya</a:t>
            </a:r>
            <a:r>
              <a:rPr lang="en-US" b="0" dirty="0" smtClean="0"/>
              <a:t> </a:t>
            </a:r>
            <a:r>
              <a:rPr lang="en-US" b="0" dirty="0" err="1" smtClean="0"/>
              <a:t>dimulai</a:t>
            </a:r>
            <a:r>
              <a:rPr lang="en-US" b="0" dirty="0" smtClean="0"/>
              <a:t> </a:t>
            </a:r>
            <a:r>
              <a:rPr lang="en-US" b="0" dirty="0" err="1" smtClean="0"/>
              <a:t>dari</a:t>
            </a:r>
            <a:r>
              <a:rPr lang="en-US" b="0" dirty="0" smtClean="0"/>
              <a:t> </a:t>
            </a:r>
            <a:r>
              <a:rPr lang="en-US" b="0" dirty="0" err="1" smtClean="0"/>
              <a:t>posisi</a:t>
            </a:r>
            <a:r>
              <a:rPr lang="en-US" b="0" dirty="0" smtClean="0"/>
              <a:t> 1) </a:t>
            </a:r>
            <a:r>
              <a:rPr lang="en-US" b="0" dirty="0" err="1" smtClean="0"/>
              <a:t>atau</a:t>
            </a:r>
            <a:r>
              <a:rPr lang="en-US" b="0" dirty="0" smtClean="0"/>
              <a:t> </a:t>
            </a:r>
            <a:r>
              <a:rPr lang="en-US" b="0" dirty="0" err="1" smtClean="0"/>
              <a:t>variabel</a:t>
            </a:r>
            <a:r>
              <a:rPr lang="en-US" b="0" dirty="0" smtClean="0"/>
              <a:t> Top </a:t>
            </a:r>
            <a:r>
              <a:rPr lang="en-US" dirty="0" err="1" smtClean="0">
                <a:solidFill>
                  <a:srgbClr val="FF0000"/>
                </a:solidFill>
              </a:rPr>
              <a:t>sama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array-1 </a:t>
            </a:r>
            <a:r>
              <a:rPr lang="en-US" b="0" dirty="0" smtClean="0"/>
              <a:t>(</a:t>
            </a:r>
            <a:r>
              <a:rPr lang="en-US" b="0" dirty="0" err="1" smtClean="0"/>
              <a:t>untuk</a:t>
            </a:r>
            <a:r>
              <a:rPr lang="en-US" b="0" dirty="0" smtClean="0"/>
              <a:t> array yang </a:t>
            </a:r>
            <a:r>
              <a:rPr lang="en-US" b="0" dirty="0" err="1" smtClean="0"/>
              <a:t>elemennya</a:t>
            </a:r>
            <a:r>
              <a:rPr lang="en-US" b="0" dirty="0" smtClean="0"/>
              <a:t> </a:t>
            </a:r>
            <a:r>
              <a:rPr lang="en-US" b="0" dirty="0" err="1" smtClean="0"/>
              <a:t>dimulai</a:t>
            </a:r>
            <a:r>
              <a:rPr lang="en-US" b="0" dirty="0" smtClean="0"/>
              <a:t> </a:t>
            </a:r>
            <a:r>
              <a:rPr lang="en-US" b="0" dirty="0" err="1" smtClean="0"/>
              <a:t>dari</a:t>
            </a:r>
            <a:r>
              <a:rPr lang="en-US" b="0" dirty="0" smtClean="0"/>
              <a:t> </a:t>
            </a:r>
            <a:r>
              <a:rPr lang="en-US" b="0" dirty="0" err="1" smtClean="0"/>
              <a:t>posisi</a:t>
            </a:r>
            <a:r>
              <a:rPr lang="en-US" b="0" dirty="0" smtClean="0"/>
              <a:t> 0). </a:t>
            </a:r>
          </a:p>
          <a:p>
            <a:pPr marL="0" indent="0">
              <a:buNone/>
            </a:pPr>
            <a:r>
              <a:rPr lang="en-US" b="0" dirty="0" err="1" smtClean="0"/>
              <a:t>Jika</a:t>
            </a:r>
            <a:r>
              <a:rPr lang="en-US" b="0" dirty="0" smtClean="0"/>
              <a:t> </a:t>
            </a:r>
            <a:r>
              <a:rPr lang="en-US" b="0" dirty="0" err="1" smtClean="0"/>
              <a:t>nilai</a:t>
            </a:r>
            <a:r>
              <a:rPr lang="en-US" b="0" dirty="0" smtClean="0"/>
              <a:t> </a:t>
            </a:r>
            <a:r>
              <a:rPr lang="en-US" b="0" dirty="0" err="1" smtClean="0"/>
              <a:t>variabel</a:t>
            </a:r>
            <a:r>
              <a:rPr lang="en-US" b="0" dirty="0" smtClean="0"/>
              <a:t> Top </a:t>
            </a:r>
            <a:r>
              <a:rPr lang="en-US" dirty="0" err="1" smtClean="0">
                <a:solidFill>
                  <a:srgbClr val="FF0000"/>
                </a:solidFill>
              </a:rPr>
              <a:t>tidak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</a:t>
            </a:r>
            <a:r>
              <a:rPr lang="en-US" dirty="0" err="1" smtClean="0"/>
              <a:t>aksimum</a:t>
            </a:r>
            <a:r>
              <a:rPr lang="en-US" dirty="0" smtClean="0"/>
              <a:t> </a:t>
            </a:r>
            <a:r>
              <a:rPr lang="en-US" dirty="0" err="1" smtClean="0"/>
              <a:t>array</a:t>
            </a:r>
            <a:r>
              <a:rPr lang="en-US" b="0" dirty="0" err="1" smtClean="0"/>
              <a:t>,maka</a:t>
            </a:r>
            <a:r>
              <a:rPr lang="en-US" b="0" dirty="0" smtClean="0"/>
              <a:t> </a:t>
            </a:r>
            <a:r>
              <a:rPr lang="en-US" b="0" dirty="0" err="1" smtClean="0"/>
              <a:t>operasi</a:t>
            </a:r>
            <a:r>
              <a:rPr lang="en-US" b="0" dirty="0" smtClean="0"/>
              <a:t> </a:t>
            </a:r>
            <a:r>
              <a:rPr lang="en-US" b="0" dirty="0" err="1" smtClean="0"/>
              <a:t>Penuh</a:t>
            </a:r>
            <a:r>
              <a:rPr lang="en-US" b="0" dirty="0" smtClean="0"/>
              <a:t> </a:t>
            </a:r>
            <a:r>
              <a:rPr lang="en-US" b="0" dirty="0" err="1" smtClean="0"/>
              <a:t>akan</a:t>
            </a:r>
            <a:r>
              <a:rPr lang="en-US" b="0" dirty="0" smtClean="0"/>
              <a:t> </a:t>
            </a:r>
            <a:r>
              <a:rPr lang="en-US" b="0" dirty="0" err="1" smtClean="0"/>
              <a:t>mengembalikan</a:t>
            </a:r>
            <a:r>
              <a:rPr lang="en-US" b="0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nilai</a:t>
            </a:r>
            <a:r>
              <a:rPr lang="en-US" dirty="0" smtClean="0">
                <a:solidFill>
                  <a:srgbClr val="FF0000"/>
                </a:solidFill>
              </a:rPr>
              <a:t> False (0).</a:t>
            </a:r>
          </a:p>
          <a:p>
            <a:pPr marL="0" indent="0">
              <a:buNone/>
            </a:pPr>
            <a:endParaRPr lang="en-US" b="0" dirty="0" smtClean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Push (Array)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52525"/>
            <a:ext cx="7924800" cy="5248275"/>
          </a:xfrm>
        </p:spPr>
        <p:txBody>
          <a:bodyPr/>
          <a:lstStyle/>
          <a:p>
            <a:pPr marL="0" indent="0">
              <a:buNone/>
            </a:pPr>
            <a:r>
              <a:rPr lang="en-US" b="0" dirty="0" err="1" smtClean="0"/>
              <a:t>Langkah</a:t>
            </a:r>
            <a:r>
              <a:rPr lang="en-US" b="0" dirty="0" smtClean="0"/>
              <a:t> </a:t>
            </a:r>
            <a:r>
              <a:rPr lang="en-US" b="0" dirty="0" err="1" smtClean="0"/>
              <a:t>operasi</a:t>
            </a:r>
            <a:r>
              <a:rPr lang="en-US" b="0" dirty="0" smtClean="0"/>
              <a:t> push </a:t>
            </a:r>
            <a:r>
              <a:rPr lang="en-US" b="0" dirty="0" err="1" smtClean="0"/>
              <a:t>dalam</a:t>
            </a:r>
            <a:r>
              <a:rPr lang="en-US" b="0" dirty="0" smtClean="0"/>
              <a:t> array </a:t>
            </a:r>
            <a:r>
              <a:rPr lang="en-US" b="0" dirty="0" err="1" smtClean="0"/>
              <a:t>adalah</a:t>
            </a:r>
            <a:r>
              <a:rPr lang="en-US" b="0" dirty="0" smtClean="0"/>
              <a:t> </a:t>
            </a:r>
            <a:r>
              <a:rPr lang="en-US" b="0" dirty="0" err="1" smtClean="0"/>
              <a:t>dengan</a:t>
            </a:r>
            <a:r>
              <a:rPr lang="en-US" b="0" dirty="0" smtClean="0"/>
              <a:t> </a:t>
            </a:r>
            <a:r>
              <a:rPr lang="en-US" b="0" dirty="0" err="1" smtClean="0"/>
              <a:t>cara</a:t>
            </a:r>
            <a:r>
              <a:rPr lang="en-US" b="0" dirty="0" smtClean="0"/>
              <a:t> :</a:t>
            </a:r>
          </a:p>
          <a:p>
            <a:pPr lvl="0"/>
            <a:r>
              <a:rPr lang="en-US" b="0" dirty="0" smtClean="0"/>
              <a:t>Stack </a:t>
            </a:r>
            <a:r>
              <a:rPr lang="en-US" b="0" dirty="0" err="1" smtClean="0"/>
              <a:t>dapat</a:t>
            </a:r>
            <a:r>
              <a:rPr lang="en-US" b="0" dirty="0" smtClean="0"/>
              <a:t> </a:t>
            </a:r>
            <a:r>
              <a:rPr lang="en-US" b="0" dirty="0" err="1" smtClean="0"/>
              <a:t>ditambah</a:t>
            </a:r>
            <a:r>
              <a:rPr lang="en-US" b="0" dirty="0" smtClean="0"/>
              <a:t> </a:t>
            </a:r>
            <a:r>
              <a:rPr lang="en-US" b="0" dirty="0" err="1" smtClean="0"/>
              <a:t>jika</a:t>
            </a:r>
            <a:r>
              <a:rPr lang="en-US" b="0" dirty="0" smtClean="0"/>
              <a:t> </a:t>
            </a:r>
            <a:r>
              <a:rPr lang="en-US" b="0" dirty="0" smtClean="0">
                <a:solidFill>
                  <a:srgbClr val="FF0000"/>
                </a:solidFill>
              </a:rPr>
              <a:t>Stack </a:t>
            </a:r>
            <a:r>
              <a:rPr lang="en-US" b="0" dirty="0" err="1" smtClean="0">
                <a:solidFill>
                  <a:srgbClr val="FF0000"/>
                </a:solidFill>
              </a:rPr>
              <a:t>belum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penuh</a:t>
            </a:r>
            <a:endParaRPr lang="en-US" b="0" dirty="0" smtClean="0">
              <a:solidFill>
                <a:srgbClr val="FF0000"/>
              </a:solidFill>
            </a:endParaRPr>
          </a:p>
          <a:p>
            <a:pPr lvl="0"/>
            <a:r>
              <a:rPr lang="en-US" b="0" dirty="0" err="1" smtClean="0"/>
              <a:t>Tambahkan</a:t>
            </a:r>
            <a:r>
              <a:rPr lang="en-US" b="0" dirty="0" smtClean="0"/>
              <a:t> </a:t>
            </a:r>
            <a:r>
              <a:rPr lang="en-US" b="0" dirty="0" err="1" smtClean="0"/>
              <a:t>penunjuk</a:t>
            </a:r>
            <a:r>
              <a:rPr lang="en-US" b="0" dirty="0" smtClean="0"/>
              <a:t> Stack (Top) </a:t>
            </a:r>
            <a:r>
              <a:rPr lang="en-US" b="0" dirty="0" err="1" smtClean="0"/>
              <a:t>dengan</a:t>
            </a:r>
            <a:r>
              <a:rPr lang="en-US" b="0" dirty="0" smtClean="0"/>
              <a:t> 1</a:t>
            </a:r>
          </a:p>
          <a:p>
            <a:pPr lvl="0"/>
            <a:r>
              <a:rPr lang="en-US" b="0" dirty="0" err="1" smtClean="0"/>
              <a:t>Elemen</a:t>
            </a:r>
            <a:r>
              <a:rPr lang="en-US" b="0" dirty="0" smtClean="0"/>
              <a:t> Stack </a:t>
            </a:r>
            <a:r>
              <a:rPr lang="en-US" b="0" dirty="0" err="1" smtClean="0"/>
              <a:t>pada</a:t>
            </a:r>
            <a:r>
              <a:rPr lang="en-US" b="0" dirty="0" smtClean="0"/>
              <a:t> </a:t>
            </a:r>
            <a:r>
              <a:rPr lang="en-US" b="0" dirty="0" err="1" smtClean="0"/>
              <a:t>posisi</a:t>
            </a:r>
            <a:r>
              <a:rPr lang="en-US" b="0" dirty="0" smtClean="0"/>
              <a:t> Top </a:t>
            </a:r>
            <a:r>
              <a:rPr lang="en-US" b="0" dirty="0" err="1" smtClean="0"/>
              <a:t>diisi</a:t>
            </a:r>
            <a:r>
              <a:rPr lang="en-US" b="0" dirty="0" smtClean="0"/>
              <a:t> </a:t>
            </a:r>
            <a:r>
              <a:rPr lang="en-US" b="0" dirty="0" err="1" smtClean="0"/>
              <a:t>dengan</a:t>
            </a:r>
            <a:r>
              <a:rPr lang="en-US" b="0" dirty="0" smtClean="0"/>
              <a:t> data </a:t>
            </a:r>
            <a:r>
              <a:rPr lang="en-US" b="0" dirty="0" err="1" smtClean="0"/>
              <a:t>baru</a:t>
            </a:r>
            <a:endParaRPr lang="en-US" b="0" dirty="0" smtClean="0"/>
          </a:p>
          <a:p>
            <a:pPr lvl="0">
              <a:buNone/>
            </a:pP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Push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609600" y="1905000"/>
            <a:ext cx="1905000" cy="3276600"/>
            <a:chOff x="838200" y="2743200"/>
            <a:chExt cx="1905000" cy="3276600"/>
          </a:xfrm>
        </p:grpSpPr>
        <p:grpSp>
          <p:nvGrpSpPr>
            <p:cNvPr id="5" name="Group 10"/>
            <p:cNvGrpSpPr/>
            <p:nvPr/>
          </p:nvGrpSpPr>
          <p:grpSpPr>
            <a:xfrm>
              <a:off x="838200" y="2743200"/>
              <a:ext cx="1524000" cy="2743200"/>
              <a:chOff x="1066800" y="2743200"/>
              <a:chExt cx="1524000" cy="27432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066800" y="2743200"/>
                <a:ext cx="1524000" cy="274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066800" y="48006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066800" y="4113212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066800" y="34290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066800" y="27432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2362200" y="4953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62200" y="4267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3581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2200" y="2895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62200" y="56504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29000" y="4419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Top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2514600" y="4650432"/>
            <a:ext cx="762000" cy="346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38600" y="1219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Push(Top,Stack,8)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038600" y="160019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Push(Top,Stack,3)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038600" y="199137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Push(Top,Stack,5)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038600" y="239869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Push(Top,Stack,1)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038600" y="277969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Push(Top,Stack,7)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143000" y="4038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143000" y="3352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143000" y="2667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143000" y="1981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2362200" y="4495800"/>
            <a:ext cx="9144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rot="10800000">
            <a:off x="2514600" y="4299467"/>
            <a:ext cx="762000" cy="350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38400" y="4267200"/>
            <a:ext cx="8382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rot="10800000">
            <a:off x="2362200" y="3657605"/>
            <a:ext cx="914400" cy="992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362200" y="3581400"/>
            <a:ext cx="990600" cy="1524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rot="10800000">
            <a:off x="2438400" y="2971805"/>
            <a:ext cx="838200" cy="1678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>
            <a:off x="2438400" y="43434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438400" y="2971800"/>
            <a:ext cx="838200" cy="2209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 rot="10800000" flipV="1">
            <a:off x="2514600" y="4724400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>
            <a:off x="2438400" y="3657600"/>
            <a:ext cx="1066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114800" y="33528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“Stack </a:t>
            </a:r>
            <a:r>
              <a:rPr lang="en-US" sz="2800" b="1" dirty="0" err="1" smtClean="0">
                <a:solidFill>
                  <a:srgbClr val="FF0000"/>
                </a:solidFill>
              </a:rPr>
              <a:t>Penuh</a:t>
            </a:r>
            <a:r>
              <a:rPr lang="en-US" sz="2800" b="1" dirty="0" smtClean="0">
                <a:solidFill>
                  <a:srgbClr val="FF0000"/>
                </a:solidFill>
              </a:rPr>
              <a:t>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38200" y="4648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48" name="Straight Arrow Connector 47"/>
          <p:cNvCxnSpPr>
            <a:stCxn id="17" idx="1"/>
            <a:endCxn id="47" idx="1"/>
          </p:cNvCxnSpPr>
          <p:nvPr/>
        </p:nvCxnSpPr>
        <p:spPr>
          <a:xfrm rot="10800000">
            <a:off x="2362200" y="4343401"/>
            <a:ext cx="1066800" cy="307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6200000" flipV="1">
            <a:off x="2209801" y="3200401"/>
            <a:ext cx="1523998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6200000" flipV="1">
            <a:off x="1943101" y="2781301"/>
            <a:ext cx="2209798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(Array)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err="1" smtClean="0"/>
              <a:t>Langkah</a:t>
            </a:r>
            <a:r>
              <a:rPr lang="en-US" b="0" dirty="0" smtClean="0"/>
              <a:t> </a:t>
            </a:r>
            <a:r>
              <a:rPr lang="en-US" b="0" dirty="0" err="1" smtClean="0"/>
              <a:t>operasi</a:t>
            </a:r>
            <a:r>
              <a:rPr lang="en-US" b="0" dirty="0" smtClean="0"/>
              <a:t> Pop </a:t>
            </a:r>
            <a:r>
              <a:rPr lang="en-US" b="0" dirty="0" err="1" smtClean="0"/>
              <a:t>pada</a:t>
            </a:r>
            <a:r>
              <a:rPr lang="en-US" b="0" dirty="0" smtClean="0"/>
              <a:t> Stack yang </a:t>
            </a:r>
            <a:r>
              <a:rPr lang="en-US" b="0" dirty="0" err="1" smtClean="0"/>
              <a:t>menggunakan</a:t>
            </a:r>
            <a:r>
              <a:rPr lang="en-US" b="0" dirty="0" smtClean="0"/>
              <a:t> array </a:t>
            </a:r>
            <a:r>
              <a:rPr lang="en-US" b="0" dirty="0" err="1" smtClean="0"/>
              <a:t>adalah</a:t>
            </a:r>
            <a:r>
              <a:rPr lang="en-US" b="0" dirty="0" smtClean="0"/>
              <a:t>: </a:t>
            </a:r>
          </a:p>
          <a:p>
            <a:pPr lvl="0"/>
            <a:r>
              <a:rPr lang="en-US" b="0" dirty="0" smtClean="0"/>
              <a:t>Stack </a:t>
            </a:r>
            <a:r>
              <a:rPr lang="en-US" b="0" dirty="0" err="1" smtClean="0"/>
              <a:t>dapat</a:t>
            </a:r>
            <a:r>
              <a:rPr lang="en-US" b="0" dirty="0" smtClean="0"/>
              <a:t> </a:t>
            </a:r>
            <a:r>
              <a:rPr lang="en-US" b="0" dirty="0" err="1" smtClean="0"/>
              <a:t>mengeluarkan</a:t>
            </a:r>
            <a:r>
              <a:rPr lang="en-US" b="0" dirty="0" smtClean="0"/>
              <a:t> </a:t>
            </a:r>
            <a:r>
              <a:rPr lang="en-US" b="0" dirty="0" err="1" smtClean="0"/>
              <a:t>elemennya</a:t>
            </a:r>
            <a:r>
              <a:rPr lang="en-US" b="0" dirty="0" smtClean="0"/>
              <a:t> </a:t>
            </a:r>
            <a:r>
              <a:rPr lang="en-US" b="0" dirty="0" err="1" smtClean="0"/>
              <a:t>jika</a:t>
            </a:r>
            <a:r>
              <a:rPr lang="en-US" b="0" dirty="0" smtClean="0"/>
              <a:t> </a:t>
            </a:r>
            <a:r>
              <a:rPr lang="en-US" b="0" dirty="0" smtClean="0">
                <a:solidFill>
                  <a:srgbClr val="FF0000"/>
                </a:solidFill>
              </a:rPr>
              <a:t>stack </a:t>
            </a:r>
            <a:r>
              <a:rPr lang="en-US" b="0" dirty="0" err="1" smtClean="0">
                <a:solidFill>
                  <a:srgbClr val="FF0000"/>
                </a:solidFill>
              </a:rPr>
              <a:t>tidak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kosong</a:t>
            </a:r>
            <a:endParaRPr lang="en-US" b="0" dirty="0" smtClean="0">
              <a:solidFill>
                <a:srgbClr val="FF0000"/>
              </a:solidFill>
            </a:endParaRPr>
          </a:p>
          <a:p>
            <a:pPr lvl="0"/>
            <a:r>
              <a:rPr lang="en-US" b="0" dirty="0" err="1" smtClean="0"/>
              <a:t>Elemen</a:t>
            </a:r>
            <a:r>
              <a:rPr lang="en-US" b="0" dirty="0" smtClean="0"/>
              <a:t> yang </a:t>
            </a:r>
            <a:r>
              <a:rPr lang="en-US" b="0" dirty="0" err="1" smtClean="0"/>
              <a:t>dikeluarkan</a:t>
            </a:r>
            <a:r>
              <a:rPr lang="en-US" b="0" dirty="0" smtClean="0"/>
              <a:t> </a:t>
            </a:r>
            <a:r>
              <a:rPr lang="en-US" b="0" dirty="0" err="1" smtClean="0"/>
              <a:t>dari</a:t>
            </a:r>
            <a:r>
              <a:rPr lang="en-US" b="0" dirty="0" smtClean="0"/>
              <a:t> Stack </a:t>
            </a:r>
            <a:r>
              <a:rPr lang="en-US" b="0" dirty="0" err="1" smtClean="0"/>
              <a:t>disimpan</a:t>
            </a:r>
            <a:r>
              <a:rPr lang="en-US" b="0" dirty="0" smtClean="0"/>
              <a:t> </a:t>
            </a:r>
            <a:r>
              <a:rPr lang="en-US" b="0" dirty="0" err="1" smtClean="0"/>
              <a:t>pada</a:t>
            </a:r>
            <a:r>
              <a:rPr lang="en-US" b="0" dirty="0" smtClean="0"/>
              <a:t> </a:t>
            </a:r>
            <a:r>
              <a:rPr lang="en-US" b="0" dirty="0" err="1" smtClean="0"/>
              <a:t>suatu</a:t>
            </a:r>
            <a:r>
              <a:rPr lang="en-US" b="0" dirty="0" smtClean="0"/>
              <a:t> </a:t>
            </a:r>
            <a:r>
              <a:rPr lang="en-US" b="0" dirty="0" err="1" smtClean="0"/>
              <a:t>variabel</a:t>
            </a:r>
            <a:endParaRPr lang="en-US" b="0" dirty="0" smtClean="0"/>
          </a:p>
          <a:p>
            <a:pPr lvl="0"/>
            <a:r>
              <a:rPr lang="en-US" b="0" dirty="0" err="1" smtClean="0"/>
              <a:t>Harga</a:t>
            </a:r>
            <a:r>
              <a:rPr lang="en-US" b="0" dirty="0" smtClean="0"/>
              <a:t> </a:t>
            </a:r>
            <a:r>
              <a:rPr lang="en-US" b="0" dirty="0" err="1" smtClean="0"/>
              <a:t>variabel</a:t>
            </a:r>
            <a:r>
              <a:rPr lang="en-US" b="0" dirty="0" smtClean="0"/>
              <a:t> Top </a:t>
            </a:r>
            <a:r>
              <a:rPr lang="en-US" b="0" dirty="0" err="1" smtClean="0"/>
              <a:t>berkurang</a:t>
            </a:r>
            <a:r>
              <a:rPr lang="en-US" b="0" dirty="0" smtClean="0"/>
              <a:t> 1</a:t>
            </a:r>
          </a:p>
          <a:p>
            <a:pPr>
              <a:buNone/>
            </a:pP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609600" y="1447800"/>
            <a:ext cx="1905000" cy="3276600"/>
            <a:chOff x="838200" y="2743200"/>
            <a:chExt cx="1905000" cy="3276600"/>
          </a:xfrm>
        </p:grpSpPr>
        <p:grpSp>
          <p:nvGrpSpPr>
            <p:cNvPr id="5" name="Group 10"/>
            <p:cNvGrpSpPr/>
            <p:nvPr/>
          </p:nvGrpSpPr>
          <p:grpSpPr>
            <a:xfrm>
              <a:off x="838200" y="2743200"/>
              <a:ext cx="1524000" cy="2743200"/>
              <a:chOff x="1066800" y="2743200"/>
              <a:chExt cx="1524000" cy="27432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066800" y="2743200"/>
                <a:ext cx="1524000" cy="274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066800" y="48006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066800" y="4113212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066800" y="34290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066800" y="27432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2362200" y="4953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62200" y="4267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3581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2200" y="2895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62200" y="56504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29000" y="3962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Top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2514600" y="4193232"/>
            <a:ext cx="762000" cy="346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38600" y="1219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Pop(</a:t>
            </a:r>
            <a:r>
              <a:rPr lang="en-US" sz="2800" dirty="0" err="1" smtClean="0"/>
              <a:t>Top,Stack,Elemen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038600" y="160019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Pop(</a:t>
            </a:r>
            <a:r>
              <a:rPr lang="en-US" sz="2800" dirty="0" err="1" smtClean="0"/>
              <a:t>Top,Stack,Elemen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038600" y="199137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Pop(</a:t>
            </a:r>
            <a:r>
              <a:rPr lang="en-US" sz="2800" dirty="0" err="1" smtClean="0"/>
              <a:t>Top,Stack,Elemen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038600" y="239869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Pop(</a:t>
            </a:r>
            <a:r>
              <a:rPr lang="en-US" sz="2800" dirty="0" err="1" smtClean="0"/>
              <a:t>Top,Stack,Elemen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038600" y="277969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Pop(</a:t>
            </a:r>
            <a:r>
              <a:rPr lang="en-US" sz="2800" dirty="0" err="1" smtClean="0"/>
              <a:t>Top,Stack,Elemen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143000" y="3581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143000" y="2895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143000" y="2209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143000" y="1524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2362200" y="4038600"/>
            <a:ext cx="9144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rot="10800000">
            <a:off x="2514600" y="3842267"/>
            <a:ext cx="762000" cy="350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38400" y="3810000"/>
            <a:ext cx="8382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rot="10800000">
            <a:off x="2362200" y="3200405"/>
            <a:ext cx="914400" cy="992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362200" y="3124200"/>
            <a:ext cx="990600" cy="1524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rot="10800000">
            <a:off x="2438400" y="2514605"/>
            <a:ext cx="838200" cy="1678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>
            <a:off x="2438400" y="38862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438400" y="2514600"/>
            <a:ext cx="838200" cy="2209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 rot="10800000" flipV="1">
            <a:off x="2514600" y="41910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7" idx="1"/>
          </p:cNvCxnSpPr>
          <p:nvPr/>
        </p:nvCxnSpPr>
        <p:spPr>
          <a:xfrm rot="10800000">
            <a:off x="2438400" y="3200399"/>
            <a:ext cx="990600" cy="992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114800" y="33528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“Stack </a:t>
            </a:r>
            <a:r>
              <a:rPr lang="en-US" sz="2800" b="1" dirty="0" err="1" smtClean="0">
                <a:solidFill>
                  <a:srgbClr val="FF0000"/>
                </a:solidFill>
              </a:rPr>
              <a:t>Kosong</a:t>
            </a:r>
            <a:r>
              <a:rPr lang="en-US" sz="2800" b="1" dirty="0" smtClean="0">
                <a:solidFill>
                  <a:srgbClr val="FF0000"/>
                </a:solidFill>
              </a:rPr>
              <a:t>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38200" y="4191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48" name="Straight Arrow Connector 47"/>
          <p:cNvCxnSpPr>
            <a:endCxn id="47" idx="1"/>
          </p:cNvCxnSpPr>
          <p:nvPr/>
        </p:nvCxnSpPr>
        <p:spPr>
          <a:xfrm rot="10800000">
            <a:off x="2362200" y="3886200"/>
            <a:ext cx="990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7" idx="1"/>
          </p:cNvCxnSpPr>
          <p:nvPr/>
        </p:nvCxnSpPr>
        <p:spPr>
          <a:xfrm rot="10800000">
            <a:off x="2438400" y="2514601"/>
            <a:ext cx="990600" cy="16786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7" idx="1"/>
          </p:cNvCxnSpPr>
          <p:nvPr/>
        </p:nvCxnSpPr>
        <p:spPr>
          <a:xfrm rot="10800000">
            <a:off x="2438400" y="1828801"/>
            <a:ext cx="990600" cy="23644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34000" y="4191000"/>
            <a:ext cx="1066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5257800" y="4648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Elemen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5334000" y="4191000"/>
            <a:ext cx="1066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5334000" y="4191000"/>
            <a:ext cx="1066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5334000" y="4191000"/>
            <a:ext cx="1066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52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0" name="Picture 5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58" grpId="0"/>
      <p:bldP spid="59" grpId="0"/>
      <p:bldP spid="41" grpId="0" animBg="1"/>
      <p:bldP spid="41" grpId="1" animBg="1"/>
      <p:bldP spid="43" grpId="0"/>
      <p:bldP spid="44" grpId="0" animBg="1"/>
      <p:bldP spid="44" grpId="1" animBg="1"/>
      <p:bldP spid="45" grpId="0" animBg="1"/>
      <p:bldP spid="45" grpId="1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563563"/>
          </a:xfrm>
        </p:spPr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 STACK (Linked List)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133600" y="1143000"/>
            <a:ext cx="4724400" cy="685800"/>
            <a:chOff x="1296" y="1824"/>
            <a:chExt cx="2976" cy="432"/>
          </a:xfrm>
        </p:grpSpPr>
        <p:sp>
          <p:nvSpPr>
            <p:cNvPr id="8810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07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08" name="Text Box 44"/>
            <p:cNvSpPr txBox="1">
              <a:spLocks noChangeArrowheads="1"/>
            </p:cNvSpPr>
            <p:nvPr/>
          </p:nvSpPr>
          <p:spPr bwMode="gray">
            <a:xfrm>
              <a:off x="1776" y="1897"/>
              <a:ext cx="244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Inisialisasi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109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2133600" y="1981200"/>
            <a:ext cx="4724400" cy="685800"/>
            <a:chOff x="1296" y="1824"/>
            <a:chExt cx="2976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13" name="Text Box 49"/>
            <p:cNvSpPr txBox="1">
              <a:spLocks noChangeArrowheads="1"/>
            </p:cNvSpPr>
            <p:nvPr/>
          </p:nvSpPr>
          <p:spPr bwMode="gray">
            <a:xfrm>
              <a:off x="1728" y="1906"/>
              <a:ext cx="254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Operasi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Kosong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114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2133600" y="2819400"/>
            <a:ext cx="4724400" cy="685800"/>
            <a:chOff x="1296" y="1824"/>
            <a:chExt cx="2976" cy="432"/>
          </a:xfrm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8118" name="Text Box 54"/>
            <p:cNvSpPr txBox="1">
              <a:spLocks noChangeArrowheads="1"/>
            </p:cNvSpPr>
            <p:nvPr/>
          </p:nvSpPr>
          <p:spPr bwMode="gray">
            <a:xfrm>
              <a:off x="1776" y="1906"/>
              <a:ext cx="249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/>
              <a:r>
                <a:rPr lang="en-US" sz="24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Operasi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Satu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Simpul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119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2133600" y="3733800"/>
            <a:ext cx="4724400" cy="685800"/>
            <a:chOff x="1296" y="1824"/>
            <a:chExt cx="2976" cy="432"/>
          </a:xfrm>
        </p:grpSpPr>
        <p:sp>
          <p:nvSpPr>
            <p:cNvPr id="88121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88122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88123" name="Text Box 59"/>
            <p:cNvSpPr txBox="1">
              <a:spLocks noChangeArrowheads="1"/>
            </p:cNvSpPr>
            <p:nvPr/>
          </p:nvSpPr>
          <p:spPr bwMode="gray">
            <a:xfrm>
              <a:off x="1776" y="1934"/>
              <a:ext cx="24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</a:rPr>
                <a:t>  PUSH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8124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2163096" y="4633451"/>
            <a:ext cx="4724400" cy="685800"/>
            <a:chOff x="1296" y="1824"/>
            <a:chExt cx="2976" cy="432"/>
          </a:xfrm>
          <a:solidFill>
            <a:srgbClr val="C00000"/>
          </a:solidFill>
        </p:grpSpPr>
        <p:sp>
          <p:nvSpPr>
            <p:cNvPr id="26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7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8" name="Text Box 59"/>
            <p:cNvSpPr txBox="1">
              <a:spLocks noChangeArrowheads="1"/>
            </p:cNvSpPr>
            <p:nvPr/>
          </p:nvSpPr>
          <p:spPr bwMode="gray">
            <a:xfrm>
              <a:off x="1757" y="1929"/>
              <a:ext cx="2496" cy="23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</a:rPr>
                <a:t>  POP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chemeClr val="bg1"/>
                  </a:solidFill>
                </a:rPr>
                <a:t>5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2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563563"/>
          </a:xfrm>
        </p:spPr>
        <p:txBody>
          <a:bodyPr/>
          <a:lstStyle/>
          <a:p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Inisialisasi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Stack (Linked List)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04925"/>
            <a:ext cx="7772400" cy="5248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0" dirty="0" err="1" smtClean="0"/>
              <a:t>Proses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menyiapkan</a:t>
            </a:r>
            <a:r>
              <a:rPr lang="en-US" sz="3600" b="0" dirty="0" smtClean="0"/>
              <a:t> List </a:t>
            </a:r>
            <a:r>
              <a:rPr lang="en-US" sz="3600" b="0" dirty="0" err="1" smtClean="0"/>
              <a:t>dengan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cara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memberi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harga</a:t>
            </a:r>
            <a:r>
              <a:rPr lang="en-US" sz="3600" b="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nil/NULL </a:t>
            </a:r>
            <a:r>
              <a:rPr lang="en-US" sz="3600" b="0" dirty="0" err="1" smtClean="0"/>
              <a:t>pada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variabel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penunjuk</a:t>
            </a:r>
            <a:r>
              <a:rPr lang="en-US" sz="3600" b="0" dirty="0" smtClean="0"/>
              <a:t> Stack (</a:t>
            </a:r>
            <a:r>
              <a:rPr lang="en-US" sz="3600" dirty="0" smtClean="0">
                <a:solidFill>
                  <a:srgbClr val="FF0000"/>
                </a:solidFill>
              </a:rPr>
              <a:t>Top</a:t>
            </a:r>
            <a:r>
              <a:rPr lang="en-US" sz="3600" b="0" dirty="0" smtClean="0"/>
              <a:t>).</a:t>
            </a:r>
          </a:p>
          <a:p>
            <a:pPr marL="0" indent="0">
              <a:buNone/>
            </a:pPr>
            <a:endParaRPr lang="en-US" sz="3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563563"/>
          </a:xfrm>
        </p:spPr>
        <p:txBody>
          <a:bodyPr/>
          <a:lstStyle/>
          <a:p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Kosong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(Linked List)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0" dirty="0" err="1" smtClean="0"/>
              <a:t>Jika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variabel</a:t>
            </a:r>
            <a:r>
              <a:rPr lang="en-US" sz="3200" b="0" dirty="0" smtClean="0"/>
              <a:t> Top </a:t>
            </a:r>
            <a:r>
              <a:rPr lang="en-US" sz="3200" b="0" dirty="0" err="1" smtClean="0"/>
              <a:t>bernilai</a:t>
            </a:r>
            <a:r>
              <a:rPr lang="en-US" sz="3200" b="0" dirty="0" smtClean="0"/>
              <a:t> nil/NULL, </a:t>
            </a:r>
            <a:r>
              <a:rPr lang="en-US" sz="3200" b="0" dirty="0" err="1" smtClean="0"/>
              <a:t>maka</a:t>
            </a:r>
            <a:r>
              <a:rPr lang="en-US" sz="3200" b="0" dirty="0" smtClean="0"/>
              <a:t> Stack </a:t>
            </a:r>
            <a:r>
              <a:rPr lang="en-US" sz="3200" b="0" dirty="0" err="1" smtClean="0"/>
              <a:t>dalam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keadaan</a:t>
            </a:r>
            <a:r>
              <a:rPr lang="en-US" sz="3200" b="0" dirty="0" smtClean="0"/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kosong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sehingga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akan</a:t>
            </a:r>
            <a:r>
              <a:rPr lang="en-US" sz="3200" b="0" dirty="0" smtClean="0"/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mengembalikan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nilai</a:t>
            </a:r>
            <a:r>
              <a:rPr lang="en-US" sz="3200" b="0" dirty="0" smtClean="0">
                <a:solidFill>
                  <a:srgbClr val="FF0000"/>
                </a:solidFill>
              </a:rPr>
              <a:t> true </a:t>
            </a:r>
            <a:r>
              <a:rPr lang="en-US" sz="3200" b="0" dirty="0" smtClean="0"/>
              <a:t>(1). </a:t>
            </a:r>
          </a:p>
          <a:p>
            <a:pPr marL="0" indent="0">
              <a:buNone/>
            </a:pPr>
            <a:r>
              <a:rPr lang="en-US" sz="3200" b="0" dirty="0" err="1" smtClean="0"/>
              <a:t>Jika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tidak</a:t>
            </a:r>
            <a:r>
              <a:rPr lang="en-US" sz="3200" b="0" dirty="0" smtClean="0"/>
              <a:t> nil/NULL, </a:t>
            </a:r>
            <a:r>
              <a:rPr lang="en-US" sz="3200" b="0" dirty="0" err="1" smtClean="0"/>
              <a:t>maka</a:t>
            </a:r>
            <a:r>
              <a:rPr lang="en-US" sz="3200" b="0" dirty="0" smtClean="0"/>
              <a:t> </a:t>
            </a:r>
            <a:r>
              <a:rPr lang="en-US" sz="3200" b="0" dirty="0" smtClean="0">
                <a:solidFill>
                  <a:srgbClr val="FF0000"/>
                </a:solidFill>
              </a:rPr>
              <a:t>stack </a:t>
            </a:r>
            <a:r>
              <a:rPr lang="en-US" sz="3200" b="0" dirty="0" err="1" smtClean="0">
                <a:solidFill>
                  <a:srgbClr val="FF0000"/>
                </a:solidFill>
              </a:rPr>
              <a:t>tidak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kosong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smtClean="0"/>
              <a:t>(</a:t>
            </a:r>
            <a:r>
              <a:rPr lang="en-US" sz="3200" b="0" dirty="0" err="1" smtClean="0"/>
              <a:t>ada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datanya</a:t>
            </a:r>
            <a:r>
              <a:rPr lang="en-US" sz="3200" b="0" dirty="0" smtClean="0"/>
              <a:t>) </a:t>
            </a:r>
            <a:r>
              <a:rPr lang="en-US" sz="3200" b="0" dirty="0" err="1" smtClean="0"/>
              <a:t>sehingga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akan</a:t>
            </a:r>
            <a:r>
              <a:rPr lang="en-US" sz="3200" b="0" dirty="0" smtClean="0"/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mengembalikan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nilai</a:t>
            </a:r>
            <a:r>
              <a:rPr lang="en-US" sz="3200" b="0" dirty="0" smtClean="0">
                <a:solidFill>
                  <a:srgbClr val="FF0000"/>
                </a:solidFill>
              </a:rPr>
              <a:t> false </a:t>
            </a:r>
            <a:r>
              <a:rPr lang="en-US" sz="3200" b="0" dirty="0" smtClean="0"/>
              <a:t>(0)</a:t>
            </a:r>
          </a:p>
          <a:p>
            <a:endParaRPr lang="en-US" sz="32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563563"/>
          </a:xfrm>
        </p:spPr>
        <p:txBody>
          <a:bodyPr/>
          <a:lstStyle/>
          <a:p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Satu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Simpul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0" dirty="0" err="1" smtClean="0"/>
              <a:t>Jika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medan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sambungan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kanan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dari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simpul</a:t>
            </a:r>
            <a:r>
              <a:rPr lang="en-US" sz="3200" b="0" dirty="0" smtClean="0"/>
              <a:t> yang </a:t>
            </a:r>
            <a:r>
              <a:rPr lang="en-US" sz="3200" b="0" dirty="0" err="1" smtClean="0"/>
              <a:t>ditunjuk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oleh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variabel</a:t>
            </a:r>
            <a:r>
              <a:rPr lang="en-US" sz="3200" b="0" dirty="0" smtClean="0"/>
              <a:t> Top </a:t>
            </a:r>
            <a:r>
              <a:rPr lang="en-US" sz="3200" b="0" dirty="0" err="1" smtClean="0"/>
              <a:t>bernilai</a:t>
            </a:r>
            <a:r>
              <a:rPr lang="en-US" sz="3200" b="0" dirty="0" smtClean="0"/>
              <a:t> nil/NULL, </a:t>
            </a:r>
            <a:r>
              <a:rPr lang="en-US" sz="3200" b="0" dirty="0" err="1" smtClean="0"/>
              <a:t>maka</a:t>
            </a:r>
            <a:r>
              <a:rPr lang="en-US" sz="3200" b="0" dirty="0" smtClean="0"/>
              <a:t> Stack </a:t>
            </a:r>
            <a:r>
              <a:rPr lang="en-US" sz="3200" b="0" dirty="0" err="1" smtClean="0"/>
              <a:t>memiliki</a:t>
            </a:r>
            <a:r>
              <a:rPr lang="en-US" sz="3200" b="0" dirty="0" smtClean="0"/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satu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simpul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sehingga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akan</a:t>
            </a:r>
            <a:r>
              <a:rPr lang="en-US" sz="3200" b="0" dirty="0" smtClean="0"/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mengembalikan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nilai</a:t>
            </a:r>
            <a:r>
              <a:rPr lang="en-US" sz="3200" b="0" dirty="0" smtClean="0">
                <a:solidFill>
                  <a:srgbClr val="FF0000"/>
                </a:solidFill>
              </a:rPr>
              <a:t> true </a:t>
            </a:r>
            <a:r>
              <a:rPr lang="en-US" sz="3200" b="0" dirty="0" smtClean="0"/>
              <a:t>(1). </a:t>
            </a:r>
          </a:p>
          <a:p>
            <a:pPr marL="0" indent="0">
              <a:buNone/>
            </a:pPr>
            <a:r>
              <a:rPr lang="en-US" sz="3200" b="0" dirty="0" err="1" smtClean="0"/>
              <a:t>Jika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tidak</a:t>
            </a:r>
            <a:r>
              <a:rPr lang="en-US" sz="3200" b="0" dirty="0" smtClean="0"/>
              <a:t>, </a:t>
            </a:r>
            <a:r>
              <a:rPr lang="en-US" sz="3200" b="0" dirty="0" err="1" smtClean="0"/>
              <a:t>maka</a:t>
            </a:r>
            <a:r>
              <a:rPr lang="en-US" sz="3200" b="0" dirty="0" smtClean="0"/>
              <a:t> Stack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/>
              <a:t>memiliki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lebih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dari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satu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simpul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/>
              <a:t>sehingga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akan</a:t>
            </a:r>
            <a:r>
              <a:rPr lang="en-US" sz="3200" b="0" dirty="0" smtClean="0"/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mengembalikan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nilai</a:t>
            </a:r>
            <a:r>
              <a:rPr lang="en-US" sz="3200" b="0" dirty="0" smtClean="0">
                <a:solidFill>
                  <a:srgbClr val="FF0000"/>
                </a:solidFill>
              </a:rPr>
              <a:t> false </a:t>
            </a:r>
            <a:r>
              <a:rPr lang="en-US" sz="3200" b="0" dirty="0" smtClean="0"/>
              <a:t>(0).</a:t>
            </a:r>
          </a:p>
          <a:p>
            <a:endParaRPr lang="en-US" sz="32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Push (Linked List)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4196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0" dirty="0" err="1" smtClean="0"/>
              <a:t>Operasi</a:t>
            </a:r>
            <a:r>
              <a:rPr lang="en-US" sz="3200" b="0" dirty="0" smtClean="0"/>
              <a:t> push </a:t>
            </a:r>
            <a:r>
              <a:rPr lang="en-US" sz="3200" b="0" dirty="0" err="1" smtClean="0"/>
              <a:t>dalam</a:t>
            </a:r>
            <a:r>
              <a:rPr lang="en-US" sz="3200" b="0" dirty="0" smtClean="0"/>
              <a:t> Linked List </a:t>
            </a:r>
            <a:r>
              <a:rPr lang="en-US" sz="3200" b="0" dirty="0" err="1" smtClean="0"/>
              <a:t>adalah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dengan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cara</a:t>
            </a:r>
            <a:r>
              <a:rPr lang="en-US" sz="3200" b="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penyisipan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depan</a:t>
            </a:r>
            <a:r>
              <a:rPr lang="en-US" sz="3200" dirty="0" smtClean="0">
                <a:solidFill>
                  <a:srgbClr val="C00000"/>
                </a:solidFill>
              </a:rPr>
              <a:t>/</a:t>
            </a:r>
            <a:r>
              <a:rPr lang="en-US" sz="3200" dirty="0" err="1" smtClean="0">
                <a:solidFill>
                  <a:srgbClr val="C00000"/>
                </a:solidFill>
              </a:rPr>
              <a:t>di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awal</a:t>
            </a:r>
            <a:r>
              <a:rPr lang="en-US" sz="3200" b="0" dirty="0" smtClean="0"/>
              <a:t>.</a:t>
            </a:r>
            <a:endParaRPr lang="en-US" sz="3200" b="0" dirty="0" smtClean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lang="en-US" sz="3200" b="0" dirty="0"/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33" name="Picture 3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153400" cy="990600"/>
          </a:xfrm>
        </p:spPr>
        <p:txBody>
          <a:bodyPr/>
          <a:lstStyle/>
          <a:p>
            <a:r>
              <a:rPr lang="id-ID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PENGERTIAN 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STACK</a:t>
            </a:r>
            <a:endParaRPr lang="id-ID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315200" cy="5248275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dirty="0" smtClean="0">
                <a:solidFill>
                  <a:srgbClr val="FF0000"/>
                </a:solidFill>
              </a:rPr>
              <a:t>Stack (</a:t>
            </a:r>
            <a:r>
              <a:rPr lang="en-US" dirty="0" err="1" smtClean="0">
                <a:solidFill>
                  <a:srgbClr val="FF0000"/>
                </a:solidFill>
              </a:rPr>
              <a:t>tumpukan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b="0" dirty="0" err="1" smtClean="0"/>
              <a:t>adalah</a:t>
            </a:r>
            <a:r>
              <a:rPr lang="en-US" b="0" dirty="0" smtClean="0"/>
              <a:t> </a:t>
            </a:r>
            <a:r>
              <a:rPr lang="en-US" b="0" dirty="0" err="1" smtClean="0"/>
              <a:t>suatu</a:t>
            </a:r>
            <a:r>
              <a:rPr lang="en-US" b="0" dirty="0" smtClean="0"/>
              <a:t> </a:t>
            </a:r>
            <a:r>
              <a:rPr lang="en-US" b="0" dirty="0" err="1" smtClean="0"/>
              <a:t>urutan</a:t>
            </a:r>
            <a:r>
              <a:rPr lang="en-US" b="0" dirty="0" smtClean="0"/>
              <a:t> </a:t>
            </a:r>
            <a:r>
              <a:rPr lang="en-US" b="0" dirty="0" err="1" smtClean="0"/>
              <a:t>elemen</a:t>
            </a:r>
            <a:r>
              <a:rPr lang="en-US" b="0" dirty="0" smtClean="0"/>
              <a:t> yang </a:t>
            </a:r>
            <a:r>
              <a:rPr lang="en-US" b="0" dirty="0" err="1" smtClean="0"/>
              <a:t>elemennya</a:t>
            </a:r>
            <a:r>
              <a:rPr lang="en-US" b="0" dirty="0" smtClean="0"/>
              <a:t> </a:t>
            </a:r>
            <a:r>
              <a:rPr lang="en-US" b="0" dirty="0" err="1" smtClean="0"/>
              <a:t>dapat</a:t>
            </a:r>
            <a:r>
              <a:rPr lang="en-US" b="0" dirty="0" smtClean="0"/>
              <a:t> </a:t>
            </a:r>
            <a:r>
              <a:rPr lang="en-US" b="0" dirty="0" err="1" smtClean="0"/>
              <a:t>ditambah</a:t>
            </a:r>
            <a:r>
              <a:rPr lang="en-US" b="0" dirty="0" smtClean="0"/>
              <a:t> </a:t>
            </a:r>
            <a:r>
              <a:rPr lang="en-US" b="0" dirty="0" err="1" smtClean="0"/>
              <a:t>dan</a:t>
            </a:r>
            <a:r>
              <a:rPr lang="en-US" b="0" dirty="0" smtClean="0"/>
              <a:t> </a:t>
            </a:r>
            <a:r>
              <a:rPr lang="en-US" b="0" dirty="0" err="1" smtClean="0"/>
              <a:t>diambil</a:t>
            </a:r>
            <a:r>
              <a:rPr lang="en-US" b="0" dirty="0" smtClean="0"/>
              <a:t> </a:t>
            </a:r>
            <a:r>
              <a:rPr lang="en-US" b="0" dirty="0" err="1" smtClean="0"/>
              <a:t>hanya</a:t>
            </a:r>
            <a:r>
              <a:rPr lang="en-US" b="0" dirty="0" smtClean="0"/>
              <a:t> </a:t>
            </a:r>
            <a:r>
              <a:rPr lang="en-US" b="0" dirty="0" err="1" smtClean="0"/>
              <a:t>pada</a:t>
            </a:r>
            <a:r>
              <a:rPr lang="en-US" b="0" dirty="0" smtClean="0"/>
              <a:t> </a:t>
            </a:r>
            <a:r>
              <a:rPr lang="en-US" b="0" dirty="0" err="1" smtClean="0"/>
              <a:t>posisi</a:t>
            </a:r>
            <a:r>
              <a:rPr lang="en-US" b="0" dirty="0" smtClean="0"/>
              <a:t> </a:t>
            </a:r>
            <a:r>
              <a:rPr lang="en-US" b="0" dirty="0" err="1" smtClean="0"/>
              <a:t>akhir</a:t>
            </a:r>
            <a:r>
              <a:rPr lang="en-US" b="0" dirty="0" smtClean="0"/>
              <a:t> (Top) </a:t>
            </a:r>
            <a:r>
              <a:rPr lang="en-US" b="0" dirty="0" err="1" smtClean="0"/>
              <a:t>saja</a:t>
            </a:r>
            <a:r>
              <a:rPr lang="en-US" b="0" dirty="0" smtClean="0"/>
              <a:t> </a:t>
            </a:r>
            <a:r>
              <a:rPr lang="en-US" b="0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LIFO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1752600" y="4038600"/>
          <a:ext cx="1323975" cy="2041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6" name="Bitmap Image" r:id="rId4" imgW="1019048" imgH="1571844" progId="PBrush">
                  <p:embed/>
                </p:oleObj>
              </mc:Choice>
              <mc:Fallback>
                <p:oleObj name="Bitmap Image" r:id="rId4" imgW="1019048" imgH="1571844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038600"/>
                        <a:ext cx="1323975" cy="20416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733800" y="3663043"/>
          <a:ext cx="1219200" cy="2394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7" name="Bitmap Image" r:id="rId6" imgW="1066667" imgH="2095793" progId="PBrush">
                  <p:embed/>
                </p:oleObj>
              </mc:Choice>
              <mc:Fallback>
                <p:oleObj name="Bitmap Image" r:id="rId6" imgW="1066667" imgH="2095793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63043"/>
                        <a:ext cx="1219200" cy="23948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629275" y="4343400"/>
          <a:ext cx="1762125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8" name="Bitmap Image" r:id="rId8" imgW="2333333" imgH="2190476" progId="PBrush">
                  <p:embed/>
                </p:oleObj>
              </mc:Choice>
              <mc:Fallback>
                <p:oleObj name="Bitmap Image" r:id="rId8" imgW="2333333" imgH="2190476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275" y="4343400"/>
                        <a:ext cx="1762125" cy="165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Push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990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B0F0"/>
                </a:solidFill>
              </a:rPr>
              <a:t> Push(Top,8)</a:t>
            </a:r>
            <a:endParaRPr lang="en-US" sz="2800" b="1" dirty="0">
              <a:solidFill>
                <a:srgbClr val="00B0F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079750" y="2389359"/>
            <a:ext cx="1568450" cy="685802"/>
            <a:chOff x="-44122" y="2462473"/>
            <a:chExt cx="1219200" cy="534195"/>
          </a:xfrm>
        </p:grpSpPr>
        <p:sp>
          <p:nvSpPr>
            <p:cNvPr id="43" name="Rectangle 42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5" name="Group 7"/>
          <p:cNvGrpSpPr/>
          <p:nvPr/>
        </p:nvGrpSpPr>
        <p:grpSpPr>
          <a:xfrm>
            <a:off x="1250950" y="2465559"/>
            <a:ext cx="1816100" cy="523220"/>
            <a:chOff x="-1066800" y="1752600"/>
            <a:chExt cx="1676400" cy="523220"/>
          </a:xfrm>
        </p:grpSpPr>
        <p:sp>
          <p:nvSpPr>
            <p:cNvPr id="50" name="TextBox 49"/>
            <p:cNvSpPr txBox="1"/>
            <p:nvPr/>
          </p:nvSpPr>
          <p:spPr>
            <a:xfrm>
              <a:off x="-1066800" y="17526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B0F0"/>
                  </a:solidFill>
                </a:rPr>
                <a:t>baru</a:t>
              </a:r>
              <a:endParaRPr lang="en-US" sz="2800" dirty="0">
                <a:solidFill>
                  <a:srgbClr val="00B0F0"/>
                </a:solidFill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-152400" y="2057400"/>
              <a:ext cx="762000" cy="158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3384550" y="2465559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8</a:t>
            </a:r>
            <a:endParaRPr lang="en-US" sz="2800" b="1" dirty="0">
              <a:solidFill>
                <a:srgbClr val="00B0F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4049230" y="2486679"/>
            <a:ext cx="684781" cy="49014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012950" y="1524000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63" name="Shape 62"/>
          <p:cNvCxnSpPr/>
          <p:nvPr/>
        </p:nvCxnSpPr>
        <p:spPr>
          <a:xfrm>
            <a:off x="2711450" y="1828800"/>
            <a:ext cx="949325" cy="545811"/>
          </a:xfrm>
          <a:prstGeom prst="bentConnector2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09600" y="370663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</a:rPr>
              <a:t> Push(Top,3)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3962400" y="4724398"/>
            <a:ext cx="1568450" cy="685802"/>
            <a:chOff x="-44122" y="2462473"/>
            <a:chExt cx="1219200" cy="534195"/>
          </a:xfrm>
        </p:grpSpPr>
        <p:sp>
          <p:nvSpPr>
            <p:cNvPr id="66" name="Rectangle 65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8" name="Group 7"/>
          <p:cNvGrpSpPr/>
          <p:nvPr/>
        </p:nvGrpSpPr>
        <p:grpSpPr>
          <a:xfrm>
            <a:off x="2133600" y="4724398"/>
            <a:ext cx="1816100" cy="523220"/>
            <a:chOff x="-1066800" y="1752600"/>
            <a:chExt cx="1676400" cy="523220"/>
          </a:xfrm>
        </p:grpSpPr>
        <p:sp>
          <p:nvSpPr>
            <p:cNvPr id="69" name="TextBox 68"/>
            <p:cNvSpPr txBox="1"/>
            <p:nvPr/>
          </p:nvSpPr>
          <p:spPr>
            <a:xfrm>
              <a:off x="-1066800" y="17526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C00000"/>
                  </a:solidFill>
                </a:rPr>
                <a:t>baru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-152400" y="2057400"/>
              <a:ext cx="76200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4298950" y="4800598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3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6280150" y="4724396"/>
            <a:ext cx="1568450" cy="685802"/>
            <a:chOff x="-44122" y="2462473"/>
            <a:chExt cx="1219200" cy="534195"/>
          </a:xfrm>
        </p:grpSpPr>
        <p:sp>
          <p:nvSpPr>
            <p:cNvPr id="73" name="Rectangle 72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6661150" y="4800596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cxnSp>
        <p:nvCxnSpPr>
          <p:cNvPr id="76" name="Straight Connector 75"/>
          <p:cNvCxnSpPr/>
          <p:nvPr/>
        </p:nvCxnSpPr>
        <p:spPr>
          <a:xfrm rot="5400000">
            <a:off x="7249630" y="4821716"/>
            <a:ext cx="684781" cy="4901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7" name="TextBox 76"/>
          <p:cNvSpPr txBox="1"/>
          <p:nvPr/>
        </p:nvSpPr>
        <p:spPr>
          <a:xfrm>
            <a:off x="5137150" y="3859037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78" name="Shape 77"/>
          <p:cNvCxnSpPr/>
          <p:nvPr/>
        </p:nvCxnSpPr>
        <p:spPr>
          <a:xfrm>
            <a:off x="5835650" y="4163837"/>
            <a:ext cx="949325" cy="54581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262308" y="5071854"/>
            <a:ext cx="9906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Shape 79"/>
          <p:cNvCxnSpPr/>
          <p:nvPr/>
        </p:nvCxnSpPr>
        <p:spPr>
          <a:xfrm rot="10800000" flipV="1">
            <a:off x="4660489" y="4176126"/>
            <a:ext cx="454025" cy="545812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1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8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83" name="Picture 8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54" grpId="0"/>
      <p:bldP spid="61" grpId="0"/>
      <p:bldP spid="64" grpId="0"/>
      <p:bldP spid="71" grpId="0"/>
      <p:bldP spid="75" grpId="0"/>
      <p:bldP spid="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Push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990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B050"/>
                </a:solidFill>
              </a:rPr>
              <a:t> Push(Top,5)</a:t>
            </a:r>
            <a:endParaRPr lang="en-US" sz="2800" b="1" dirty="0">
              <a:solidFill>
                <a:srgbClr val="00B050"/>
              </a:solidFill>
            </a:endParaRPr>
          </a:p>
        </p:txBody>
      </p:sp>
      <p:grpSp>
        <p:nvGrpSpPr>
          <p:cNvPr id="34" name="Group 64"/>
          <p:cNvGrpSpPr/>
          <p:nvPr/>
        </p:nvGrpSpPr>
        <p:grpSpPr>
          <a:xfrm>
            <a:off x="4572000" y="2738405"/>
            <a:ext cx="1568450" cy="685802"/>
            <a:chOff x="-44122" y="2462473"/>
            <a:chExt cx="1219200" cy="534195"/>
          </a:xfrm>
        </p:grpSpPr>
        <p:sp>
          <p:nvSpPr>
            <p:cNvPr id="35" name="Rectangle 34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7"/>
          <p:cNvGrpSpPr/>
          <p:nvPr/>
        </p:nvGrpSpPr>
        <p:grpSpPr>
          <a:xfrm>
            <a:off x="457200" y="2711244"/>
            <a:ext cx="1816100" cy="523220"/>
            <a:chOff x="-1066800" y="1752600"/>
            <a:chExt cx="1676400" cy="523220"/>
          </a:xfrm>
        </p:grpSpPr>
        <p:sp>
          <p:nvSpPr>
            <p:cNvPr id="38" name="TextBox 37"/>
            <p:cNvSpPr txBox="1"/>
            <p:nvPr/>
          </p:nvSpPr>
          <p:spPr>
            <a:xfrm>
              <a:off x="-1066800" y="17526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baru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-152400" y="2057400"/>
              <a:ext cx="762000" cy="158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4908550" y="2814605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grpSp>
        <p:nvGrpSpPr>
          <p:cNvPr id="41" name="Group 71"/>
          <p:cNvGrpSpPr/>
          <p:nvPr/>
        </p:nvGrpSpPr>
        <p:grpSpPr>
          <a:xfrm>
            <a:off x="6889750" y="2738403"/>
            <a:ext cx="1568450" cy="685802"/>
            <a:chOff x="-44122" y="2462473"/>
            <a:chExt cx="1219200" cy="534195"/>
          </a:xfrm>
        </p:grpSpPr>
        <p:sp>
          <p:nvSpPr>
            <p:cNvPr id="42" name="Rectangle 41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7270750" y="2814603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7859230" y="2835723"/>
            <a:ext cx="684781" cy="4901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TextBox 47"/>
          <p:cNvSpPr txBox="1"/>
          <p:nvPr/>
        </p:nvSpPr>
        <p:spPr>
          <a:xfrm>
            <a:off x="3600862" y="1873044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49" name="Shape 48"/>
          <p:cNvCxnSpPr/>
          <p:nvPr/>
        </p:nvCxnSpPr>
        <p:spPr>
          <a:xfrm>
            <a:off x="4299362" y="2177844"/>
            <a:ext cx="949325" cy="54581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871908" y="3085861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hape 52"/>
          <p:cNvCxnSpPr/>
          <p:nvPr/>
        </p:nvCxnSpPr>
        <p:spPr>
          <a:xfrm rot="10800000" flipV="1">
            <a:off x="3124201" y="2190133"/>
            <a:ext cx="454025" cy="545812"/>
          </a:xfrm>
          <a:prstGeom prst="bentConnector2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5" name="Group 64"/>
          <p:cNvGrpSpPr/>
          <p:nvPr/>
        </p:nvGrpSpPr>
        <p:grpSpPr>
          <a:xfrm>
            <a:off x="2271252" y="2743198"/>
            <a:ext cx="1568450" cy="685802"/>
            <a:chOff x="-44122" y="2462473"/>
            <a:chExt cx="1219200" cy="534195"/>
          </a:xfrm>
        </p:grpSpPr>
        <p:sp>
          <p:nvSpPr>
            <p:cNvPr id="56" name="Rectangle 55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2607802" y="2819398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5</a:t>
            </a:r>
            <a:endParaRPr lang="en-US" sz="2800" b="1" dirty="0">
              <a:solidFill>
                <a:srgbClr val="00B050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3571160" y="3090654"/>
            <a:ext cx="9906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7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81" name="Picture 8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40" grpId="0"/>
      <p:bldP spid="46" grpId="0"/>
      <p:bldP spid="48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(Linked List)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7848600" cy="44196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0" dirty="0" err="1" smtClean="0"/>
              <a:t>Operasi</a:t>
            </a:r>
            <a:r>
              <a:rPr lang="en-US" sz="3200" b="0" dirty="0" smtClean="0"/>
              <a:t> Pop </a:t>
            </a:r>
            <a:r>
              <a:rPr lang="en-US" sz="3200" b="0" dirty="0" err="1" smtClean="0"/>
              <a:t>dalam</a:t>
            </a:r>
            <a:r>
              <a:rPr lang="en-US" sz="3200" b="0" dirty="0" smtClean="0"/>
              <a:t> Linked List </a:t>
            </a:r>
            <a:r>
              <a:rPr lang="en-US" sz="3200" b="0" dirty="0" err="1" smtClean="0"/>
              <a:t>adalah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dengan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cara</a:t>
            </a:r>
            <a:r>
              <a:rPr lang="en-US" sz="3200" b="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penghapusan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depan</a:t>
            </a:r>
            <a:r>
              <a:rPr lang="en-US" sz="3200" dirty="0" smtClean="0">
                <a:solidFill>
                  <a:srgbClr val="C00000"/>
                </a:solidFill>
              </a:rPr>
              <a:t>/</a:t>
            </a:r>
            <a:r>
              <a:rPr lang="en-US" sz="3200" dirty="0" err="1" smtClean="0">
                <a:solidFill>
                  <a:srgbClr val="C00000"/>
                </a:solidFill>
              </a:rPr>
              <a:t>di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awal</a:t>
            </a:r>
            <a:r>
              <a:rPr lang="en-US" sz="3200" b="0" dirty="0" smtClean="0"/>
              <a:t>.</a:t>
            </a:r>
            <a:endParaRPr lang="en-US" sz="3200" b="0" dirty="0" smtClean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lang="en-US" sz="32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9906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B050"/>
                </a:solidFill>
              </a:rPr>
              <a:t> Pop(</a:t>
            </a:r>
            <a:r>
              <a:rPr lang="en-US" sz="2800" b="1" dirty="0" err="1" smtClean="0">
                <a:solidFill>
                  <a:srgbClr val="00B050"/>
                </a:solidFill>
              </a:rPr>
              <a:t>Top,Elemen</a:t>
            </a:r>
            <a:r>
              <a:rPr lang="en-US" sz="2800" b="1" dirty="0" smtClean="0">
                <a:solidFill>
                  <a:srgbClr val="00B050"/>
                </a:solidFill>
              </a:rPr>
              <a:t>)</a:t>
            </a:r>
            <a:endParaRPr lang="en-US" sz="2800" b="1" dirty="0">
              <a:solidFill>
                <a:srgbClr val="00B050"/>
              </a:solidFill>
            </a:endParaRPr>
          </a:p>
        </p:txBody>
      </p:sp>
      <p:grpSp>
        <p:nvGrpSpPr>
          <p:cNvPr id="3" name="Group 64"/>
          <p:cNvGrpSpPr/>
          <p:nvPr/>
        </p:nvGrpSpPr>
        <p:grpSpPr>
          <a:xfrm>
            <a:off x="4572000" y="2738405"/>
            <a:ext cx="1568450" cy="685802"/>
            <a:chOff x="-44122" y="2462473"/>
            <a:chExt cx="1219200" cy="534195"/>
          </a:xfrm>
        </p:grpSpPr>
        <p:sp>
          <p:nvSpPr>
            <p:cNvPr id="35" name="Rectangle 34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990600" y="187304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Phapus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08550" y="2814605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grpSp>
        <p:nvGrpSpPr>
          <p:cNvPr id="5" name="Group 71"/>
          <p:cNvGrpSpPr/>
          <p:nvPr/>
        </p:nvGrpSpPr>
        <p:grpSpPr>
          <a:xfrm>
            <a:off x="6889750" y="2738403"/>
            <a:ext cx="1568450" cy="685802"/>
            <a:chOff x="-44122" y="2462473"/>
            <a:chExt cx="1219200" cy="534195"/>
          </a:xfrm>
        </p:grpSpPr>
        <p:sp>
          <p:nvSpPr>
            <p:cNvPr id="42" name="Rectangle 41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7270750" y="2814603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7859230" y="2835723"/>
            <a:ext cx="684781" cy="4901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TextBox 47"/>
          <p:cNvSpPr txBox="1"/>
          <p:nvPr/>
        </p:nvSpPr>
        <p:spPr>
          <a:xfrm>
            <a:off x="3600862" y="1873044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5871908" y="3085861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hape 52"/>
          <p:cNvCxnSpPr/>
          <p:nvPr/>
        </p:nvCxnSpPr>
        <p:spPr>
          <a:xfrm rot="10800000" flipV="1">
            <a:off x="3124201" y="2190133"/>
            <a:ext cx="454025" cy="54581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" name="Group 64"/>
          <p:cNvGrpSpPr/>
          <p:nvPr/>
        </p:nvGrpSpPr>
        <p:grpSpPr>
          <a:xfrm>
            <a:off x="2271252" y="2743198"/>
            <a:ext cx="1568450" cy="685802"/>
            <a:chOff x="-44122" y="2462473"/>
            <a:chExt cx="1219200" cy="534195"/>
          </a:xfrm>
        </p:grpSpPr>
        <p:sp>
          <p:nvSpPr>
            <p:cNvPr id="56" name="Rectangle 55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2607802" y="2819398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</a:t>
            </a:r>
            <a:endParaRPr lang="en-US" sz="2800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3571160" y="3090654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38" idx="3"/>
          </p:cNvCxnSpPr>
          <p:nvPr/>
        </p:nvCxnSpPr>
        <p:spPr>
          <a:xfrm>
            <a:off x="2590800" y="2134654"/>
            <a:ext cx="339725" cy="591461"/>
          </a:xfrm>
          <a:prstGeom prst="bentConnector2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81200" y="38963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Elemen</a:t>
            </a:r>
            <a:endParaRPr lang="en-US" sz="2800" b="1" dirty="0">
              <a:solidFill>
                <a:srgbClr val="00B05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2286000" y="3505200"/>
            <a:ext cx="762000" cy="152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hape 32"/>
          <p:cNvCxnSpPr/>
          <p:nvPr/>
        </p:nvCxnSpPr>
        <p:spPr>
          <a:xfrm>
            <a:off x="4384675" y="2177844"/>
            <a:ext cx="949325" cy="54581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41" name="Picture 4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8" grpId="0"/>
      <p:bldP spid="38" grpId="1"/>
      <p:bldP spid="40" grpId="0"/>
      <p:bldP spid="46" grpId="0"/>
      <p:bldP spid="48" grpId="0"/>
      <p:bldP spid="58" grpId="0"/>
      <p:bldP spid="58" grpId="1"/>
      <p:bldP spid="29" grpId="0"/>
      <p:bldP spid="2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9906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</a:rPr>
              <a:t> Pop(</a:t>
            </a:r>
            <a:r>
              <a:rPr lang="en-US" sz="2800" b="1" dirty="0" err="1" smtClean="0">
                <a:solidFill>
                  <a:srgbClr val="C00000"/>
                </a:solidFill>
              </a:rPr>
              <a:t>Top,Elemen</a:t>
            </a:r>
            <a:r>
              <a:rPr lang="en-US" sz="2800" b="1" dirty="0" smtClean="0">
                <a:solidFill>
                  <a:srgbClr val="C00000"/>
                </a:solidFill>
              </a:rPr>
              <a:t>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3" name="Group 64"/>
          <p:cNvGrpSpPr/>
          <p:nvPr/>
        </p:nvGrpSpPr>
        <p:grpSpPr>
          <a:xfrm>
            <a:off x="2397125" y="2738405"/>
            <a:ext cx="1568450" cy="685802"/>
            <a:chOff x="-44122" y="2462473"/>
            <a:chExt cx="1219200" cy="534195"/>
          </a:xfrm>
        </p:grpSpPr>
        <p:sp>
          <p:nvSpPr>
            <p:cNvPr id="35" name="Rectangle 34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914400" y="187304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Phapus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33675" y="2814605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grpSp>
        <p:nvGrpSpPr>
          <p:cNvPr id="4" name="Group 71"/>
          <p:cNvGrpSpPr/>
          <p:nvPr/>
        </p:nvGrpSpPr>
        <p:grpSpPr>
          <a:xfrm>
            <a:off x="4714875" y="2738403"/>
            <a:ext cx="1568450" cy="685802"/>
            <a:chOff x="-44122" y="2462473"/>
            <a:chExt cx="1219200" cy="534195"/>
          </a:xfrm>
        </p:grpSpPr>
        <p:sp>
          <p:nvSpPr>
            <p:cNvPr id="42" name="Rectangle 41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5095875" y="2814603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5684355" y="2835723"/>
            <a:ext cx="684781" cy="4901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TextBox 47"/>
          <p:cNvSpPr txBox="1"/>
          <p:nvPr/>
        </p:nvSpPr>
        <p:spPr>
          <a:xfrm>
            <a:off x="3756025" y="1873044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697033" y="3085861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hape 52"/>
          <p:cNvCxnSpPr/>
          <p:nvPr/>
        </p:nvCxnSpPr>
        <p:spPr>
          <a:xfrm rot="10800000" flipV="1">
            <a:off x="3279364" y="2190133"/>
            <a:ext cx="454025" cy="54581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38" idx="3"/>
          </p:cNvCxnSpPr>
          <p:nvPr/>
        </p:nvCxnSpPr>
        <p:spPr>
          <a:xfrm>
            <a:off x="2514600" y="2134654"/>
            <a:ext cx="339725" cy="591461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16125" y="38963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Elemen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2320925" y="3505200"/>
            <a:ext cx="762000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hape 25"/>
          <p:cNvCxnSpPr/>
          <p:nvPr/>
        </p:nvCxnSpPr>
        <p:spPr>
          <a:xfrm>
            <a:off x="4537075" y="2177844"/>
            <a:ext cx="949325" cy="54581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32" name="Picture 3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8" grpId="0"/>
      <p:bldP spid="38" grpId="1"/>
      <p:bldP spid="40" grpId="0"/>
      <p:bldP spid="40" grpId="1"/>
      <p:bldP spid="46" grpId="0"/>
      <p:bldP spid="48" grpId="0"/>
      <p:bldP spid="29" grpId="0"/>
      <p:bldP spid="2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9906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7030A0"/>
                </a:solidFill>
              </a:rPr>
              <a:t> Pop(</a:t>
            </a:r>
            <a:r>
              <a:rPr lang="en-US" sz="2800" b="1" dirty="0" err="1" smtClean="0">
                <a:solidFill>
                  <a:srgbClr val="7030A0"/>
                </a:solidFill>
              </a:rPr>
              <a:t>Top,Elemen</a:t>
            </a:r>
            <a:r>
              <a:rPr lang="en-US" sz="2800" b="1" dirty="0" smtClean="0">
                <a:solidFill>
                  <a:srgbClr val="7030A0"/>
                </a:solidFill>
              </a:rPr>
              <a:t>)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47800" y="187304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Phapus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grpSp>
        <p:nvGrpSpPr>
          <p:cNvPr id="4" name="Group 71"/>
          <p:cNvGrpSpPr/>
          <p:nvPr/>
        </p:nvGrpSpPr>
        <p:grpSpPr>
          <a:xfrm>
            <a:off x="2768600" y="2738403"/>
            <a:ext cx="1568450" cy="685802"/>
            <a:chOff x="-44122" y="2462473"/>
            <a:chExt cx="1219200" cy="534195"/>
          </a:xfrm>
        </p:grpSpPr>
        <p:sp>
          <p:nvSpPr>
            <p:cNvPr id="42" name="Rectangle 41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3149600" y="2814603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3738080" y="2835723"/>
            <a:ext cx="684781" cy="4901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TextBox 47"/>
          <p:cNvSpPr txBox="1"/>
          <p:nvPr/>
        </p:nvSpPr>
        <p:spPr>
          <a:xfrm>
            <a:off x="4171950" y="1873044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53" name="Shape 52"/>
          <p:cNvCxnSpPr/>
          <p:nvPr/>
        </p:nvCxnSpPr>
        <p:spPr>
          <a:xfrm rot="10800000" flipV="1">
            <a:off x="3695289" y="2190133"/>
            <a:ext cx="454025" cy="54581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38" idx="3"/>
          </p:cNvCxnSpPr>
          <p:nvPr/>
        </p:nvCxnSpPr>
        <p:spPr>
          <a:xfrm>
            <a:off x="3048000" y="2134654"/>
            <a:ext cx="339725" cy="591461"/>
          </a:xfrm>
          <a:prstGeom prst="bentConnector2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49525" y="38963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Elemen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2854325" y="3505200"/>
            <a:ext cx="762000" cy="1524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hape 25"/>
          <p:cNvCxnSpPr/>
          <p:nvPr/>
        </p:nvCxnSpPr>
        <p:spPr>
          <a:xfrm>
            <a:off x="4953000" y="2177844"/>
            <a:ext cx="949325" cy="54581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Group 8"/>
          <p:cNvGrpSpPr/>
          <p:nvPr/>
        </p:nvGrpSpPr>
        <p:grpSpPr>
          <a:xfrm>
            <a:off x="5638800" y="2743200"/>
            <a:ext cx="471510" cy="652241"/>
            <a:chOff x="1905000" y="2438400"/>
            <a:chExt cx="533400" cy="533400"/>
          </a:xfrm>
        </p:grpSpPr>
        <p:sp>
          <p:nvSpPr>
            <p:cNvPr id="33" name="Rectangle 32"/>
            <p:cNvSpPr/>
            <p:nvPr/>
          </p:nvSpPr>
          <p:spPr>
            <a:xfrm>
              <a:off x="1905000" y="2438400"/>
              <a:ext cx="533400" cy="533400"/>
            </a:xfrm>
            <a:prstGeom prst="rect">
              <a:avLst/>
            </a:prstGeom>
            <a:ln w="28575"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>
              <a:off x="1905000" y="2438400"/>
              <a:ext cx="533400" cy="5334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41" name="Picture 4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8" grpId="0"/>
      <p:bldP spid="38" grpId="1"/>
      <p:bldP spid="46" grpId="0"/>
      <p:bldP spid="46" grpId="1"/>
      <p:bldP spid="48" grpId="0"/>
      <p:bldP spid="29" grpId="0"/>
      <p:bldP spid="2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4953000"/>
            <a:ext cx="5167313" cy="414338"/>
          </a:xfrm>
          <a:ln/>
        </p:spPr>
        <p:txBody>
          <a:bodyPr/>
          <a:lstStyle/>
          <a:p>
            <a:pPr algn="dist">
              <a:lnSpc>
                <a:spcPct val="80000"/>
              </a:lnSpc>
            </a:pPr>
            <a:r>
              <a:rPr lang="en-US" sz="1600" b="0" dirty="0">
                <a:latin typeface="Arial" charset="0"/>
              </a:rPr>
              <a:t>Click to edit company slogan .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3124200" y="32766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Verdana" pitchFamily="34" charset="0"/>
              </a:rPr>
              <a:t>STRUKTUR DATA (STACK)</a:t>
            </a:r>
            <a:endParaRPr lang="en-US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2286000" y="3886200"/>
            <a:ext cx="4876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Terima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Kasih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2" y="152400"/>
            <a:ext cx="205740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PENDEKLARASIAN STACK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7239000" cy="5181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800" b="0" dirty="0" err="1" smtClean="0">
                <a:cs typeface="Tahoma" pitchFamily="34" charset="0"/>
              </a:rPr>
              <a:t>Suatu</a:t>
            </a:r>
            <a:r>
              <a:rPr lang="en-US" sz="3800" b="0" dirty="0" smtClean="0">
                <a:cs typeface="Tahoma" pitchFamily="34" charset="0"/>
              </a:rPr>
              <a:t> Stack (Array) </a:t>
            </a:r>
            <a:r>
              <a:rPr lang="en-US" sz="3800" b="0" dirty="0" err="1" smtClean="0">
                <a:cs typeface="Tahoma" pitchFamily="34" charset="0"/>
              </a:rPr>
              <a:t>memiliki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beberapa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bagian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yaitu</a:t>
            </a:r>
            <a:r>
              <a:rPr lang="en-US" sz="3800" b="0" dirty="0" smtClean="0">
                <a:cs typeface="Tahoma" pitchFamily="34" charset="0"/>
              </a:rPr>
              <a:t> :</a:t>
            </a:r>
          </a:p>
          <a:p>
            <a:pPr lvl="0"/>
            <a:r>
              <a:rPr lang="en-US" sz="3800" dirty="0" smtClean="0">
                <a:solidFill>
                  <a:srgbClr val="FF0000"/>
                </a:solidFill>
                <a:cs typeface="Tahoma" pitchFamily="34" charset="0"/>
              </a:rPr>
              <a:t>Top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sebagai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variabel</a:t>
            </a:r>
            <a:r>
              <a:rPr lang="en-US" sz="3800" b="0" dirty="0" smtClean="0">
                <a:cs typeface="Tahoma" pitchFamily="34" charset="0"/>
              </a:rPr>
              <a:t> yang </a:t>
            </a:r>
            <a:r>
              <a:rPr lang="en-US" sz="3800" b="0" dirty="0" err="1" smtClean="0">
                <a:cs typeface="Tahoma" pitchFamily="34" charset="0"/>
              </a:rPr>
              <a:t>menunjuk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posisi</a:t>
            </a:r>
            <a:r>
              <a:rPr lang="en-US" sz="3800" b="0" dirty="0" smtClean="0">
                <a:cs typeface="Tahoma" pitchFamily="34" charset="0"/>
              </a:rPr>
              <a:t> data </a:t>
            </a:r>
            <a:r>
              <a:rPr lang="en-US" sz="3800" b="0" dirty="0" err="1" smtClean="0">
                <a:cs typeface="Tahoma" pitchFamily="34" charset="0"/>
              </a:rPr>
              <a:t>terakhir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pada</a:t>
            </a:r>
            <a:r>
              <a:rPr lang="en-US" sz="3800" b="0" dirty="0" smtClean="0">
                <a:cs typeface="Tahoma" pitchFamily="34" charset="0"/>
              </a:rPr>
              <a:t> Stack.</a:t>
            </a:r>
          </a:p>
          <a:p>
            <a:pPr lvl="0"/>
            <a:r>
              <a:rPr lang="en-US" sz="3800" dirty="0" err="1">
                <a:solidFill>
                  <a:srgbClr val="FF0000"/>
                </a:solidFill>
                <a:cs typeface="Tahoma" pitchFamily="34" charset="0"/>
              </a:rPr>
              <a:t>E</a:t>
            </a:r>
            <a:r>
              <a:rPr lang="en-US" sz="3800" dirty="0" err="1" smtClean="0">
                <a:solidFill>
                  <a:srgbClr val="FF0000"/>
                </a:solidFill>
                <a:cs typeface="Tahoma" pitchFamily="34" charset="0"/>
              </a:rPr>
              <a:t>lemen</a:t>
            </a:r>
            <a:r>
              <a:rPr lang="en-US" sz="3800" b="0" dirty="0" smtClean="0">
                <a:cs typeface="Tahoma" pitchFamily="34" charset="0"/>
              </a:rPr>
              <a:t> yang </a:t>
            </a:r>
            <a:r>
              <a:rPr lang="en-US" sz="3800" b="0" dirty="0" err="1" smtClean="0">
                <a:cs typeface="Tahoma" pitchFamily="34" charset="0"/>
              </a:rPr>
              <a:t>berisi</a:t>
            </a:r>
            <a:r>
              <a:rPr lang="en-US" sz="3800" b="0" dirty="0" smtClean="0">
                <a:cs typeface="Tahoma" pitchFamily="34" charset="0"/>
              </a:rPr>
              <a:t> data </a:t>
            </a:r>
            <a:r>
              <a:rPr lang="en-US" sz="3800" b="0" dirty="0" err="1" smtClean="0">
                <a:cs typeface="Tahoma" pitchFamily="34" charset="0"/>
              </a:rPr>
              <a:t>dalam</a:t>
            </a:r>
            <a:r>
              <a:rPr lang="en-US" sz="3800" b="0" dirty="0" smtClean="0">
                <a:cs typeface="Tahoma" pitchFamily="34" charset="0"/>
              </a:rPr>
              <a:t> Stack. </a:t>
            </a:r>
            <a:r>
              <a:rPr lang="en-US" sz="3800" b="0" dirty="0" err="1" smtClean="0">
                <a:cs typeface="Tahoma" pitchFamily="34" charset="0"/>
              </a:rPr>
              <a:t>Bagian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inilah</a:t>
            </a:r>
            <a:r>
              <a:rPr lang="en-US" sz="3800" b="0" dirty="0" smtClean="0">
                <a:cs typeface="Tahoma" pitchFamily="34" charset="0"/>
              </a:rPr>
              <a:t> yang </a:t>
            </a:r>
            <a:r>
              <a:rPr lang="en-US" sz="3800" b="0" dirty="0" err="1" smtClean="0">
                <a:cs typeface="Tahoma" pitchFamily="34" charset="0"/>
              </a:rPr>
              <a:t>berbentuk</a:t>
            </a:r>
            <a:r>
              <a:rPr lang="en-US" sz="3800" b="0" dirty="0" smtClean="0">
                <a:cs typeface="Tahoma" pitchFamily="34" charset="0"/>
              </a:rPr>
              <a:t> array.</a:t>
            </a:r>
          </a:p>
          <a:p>
            <a:pPr lvl="0"/>
            <a:r>
              <a:rPr lang="en-US" sz="3800" dirty="0" err="1" smtClean="0">
                <a:solidFill>
                  <a:srgbClr val="FF0000"/>
                </a:solidFill>
                <a:cs typeface="Tahoma" pitchFamily="34" charset="0"/>
              </a:rPr>
              <a:t>MaxStack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yaitu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variabel</a:t>
            </a:r>
            <a:r>
              <a:rPr lang="en-US" sz="3800" b="0" dirty="0" smtClean="0">
                <a:cs typeface="Tahoma" pitchFamily="34" charset="0"/>
              </a:rPr>
              <a:t> yang </a:t>
            </a:r>
            <a:r>
              <a:rPr lang="en-US" sz="3800" b="0" dirty="0" err="1" smtClean="0">
                <a:cs typeface="Tahoma" pitchFamily="34" charset="0"/>
              </a:rPr>
              <a:t>menampung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maksimal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banyaknya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elemen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dalam</a:t>
            </a:r>
            <a:r>
              <a:rPr lang="en-US" sz="3800" b="0" dirty="0" smtClean="0">
                <a:cs typeface="Tahoma" pitchFamily="34" charset="0"/>
              </a:rPr>
              <a:t> Stack.</a:t>
            </a:r>
          </a:p>
          <a:p>
            <a:pPr>
              <a:buNone/>
            </a:pPr>
            <a:endParaRPr lang="en-US" b="0" dirty="0" smtClean="0">
              <a:cs typeface="Tahoma" pitchFamily="34" charset="0"/>
            </a:endParaRPr>
          </a:p>
          <a:p>
            <a:endParaRPr lang="en-US" b="0" dirty="0" smtClean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543800" cy="762000"/>
          </a:xfrm>
        </p:spPr>
        <p:txBody>
          <a:bodyPr/>
          <a:lstStyle/>
          <a:p>
            <a:r>
              <a:rPr lang="en-US" sz="32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Pendeklarasian</a:t>
            </a:r>
            <a:r>
              <a:rPr 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Stack (Array)</a:t>
            </a:r>
            <a:endParaRPr lang="en-US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83820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u="sng" dirty="0" err="1" smtClean="0">
                <a:cs typeface="Courier New" pitchFamily="49" charset="0"/>
              </a:rPr>
              <a:t>Kamus</a:t>
            </a:r>
            <a:r>
              <a:rPr lang="en-US" sz="2400" dirty="0">
                <a:cs typeface="Courier New" pitchFamily="49" charset="0"/>
              </a:rPr>
              <a:t>:</a:t>
            </a:r>
            <a:endParaRPr lang="en-US" sz="2400" u="sng" dirty="0" smtClean="0">
              <a:cs typeface="Courier New" pitchFamily="49" charset="0"/>
            </a:endParaRPr>
          </a:p>
          <a:p>
            <a:pPr marL="800100">
              <a:buNone/>
            </a:pPr>
            <a:r>
              <a:rPr lang="en-US" sz="2400" u="sng" dirty="0" smtClean="0">
                <a:cs typeface="Courier New" pitchFamily="49" charset="0"/>
              </a:rPr>
              <a:t>Const</a:t>
            </a:r>
          </a:p>
          <a:p>
            <a:pPr marL="800100">
              <a:buNone/>
            </a:pPr>
            <a:r>
              <a:rPr lang="en-US" sz="2400" b="0" dirty="0" smtClean="0">
                <a:cs typeface="Courier New" pitchFamily="49" charset="0"/>
              </a:rPr>
              <a:t>  </a:t>
            </a:r>
            <a:r>
              <a:rPr lang="en-US" sz="2400" b="0" dirty="0" err="1" smtClean="0">
                <a:cs typeface="Courier New" pitchFamily="49" charset="0"/>
              </a:rPr>
              <a:t>MaxStack</a:t>
            </a:r>
            <a:r>
              <a:rPr lang="en-US" sz="2400" b="0" dirty="0" smtClean="0">
                <a:cs typeface="Courier New" pitchFamily="49" charset="0"/>
              </a:rPr>
              <a:t> = ……</a:t>
            </a:r>
          </a:p>
          <a:p>
            <a:pPr marL="800100">
              <a:buNone/>
            </a:pPr>
            <a:r>
              <a:rPr lang="en-US" sz="2400" u="sng" dirty="0" smtClean="0">
                <a:cs typeface="Courier New" pitchFamily="49" charset="0"/>
              </a:rPr>
              <a:t>Type</a:t>
            </a:r>
          </a:p>
          <a:p>
            <a:pPr marL="800100">
              <a:buNone/>
            </a:pPr>
            <a:r>
              <a:rPr lang="en-US" sz="2400" b="0" dirty="0" smtClean="0">
                <a:cs typeface="Courier New" pitchFamily="49" charset="0"/>
              </a:rPr>
              <a:t>  </a:t>
            </a:r>
            <a:r>
              <a:rPr lang="en-US" sz="2400" b="0" dirty="0" err="1" smtClean="0">
                <a:cs typeface="Courier New" pitchFamily="49" charset="0"/>
              </a:rPr>
              <a:t>Nama_Stack</a:t>
            </a:r>
            <a:r>
              <a:rPr lang="en-US" sz="2400" b="0" dirty="0" smtClean="0">
                <a:cs typeface="Courier New" pitchFamily="49" charset="0"/>
              </a:rPr>
              <a:t>= </a:t>
            </a:r>
            <a:r>
              <a:rPr lang="en-US" sz="2400" u="sng" dirty="0" smtClean="0">
                <a:cs typeface="Courier New" pitchFamily="49" charset="0"/>
              </a:rPr>
              <a:t>array</a:t>
            </a:r>
            <a:r>
              <a:rPr lang="en-US" sz="2400" b="0" dirty="0" smtClean="0">
                <a:cs typeface="Courier New" pitchFamily="49" charset="0"/>
              </a:rPr>
              <a:t> [1..MaxStack] </a:t>
            </a:r>
            <a:r>
              <a:rPr lang="en-US" sz="2400" u="sng" dirty="0" smtClean="0">
                <a:cs typeface="Courier New" pitchFamily="49" charset="0"/>
              </a:rPr>
              <a:t>of</a:t>
            </a:r>
            <a:r>
              <a:rPr lang="en-US" sz="2400" b="0" dirty="0" smtClean="0">
                <a:cs typeface="Courier New" pitchFamily="49" charset="0"/>
              </a:rPr>
              <a:t> </a:t>
            </a:r>
            <a:r>
              <a:rPr lang="en-US" sz="2400" b="0" dirty="0" err="1" smtClean="0">
                <a:cs typeface="Courier New" pitchFamily="49" charset="0"/>
              </a:rPr>
              <a:t>tipedata</a:t>
            </a:r>
            <a:endParaRPr lang="en-US" sz="2400" b="0" dirty="0" smtClean="0">
              <a:cs typeface="Courier New" pitchFamily="49" charset="0"/>
            </a:endParaRPr>
          </a:p>
          <a:p>
            <a:pPr marL="800100">
              <a:buNone/>
            </a:pPr>
            <a:endParaRPr lang="en-US" sz="2400" b="0" dirty="0" smtClean="0">
              <a:cs typeface="Courier New" pitchFamily="49" charset="0"/>
            </a:endParaRPr>
          </a:p>
          <a:p>
            <a:pPr marL="800100">
              <a:buNone/>
            </a:pPr>
            <a:r>
              <a:rPr lang="en-US" sz="2400" b="0" dirty="0" smtClean="0">
                <a:cs typeface="Courier New" pitchFamily="49" charset="0"/>
              </a:rPr>
              <a:t>Stack  : </a:t>
            </a:r>
            <a:r>
              <a:rPr lang="en-US" sz="2400" b="0" dirty="0" err="1" smtClean="0">
                <a:cs typeface="Courier New" pitchFamily="49" charset="0"/>
              </a:rPr>
              <a:t>Nama_Stack</a:t>
            </a:r>
            <a:endParaRPr lang="en-US" sz="2400" b="0" dirty="0" smtClean="0">
              <a:cs typeface="Courier New" pitchFamily="49" charset="0"/>
            </a:endParaRPr>
          </a:p>
          <a:p>
            <a:pPr marL="800100">
              <a:buNone/>
            </a:pPr>
            <a:r>
              <a:rPr lang="en-US" sz="2400" b="0" dirty="0" smtClean="0">
                <a:cs typeface="Courier New" pitchFamily="49" charset="0"/>
              </a:rPr>
              <a:t>Top     : </a:t>
            </a:r>
            <a:r>
              <a:rPr lang="en-US" sz="2400" u="sng" dirty="0" smtClean="0">
                <a:cs typeface="Courier New" pitchFamily="49" charset="0"/>
              </a:rPr>
              <a:t>Integer </a:t>
            </a:r>
            <a:r>
              <a:rPr lang="en-US" sz="2400" dirty="0" smtClean="0">
                <a:cs typeface="Courier New" pitchFamily="49" charset="0"/>
              </a:rPr>
              <a:t>     </a:t>
            </a:r>
            <a:r>
              <a:rPr lang="en-US" sz="2400" b="0" dirty="0" smtClean="0"/>
              <a:t>{</a:t>
            </a:r>
            <a:r>
              <a:rPr lang="en-US" sz="2400" b="0" dirty="0" err="1" smtClean="0">
                <a:solidFill>
                  <a:srgbClr val="FF0000"/>
                </a:solidFill>
              </a:rPr>
              <a:t>penunjuk</a:t>
            </a:r>
            <a:r>
              <a:rPr lang="en-US" sz="2400" b="0" dirty="0" smtClean="0">
                <a:solidFill>
                  <a:srgbClr val="FF0000"/>
                </a:solidFill>
              </a:rPr>
              <a:t> Stack</a:t>
            </a:r>
            <a:r>
              <a:rPr lang="en-US" sz="2400" b="0" dirty="0" smtClean="0"/>
              <a:t>}</a:t>
            </a:r>
            <a:endParaRPr lang="en-US" sz="2400" dirty="0" smtClean="0">
              <a:cs typeface="Courier New" pitchFamily="49" charset="0"/>
            </a:endParaRPr>
          </a:p>
          <a:p>
            <a:pPr lvl="0"/>
            <a:endParaRPr lang="en-US" sz="2400" b="0" dirty="0" smtClean="0">
              <a:cs typeface="Courier New" pitchFamily="49" charset="0"/>
            </a:endParaRPr>
          </a:p>
          <a:p>
            <a:pPr>
              <a:buNone/>
            </a:pPr>
            <a:endParaRPr lang="en-US" sz="2400" b="0" dirty="0" smtClean="0">
              <a:cs typeface="Courier New" pitchFamily="49" charset="0"/>
            </a:endParaRPr>
          </a:p>
          <a:p>
            <a:endParaRPr lang="en-US" sz="2400" b="0" dirty="0" smtClean="0">
              <a:cs typeface="Courier New" pitchFamily="49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467600" cy="563563"/>
          </a:xfrm>
        </p:spPr>
        <p:txBody>
          <a:bodyPr/>
          <a:lstStyle/>
          <a:p>
            <a:r>
              <a:rPr lang="en-US" sz="32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Pendeklarasian</a:t>
            </a:r>
            <a:r>
              <a:rPr 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Stack (List)</a:t>
            </a:r>
            <a:endParaRPr lang="en-US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461248" cy="5029200"/>
          </a:xfrm>
        </p:spPr>
        <p:txBody>
          <a:bodyPr>
            <a:normAutofit/>
          </a:bodyPr>
          <a:lstStyle/>
          <a:p>
            <a:pPr marL="61913" indent="-3175">
              <a:buNone/>
            </a:pPr>
            <a:r>
              <a:rPr lang="en-US" u="sng" dirty="0" err="1" smtClean="0"/>
              <a:t>Kamus</a:t>
            </a:r>
            <a:r>
              <a:rPr lang="en-US" b="0" dirty="0"/>
              <a:t>:</a:t>
            </a:r>
            <a:endParaRPr lang="en-US" b="0" u="sng" dirty="0" smtClean="0"/>
          </a:p>
          <a:p>
            <a:pPr marL="917575">
              <a:buNone/>
            </a:pPr>
            <a:r>
              <a:rPr lang="en-US" u="sng" dirty="0" smtClean="0"/>
              <a:t>Type</a:t>
            </a:r>
          </a:p>
          <a:p>
            <a:pPr marL="917575">
              <a:buNone/>
            </a:pPr>
            <a:r>
              <a:rPr lang="en-US" b="0" dirty="0" smtClean="0"/>
              <a:t>     </a:t>
            </a:r>
            <a:r>
              <a:rPr lang="en-US" b="0" dirty="0" err="1" smtClean="0"/>
              <a:t>Nama_pointer</a:t>
            </a:r>
            <a:r>
              <a:rPr lang="en-US" b="0" dirty="0" smtClean="0"/>
              <a:t> = ↑Stack</a:t>
            </a:r>
          </a:p>
          <a:p>
            <a:pPr marL="917575">
              <a:buNone/>
            </a:pPr>
            <a:r>
              <a:rPr lang="en-US" b="0" dirty="0" smtClean="0"/>
              <a:t>     Stack  =  </a:t>
            </a:r>
            <a:r>
              <a:rPr lang="en-US" u="sng" dirty="0" smtClean="0"/>
              <a:t>Record</a:t>
            </a:r>
          </a:p>
          <a:p>
            <a:pPr marL="917575">
              <a:buNone/>
            </a:pPr>
            <a:r>
              <a:rPr lang="en-US" b="0" dirty="0" smtClean="0"/>
              <a:t>	      </a:t>
            </a:r>
            <a:r>
              <a:rPr lang="en-US" b="0" dirty="0" err="1" smtClean="0"/>
              <a:t>medan_data</a:t>
            </a:r>
            <a:r>
              <a:rPr lang="en-US" b="0" dirty="0" smtClean="0"/>
              <a:t>    : </a:t>
            </a:r>
            <a:r>
              <a:rPr lang="en-US" b="0" dirty="0" err="1" smtClean="0"/>
              <a:t>tipedata</a:t>
            </a:r>
            <a:r>
              <a:rPr lang="en-US" b="0" dirty="0" smtClean="0"/>
              <a:t>,</a:t>
            </a:r>
          </a:p>
          <a:p>
            <a:pPr marL="917575">
              <a:buNone/>
            </a:pPr>
            <a:r>
              <a:rPr lang="en-US" b="0" dirty="0" smtClean="0"/>
              <a:t>         </a:t>
            </a:r>
            <a:r>
              <a:rPr lang="en-US" b="0" dirty="0" err="1" smtClean="0"/>
              <a:t>medan_sambungan</a:t>
            </a:r>
            <a:r>
              <a:rPr lang="en-US" b="0" dirty="0" smtClean="0"/>
              <a:t> : </a:t>
            </a:r>
            <a:r>
              <a:rPr lang="en-US" b="0" dirty="0" err="1" smtClean="0"/>
              <a:t>Nama_pointer</a:t>
            </a:r>
            <a:r>
              <a:rPr lang="en-US" b="0" dirty="0" smtClean="0"/>
              <a:t>	</a:t>
            </a:r>
          </a:p>
          <a:p>
            <a:pPr marL="917575">
              <a:buNone/>
            </a:pPr>
            <a:r>
              <a:rPr lang="en-US" b="0" dirty="0" smtClean="0"/>
              <a:t>     </a:t>
            </a:r>
            <a:r>
              <a:rPr lang="en-US" u="sng" dirty="0" err="1" smtClean="0"/>
              <a:t>EndRecord</a:t>
            </a:r>
            <a:endParaRPr lang="en-US" u="sng" dirty="0" smtClean="0"/>
          </a:p>
          <a:p>
            <a:pPr marL="917575">
              <a:buNone/>
            </a:pPr>
            <a:r>
              <a:rPr lang="en-US" b="0" dirty="0" smtClean="0"/>
              <a:t> </a:t>
            </a:r>
          </a:p>
          <a:p>
            <a:pPr marL="917575">
              <a:buNone/>
            </a:pPr>
            <a:r>
              <a:rPr lang="en-US" b="0" dirty="0" smtClean="0"/>
              <a:t>Top  : </a:t>
            </a:r>
            <a:r>
              <a:rPr lang="en-US" b="0" dirty="0" err="1" smtClean="0"/>
              <a:t>Nama_pointer</a:t>
            </a:r>
            <a:r>
              <a:rPr lang="en-US" b="0" dirty="0" smtClean="0"/>
              <a:t> {</a:t>
            </a:r>
            <a:r>
              <a:rPr lang="en-US" b="0" dirty="0" err="1" smtClean="0">
                <a:solidFill>
                  <a:srgbClr val="FF0000"/>
                </a:solidFill>
              </a:rPr>
              <a:t>penunjuk</a:t>
            </a:r>
            <a:r>
              <a:rPr lang="en-US" b="0" dirty="0" smtClean="0">
                <a:solidFill>
                  <a:srgbClr val="FF0000"/>
                </a:solidFill>
              </a:rPr>
              <a:t> Stack</a:t>
            </a:r>
            <a:r>
              <a:rPr lang="en-US" b="0" dirty="0" smtClean="0"/>
              <a:t>}</a:t>
            </a:r>
          </a:p>
          <a:p>
            <a:pPr lvl="0"/>
            <a:endParaRPr lang="en-US" sz="3200" b="0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3200" b="0" dirty="0" smtClean="0">
              <a:latin typeface="Tahoma" pitchFamily="34" charset="0"/>
              <a:cs typeface="Tahoma" pitchFamily="34" charset="0"/>
            </a:endParaRPr>
          </a:p>
          <a:p>
            <a:endParaRPr lang="en-US" sz="3200" b="0" dirty="0" smtClean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5562600" y="2895600"/>
            <a:ext cx="2895600" cy="29241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533400" y="2895600"/>
            <a:ext cx="2895600" cy="28956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009650" y="2971800"/>
            <a:ext cx="2038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b="1" u="sng" dirty="0" smtClean="0">
                <a:solidFill>
                  <a:srgbClr val="FF0000"/>
                </a:solidFill>
              </a:rPr>
              <a:t>PUSH</a:t>
            </a:r>
          </a:p>
        </p:txBody>
      </p:sp>
      <p:sp>
        <p:nvSpPr>
          <p:cNvPr id="70663" name="Freeform 7"/>
          <p:cNvSpPr>
            <a:spLocks/>
          </p:cNvSpPr>
          <p:nvPr/>
        </p:nvSpPr>
        <p:spPr bwMode="gray">
          <a:xfrm>
            <a:off x="3222625" y="29987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4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5" name="Freeform 9"/>
          <p:cNvSpPr>
            <a:spLocks/>
          </p:cNvSpPr>
          <p:nvPr/>
        </p:nvSpPr>
        <p:spPr bwMode="gray">
          <a:xfrm flipH="1">
            <a:off x="4875213" y="2998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0" y="1371600"/>
            <a:ext cx="2998788" cy="1601788"/>
            <a:chOff x="1997" y="1314"/>
            <a:chExt cx="1889" cy="1009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0668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9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670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1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2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3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3733800" y="1600200"/>
            <a:ext cx="156805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dirty="0" smtClean="0">
                <a:solidFill>
                  <a:srgbClr val="000000"/>
                </a:solidFill>
              </a:rPr>
              <a:t>STACK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5638800" y="3505200"/>
            <a:ext cx="2743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err="1" smtClean="0"/>
              <a:t>O</a:t>
            </a:r>
            <a:r>
              <a:rPr lang="en-US" sz="2800" b="0" dirty="0" err="1" smtClean="0"/>
              <a:t>perasi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mengambil</a:t>
            </a:r>
            <a:r>
              <a:rPr lang="en-US" sz="2800" b="0" dirty="0" smtClean="0"/>
              <a:t> / </a:t>
            </a:r>
            <a:r>
              <a:rPr lang="en-US" sz="2800" b="0" dirty="0" err="1" smtClean="0"/>
              <a:t>mengeluarkan</a:t>
            </a:r>
            <a:r>
              <a:rPr lang="en-US" sz="2800" b="0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sebuah</a:t>
            </a:r>
            <a:r>
              <a:rPr lang="en-US" sz="2800" b="1" dirty="0" smtClean="0">
                <a:solidFill>
                  <a:srgbClr val="FF0000"/>
                </a:solidFill>
              </a:rPr>
              <a:t> data </a:t>
            </a:r>
            <a:r>
              <a:rPr lang="en-US" sz="2800" b="0" dirty="0" err="1" smtClean="0"/>
              <a:t>dari</a:t>
            </a:r>
            <a:r>
              <a:rPr lang="en-US" sz="2800" b="0" dirty="0" smtClean="0"/>
              <a:t> stack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563563"/>
          </a:xfrm>
        </p:spPr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 UTAMA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038850" y="2971800"/>
            <a:ext cx="2038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b="1" u="sng" dirty="0" smtClean="0">
                <a:solidFill>
                  <a:srgbClr val="FF0000"/>
                </a:solidFill>
              </a:rPr>
              <a:t>POP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609600" y="3505200"/>
            <a:ext cx="270694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err="1" smtClean="0"/>
              <a:t>O</a:t>
            </a:r>
            <a:r>
              <a:rPr lang="en-US" sz="2800" b="0" dirty="0" err="1" smtClean="0"/>
              <a:t>perasi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menambahkan</a:t>
            </a:r>
            <a:r>
              <a:rPr lang="en-US" sz="2800" b="0" dirty="0" smtClean="0"/>
              <a:t>/ </a:t>
            </a:r>
            <a:r>
              <a:rPr lang="en-US" sz="2800" b="0" dirty="0" err="1" smtClean="0"/>
              <a:t>memasukkan</a:t>
            </a:r>
            <a:r>
              <a:rPr lang="en-US" sz="2800" b="0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sebuah</a:t>
            </a:r>
            <a:r>
              <a:rPr lang="en-US" sz="2800" b="1" dirty="0" smtClean="0">
                <a:solidFill>
                  <a:srgbClr val="FF0000"/>
                </a:solidFill>
              </a:rPr>
              <a:t> data </a:t>
            </a:r>
            <a:r>
              <a:rPr lang="en-US" sz="2800" b="0" dirty="0" err="1" smtClean="0"/>
              <a:t>ke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dalam</a:t>
            </a:r>
            <a:r>
              <a:rPr lang="en-US" sz="2800" b="0" dirty="0" smtClean="0"/>
              <a:t> stack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6" name="Picture 2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nimBg="1"/>
      <p:bldP spid="70661" grpId="0" animBg="1"/>
      <p:bldP spid="70662" grpId="0"/>
      <p:bldP spid="70663" grpId="0" animBg="1"/>
      <p:bldP spid="70665" grpId="0" animBg="1"/>
      <p:bldP spid="70674" grpId="0"/>
      <p:bldP spid="70675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 STACK (Array)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133600" y="1143000"/>
            <a:ext cx="4724400" cy="685800"/>
            <a:chOff x="1296" y="1824"/>
            <a:chExt cx="2976" cy="432"/>
          </a:xfrm>
        </p:grpSpPr>
        <p:sp>
          <p:nvSpPr>
            <p:cNvPr id="8810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07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08" name="Text Box 44"/>
            <p:cNvSpPr txBox="1">
              <a:spLocks noChangeArrowheads="1"/>
            </p:cNvSpPr>
            <p:nvPr/>
          </p:nvSpPr>
          <p:spPr bwMode="gray">
            <a:xfrm>
              <a:off x="1776" y="1897"/>
              <a:ext cx="206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err="1" smtClean="0">
                  <a:solidFill>
                    <a:schemeClr val="bg1"/>
                  </a:solidFill>
                </a:rPr>
                <a:t>Inisialisasi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109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2133600" y="1981200"/>
            <a:ext cx="4724400" cy="685800"/>
            <a:chOff x="1296" y="1824"/>
            <a:chExt cx="2976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13" name="Text Box 49"/>
            <p:cNvSpPr txBox="1">
              <a:spLocks noChangeArrowheads="1"/>
            </p:cNvSpPr>
            <p:nvPr/>
          </p:nvSpPr>
          <p:spPr bwMode="gray">
            <a:xfrm>
              <a:off x="1776" y="1906"/>
              <a:ext cx="206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err="1" smtClean="0">
                  <a:solidFill>
                    <a:schemeClr val="bg1"/>
                  </a:solidFill>
                </a:rPr>
                <a:t>Operasi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Kosong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114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2133600" y="2819400"/>
            <a:ext cx="4724400" cy="685800"/>
            <a:chOff x="1296" y="1824"/>
            <a:chExt cx="2976" cy="432"/>
          </a:xfrm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8118" name="Text Box 54"/>
            <p:cNvSpPr txBox="1">
              <a:spLocks noChangeArrowheads="1"/>
            </p:cNvSpPr>
            <p:nvPr/>
          </p:nvSpPr>
          <p:spPr bwMode="gray">
            <a:xfrm>
              <a:off x="1776" y="1906"/>
              <a:ext cx="206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/>
              <a:r>
                <a:rPr lang="en-US" sz="2400" b="1" dirty="0" err="1" smtClean="0">
                  <a:solidFill>
                    <a:schemeClr val="bg1"/>
                  </a:solidFill>
                </a:rPr>
                <a:t>Operasi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Penuh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119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2133600" y="3733800"/>
            <a:ext cx="4724400" cy="685800"/>
            <a:chOff x="1296" y="1824"/>
            <a:chExt cx="2976" cy="432"/>
          </a:xfrm>
        </p:grpSpPr>
        <p:sp>
          <p:nvSpPr>
            <p:cNvPr id="88121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88122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88123" name="Text Box 59"/>
            <p:cNvSpPr txBox="1">
              <a:spLocks noChangeArrowheads="1"/>
            </p:cNvSpPr>
            <p:nvPr/>
          </p:nvSpPr>
          <p:spPr bwMode="gray">
            <a:xfrm>
              <a:off x="1776" y="1934"/>
              <a:ext cx="206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</a:rPr>
                <a:t>PUSH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8124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5" name="Group 56"/>
          <p:cNvGrpSpPr>
            <a:grpSpLocks/>
          </p:cNvGrpSpPr>
          <p:nvPr/>
        </p:nvGrpSpPr>
        <p:grpSpPr bwMode="auto">
          <a:xfrm>
            <a:off x="2163096" y="4633451"/>
            <a:ext cx="4724400" cy="685800"/>
            <a:chOff x="1296" y="1824"/>
            <a:chExt cx="2976" cy="432"/>
          </a:xfrm>
          <a:solidFill>
            <a:srgbClr val="C00000"/>
          </a:solidFill>
        </p:grpSpPr>
        <p:sp>
          <p:nvSpPr>
            <p:cNvPr id="26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7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8" name="Text Box 59"/>
            <p:cNvSpPr txBox="1">
              <a:spLocks noChangeArrowheads="1"/>
            </p:cNvSpPr>
            <p:nvPr/>
          </p:nvSpPr>
          <p:spPr bwMode="gray">
            <a:xfrm>
              <a:off x="1757" y="1929"/>
              <a:ext cx="1968" cy="23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</a:rPr>
                <a:t>POP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chemeClr val="bg1"/>
                  </a:solidFill>
                </a:rPr>
                <a:t>5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2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Inisialisasi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Stack (Array)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52525"/>
            <a:ext cx="8229600" cy="5248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0" dirty="0" smtClean="0"/>
              <a:t>Proses </a:t>
            </a:r>
            <a:r>
              <a:rPr lang="en-US" sz="3200" b="0" dirty="0" err="1" smtClean="0"/>
              <a:t>menyiapkan</a:t>
            </a:r>
            <a:r>
              <a:rPr lang="en-US" sz="3200" b="0" dirty="0" smtClean="0"/>
              <a:t> Stack </a:t>
            </a:r>
            <a:r>
              <a:rPr lang="en-US" sz="3200" b="0" dirty="0" err="1" smtClean="0"/>
              <a:t>dengan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cara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memberi</a:t>
            </a:r>
            <a:r>
              <a:rPr lang="en-US" sz="3200" b="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harga</a:t>
            </a:r>
            <a:r>
              <a:rPr lang="en-US" sz="3200" dirty="0" smtClean="0">
                <a:solidFill>
                  <a:srgbClr val="FF0000"/>
                </a:solidFill>
              </a:rPr>
              <a:t> 0 (</a:t>
            </a:r>
            <a:r>
              <a:rPr lang="en-US" sz="3200" dirty="0" err="1" smtClean="0">
                <a:solidFill>
                  <a:srgbClr val="FF0000"/>
                </a:solidFill>
              </a:rPr>
              <a:t>nol</a:t>
            </a:r>
            <a:r>
              <a:rPr lang="en-US" sz="3200" dirty="0" smtClean="0">
                <a:solidFill>
                  <a:srgbClr val="FF0000"/>
                </a:solidFill>
              </a:rPr>
              <a:t>) </a:t>
            </a:r>
            <a:r>
              <a:rPr lang="en-US" sz="3200" b="0" dirty="0" err="1" smtClean="0"/>
              <a:t>pada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variabel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penunjuk</a:t>
            </a:r>
            <a:r>
              <a:rPr lang="en-US" sz="3200" b="0" dirty="0" smtClean="0"/>
              <a:t> Stack (</a:t>
            </a:r>
            <a:r>
              <a:rPr lang="en-US" sz="3200" dirty="0" smtClean="0">
                <a:solidFill>
                  <a:srgbClr val="FF0000"/>
                </a:solidFill>
              </a:rPr>
              <a:t>Top</a:t>
            </a:r>
            <a:r>
              <a:rPr lang="en-US" sz="3200" b="0" dirty="0" smtClean="0"/>
              <a:t>), </a:t>
            </a:r>
            <a:r>
              <a:rPr lang="en-US" sz="3200" b="0" dirty="0" err="1" smtClean="0"/>
              <a:t>jika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elemen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pertama</a:t>
            </a:r>
            <a:r>
              <a:rPr lang="en-US" sz="3200" b="0" dirty="0" smtClean="0"/>
              <a:t> Stack </a:t>
            </a:r>
            <a:r>
              <a:rPr lang="en-US" sz="3200" b="0" dirty="0" err="1" smtClean="0"/>
              <a:t>diawali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dari</a:t>
            </a:r>
            <a:r>
              <a:rPr lang="en-US" sz="3200" b="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indeks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kesatu</a:t>
            </a:r>
            <a:r>
              <a:rPr lang="en-US" sz="3200" b="0" dirty="0" smtClean="0">
                <a:solidFill>
                  <a:srgbClr val="FF0000"/>
                </a:solidFill>
              </a:rPr>
              <a:t>.</a:t>
            </a:r>
            <a:r>
              <a:rPr lang="en-US" sz="3200" b="0" dirty="0" smtClean="0"/>
              <a:t> </a:t>
            </a:r>
          </a:p>
          <a:p>
            <a:pPr marL="0" indent="0" algn="just">
              <a:buNone/>
            </a:pPr>
            <a:r>
              <a:rPr lang="en-US" sz="3200" b="0" dirty="0" err="1" smtClean="0"/>
              <a:t>Tetapi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jika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elemen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pertama</a:t>
            </a:r>
            <a:r>
              <a:rPr lang="en-US" sz="3200" b="0" dirty="0" smtClean="0"/>
              <a:t> Stack </a:t>
            </a:r>
            <a:r>
              <a:rPr lang="en-US" sz="3200" b="0" dirty="0" err="1" smtClean="0"/>
              <a:t>dimulai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dari</a:t>
            </a:r>
            <a:r>
              <a:rPr lang="en-US" sz="3200" b="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indeks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nol</a:t>
            </a:r>
            <a:r>
              <a:rPr lang="en-US" sz="3200" b="0" dirty="0" smtClean="0"/>
              <a:t> (</a:t>
            </a:r>
            <a:r>
              <a:rPr lang="en-US" sz="3200" b="0" dirty="0" err="1" smtClean="0"/>
              <a:t>contoh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bahasa</a:t>
            </a:r>
            <a:r>
              <a:rPr lang="en-US" sz="3200" b="0" dirty="0" smtClean="0"/>
              <a:t> C), </a:t>
            </a:r>
            <a:r>
              <a:rPr lang="en-US" sz="3200" b="0" dirty="0" err="1" smtClean="0"/>
              <a:t>maka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variabel</a:t>
            </a:r>
            <a:r>
              <a:rPr lang="en-US" sz="3200" b="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Top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diberi</a:t>
            </a:r>
            <a:r>
              <a:rPr lang="en-US" sz="3200" b="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harga</a:t>
            </a:r>
            <a:r>
              <a:rPr lang="en-US" sz="3200" smtClean="0">
                <a:solidFill>
                  <a:srgbClr val="FF0000"/>
                </a:solidFill>
              </a:rPr>
              <a:t> - 1</a:t>
            </a:r>
            <a:r>
              <a:rPr lang="en-US" sz="3200" b="0" dirty="0" smtClean="0"/>
              <a:t>.</a:t>
            </a:r>
          </a:p>
          <a:p>
            <a:pPr marL="0" indent="0">
              <a:buNone/>
            </a:pPr>
            <a:endParaRPr lang="en-US" sz="32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Kosong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(Array)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52525"/>
            <a:ext cx="8153400" cy="5248275"/>
          </a:xfrm>
        </p:spPr>
        <p:txBody>
          <a:bodyPr/>
          <a:lstStyle/>
          <a:p>
            <a:pPr marL="0" indent="0">
              <a:buNone/>
            </a:pPr>
            <a:r>
              <a:rPr lang="en-US" b="0" dirty="0" err="1" smtClean="0"/>
              <a:t>Jika</a:t>
            </a:r>
            <a:r>
              <a:rPr lang="en-US" b="0" dirty="0" smtClean="0"/>
              <a:t> </a:t>
            </a:r>
            <a:r>
              <a:rPr lang="en-US" b="0" dirty="0" err="1" smtClean="0"/>
              <a:t>variabel</a:t>
            </a:r>
            <a:r>
              <a:rPr lang="en-US" b="0" dirty="0" smtClean="0"/>
              <a:t> Top </a:t>
            </a:r>
            <a:r>
              <a:rPr lang="en-US" b="0" dirty="0" err="1" smtClean="0"/>
              <a:t>bernilai</a:t>
            </a:r>
            <a:r>
              <a:rPr lang="en-US" b="0" dirty="0" smtClean="0"/>
              <a:t> 0 (</a:t>
            </a:r>
            <a:r>
              <a:rPr lang="en-US" b="0" dirty="0" err="1" smtClean="0"/>
              <a:t>untuk</a:t>
            </a:r>
            <a:r>
              <a:rPr lang="en-US" b="0" dirty="0" smtClean="0"/>
              <a:t> </a:t>
            </a:r>
            <a:r>
              <a:rPr lang="en-US" b="0" dirty="0" err="1" smtClean="0"/>
              <a:t>elemen</a:t>
            </a:r>
            <a:r>
              <a:rPr lang="en-US" b="0" dirty="0" smtClean="0"/>
              <a:t> yang </a:t>
            </a:r>
            <a:r>
              <a:rPr lang="en-US" b="0" dirty="0" err="1" smtClean="0"/>
              <a:t>dimulai</a:t>
            </a:r>
            <a:r>
              <a:rPr lang="en-US" b="0" dirty="0" smtClean="0"/>
              <a:t> </a:t>
            </a:r>
            <a:r>
              <a:rPr lang="en-US" b="0" dirty="0" err="1" smtClean="0"/>
              <a:t>dengan</a:t>
            </a:r>
            <a:r>
              <a:rPr lang="en-US" b="0" dirty="0" smtClean="0"/>
              <a:t> </a:t>
            </a:r>
            <a:r>
              <a:rPr lang="en-US" b="0" dirty="0" err="1" smtClean="0"/>
              <a:t>indeks</a:t>
            </a:r>
            <a:r>
              <a:rPr lang="en-US" b="0" dirty="0" smtClean="0"/>
              <a:t> 1) </a:t>
            </a:r>
            <a:r>
              <a:rPr lang="en-US" b="0" dirty="0" err="1" smtClean="0"/>
              <a:t>atau</a:t>
            </a:r>
            <a:r>
              <a:rPr lang="en-US" b="0" dirty="0" smtClean="0"/>
              <a:t> </a:t>
            </a:r>
            <a:r>
              <a:rPr lang="en-US" b="0" dirty="0" err="1" smtClean="0"/>
              <a:t>variabel</a:t>
            </a:r>
            <a:r>
              <a:rPr lang="en-US" b="0" dirty="0" smtClean="0"/>
              <a:t> Top </a:t>
            </a:r>
            <a:r>
              <a:rPr lang="en-US" b="0" dirty="0" err="1" smtClean="0"/>
              <a:t>bernilai</a:t>
            </a:r>
            <a:r>
              <a:rPr lang="en-US" b="0" dirty="0" smtClean="0"/>
              <a:t> -1 (</a:t>
            </a:r>
            <a:r>
              <a:rPr lang="en-US" b="0" dirty="0" err="1" smtClean="0"/>
              <a:t>untuk</a:t>
            </a:r>
            <a:r>
              <a:rPr lang="en-US" b="0" dirty="0" smtClean="0"/>
              <a:t> </a:t>
            </a:r>
            <a:r>
              <a:rPr lang="en-US" b="0" dirty="0" err="1" smtClean="0"/>
              <a:t>elemen</a:t>
            </a:r>
            <a:r>
              <a:rPr lang="en-US" b="0" dirty="0" smtClean="0"/>
              <a:t> yang </a:t>
            </a:r>
            <a:r>
              <a:rPr lang="en-US" b="0" dirty="0" err="1" smtClean="0"/>
              <a:t>dimulai</a:t>
            </a:r>
            <a:r>
              <a:rPr lang="en-US" b="0" dirty="0" smtClean="0"/>
              <a:t> </a:t>
            </a:r>
            <a:r>
              <a:rPr lang="en-US" b="0" dirty="0" err="1" smtClean="0"/>
              <a:t>dengan</a:t>
            </a:r>
            <a:r>
              <a:rPr lang="en-US" b="0" dirty="0" smtClean="0"/>
              <a:t> </a:t>
            </a:r>
            <a:r>
              <a:rPr lang="en-US" b="0" dirty="0" err="1" smtClean="0"/>
              <a:t>indeks</a:t>
            </a:r>
            <a:r>
              <a:rPr lang="en-US" b="0" dirty="0" smtClean="0"/>
              <a:t> 0), </a:t>
            </a:r>
            <a:r>
              <a:rPr lang="en-US" b="0" dirty="0" err="1" smtClean="0"/>
              <a:t>maka</a:t>
            </a:r>
            <a:r>
              <a:rPr lang="en-US" b="0" dirty="0" smtClean="0"/>
              <a:t> Stack </a:t>
            </a:r>
            <a:r>
              <a:rPr lang="en-US" b="0" dirty="0" err="1" smtClean="0"/>
              <a:t>dalam</a:t>
            </a:r>
            <a:r>
              <a:rPr lang="en-US" b="0" dirty="0" smtClean="0"/>
              <a:t> </a:t>
            </a:r>
            <a:r>
              <a:rPr lang="en-US" b="0" dirty="0" err="1" smtClean="0"/>
              <a:t>keadaan</a:t>
            </a:r>
            <a:r>
              <a:rPr lang="en-US" b="0" dirty="0" smtClean="0"/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kosong</a:t>
            </a:r>
            <a:r>
              <a:rPr lang="en-US" b="0" dirty="0" smtClean="0"/>
              <a:t> </a:t>
            </a:r>
            <a:r>
              <a:rPr lang="en-US" b="0" dirty="0" err="1" smtClean="0"/>
              <a:t>sehingga</a:t>
            </a:r>
            <a:r>
              <a:rPr lang="en-US" b="0" dirty="0" smtClean="0"/>
              <a:t> </a:t>
            </a:r>
            <a:r>
              <a:rPr lang="en-US" b="0" dirty="0" err="1" smtClean="0"/>
              <a:t>akan</a:t>
            </a:r>
            <a:r>
              <a:rPr lang="en-US" b="0" dirty="0" smtClean="0"/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mengembalikan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nilai</a:t>
            </a:r>
            <a:r>
              <a:rPr lang="en-US" b="0" dirty="0" smtClean="0">
                <a:solidFill>
                  <a:srgbClr val="FF0000"/>
                </a:solidFill>
              </a:rPr>
              <a:t> true </a:t>
            </a:r>
            <a:r>
              <a:rPr lang="en-US" b="0" dirty="0" smtClean="0"/>
              <a:t>(1). </a:t>
            </a:r>
          </a:p>
          <a:p>
            <a:pPr marL="0" indent="0">
              <a:buNone/>
            </a:pPr>
            <a:r>
              <a:rPr lang="en-US" b="0" dirty="0" err="1" smtClean="0"/>
              <a:t>Jika</a:t>
            </a:r>
            <a:r>
              <a:rPr lang="en-US" b="0" dirty="0" smtClean="0"/>
              <a:t> </a:t>
            </a:r>
            <a:r>
              <a:rPr lang="en-US" b="0" dirty="0" err="1" smtClean="0"/>
              <a:t>tidak</a:t>
            </a:r>
            <a:r>
              <a:rPr lang="en-US" b="0" dirty="0" smtClean="0"/>
              <a:t>, </a:t>
            </a:r>
            <a:r>
              <a:rPr lang="en-US" b="0" dirty="0" err="1" smtClean="0"/>
              <a:t>maka</a:t>
            </a:r>
            <a:r>
              <a:rPr lang="en-US" b="0" dirty="0" smtClean="0"/>
              <a:t> </a:t>
            </a:r>
            <a:r>
              <a:rPr lang="en-US" b="0" dirty="0" smtClean="0">
                <a:solidFill>
                  <a:srgbClr val="FF0000"/>
                </a:solidFill>
              </a:rPr>
              <a:t>stack </a:t>
            </a:r>
            <a:r>
              <a:rPr lang="en-US" b="0" dirty="0" err="1" smtClean="0">
                <a:solidFill>
                  <a:srgbClr val="FF0000"/>
                </a:solidFill>
              </a:rPr>
              <a:t>tidak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kosong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smtClean="0"/>
              <a:t>(</a:t>
            </a:r>
            <a:r>
              <a:rPr lang="en-US" b="0" dirty="0" err="1" smtClean="0"/>
              <a:t>ada</a:t>
            </a:r>
            <a:r>
              <a:rPr lang="en-US" b="0" dirty="0" smtClean="0"/>
              <a:t> </a:t>
            </a:r>
            <a:r>
              <a:rPr lang="en-US" b="0" dirty="0" err="1" smtClean="0"/>
              <a:t>datanya</a:t>
            </a:r>
            <a:r>
              <a:rPr lang="en-US" b="0" dirty="0" smtClean="0"/>
              <a:t>) </a:t>
            </a:r>
            <a:r>
              <a:rPr lang="en-US" b="0" dirty="0" err="1" smtClean="0"/>
              <a:t>sehingga</a:t>
            </a:r>
            <a:r>
              <a:rPr lang="en-US" b="0" dirty="0" smtClean="0"/>
              <a:t> </a:t>
            </a:r>
            <a:r>
              <a:rPr lang="en-US" b="0" dirty="0" err="1" smtClean="0"/>
              <a:t>akan</a:t>
            </a:r>
            <a:r>
              <a:rPr lang="en-US" b="0" dirty="0" smtClean="0"/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mengembalikan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nilai</a:t>
            </a:r>
            <a:r>
              <a:rPr lang="en-US" b="0" dirty="0" smtClean="0">
                <a:solidFill>
                  <a:srgbClr val="FF0000"/>
                </a:solidFill>
              </a:rPr>
              <a:t> false </a:t>
            </a:r>
            <a:r>
              <a:rPr lang="en-US" b="0" dirty="0" smtClean="0"/>
              <a:t>(0).</a:t>
            </a:r>
          </a:p>
          <a:p>
            <a:endParaRPr lang="en-US" b="0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bstrak Black">
  <a:themeElements>
    <a:clrScheme name="sample 3">
      <a:dk1>
        <a:srgbClr val="000000"/>
      </a:dk1>
      <a:lt1>
        <a:srgbClr val="FFFFFF"/>
      </a:lt1>
      <a:dk2>
        <a:srgbClr val="1B4E63"/>
      </a:dk2>
      <a:lt2>
        <a:srgbClr val="DDDDDD"/>
      </a:lt2>
      <a:accent1>
        <a:srgbClr val="328C83"/>
      </a:accent1>
      <a:accent2>
        <a:srgbClr val="DC8300"/>
      </a:accent2>
      <a:accent3>
        <a:srgbClr val="FFFFFF"/>
      </a:accent3>
      <a:accent4>
        <a:srgbClr val="000000"/>
      </a:accent4>
      <a:accent5>
        <a:srgbClr val="ADC5C1"/>
      </a:accent5>
      <a:accent6>
        <a:srgbClr val="C77600"/>
      </a:accent6>
      <a:hlink>
        <a:srgbClr val="9DC03C"/>
      </a:hlink>
      <a:folHlink>
        <a:srgbClr val="2F87D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Abstrak Black</Template>
  <TotalTime>520</TotalTime>
  <Words>898</Words>
  <Application>Microsoft Office PowerPoint</Application>
  <PresentationFormat>On-screen Show (4:3)</PresentationFormat>
  <Paragraphs>215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Courier New</vt:lpstr>
      <vt:lpstr>Tahoma</vt:lpstr>
      <vt:lpstr>Times New Roman</vt:lpstr>
      <vt:lpstr>Verdana</vt:lpstr>
      <vt:lpstr>Wingdings</vt:lpstr>
      <vt:lpstr>Abstrak Black</vt:lpstr>
      <vt:lpstr>Image</vt:lpstr>
      <vt:lpstr>Bitmap Image</vt:lpstr>
      <vt:lpstr>PowerPoint Presentation</vt:lpstr>
      <vt:lpstr>PENGERTIAN STACK</vt:lpstr>
      <vt:lpstr>PENDEKLARASIAN STACK</vt:lpstr>
      <vt:lpstr>Pendeklarasian Stack (Array)</vt:lpstr>
      <vt:lpstr>Pendeklarasian Stack (List)</vt:lpstr>
      <vt:lpstr>OPERASI UTAMA</vt:lpstr>
      <vt:lpstr>OPERASI STACK (Array)</vt:lpstr>
      <vt:lpstr>Inisialisasi Stack (Array)</vt:lpstr>
      <vt:lpstr>Operasi Kosong (Array)</vt:lpstr>
      <vt:lpstr>Operasi Penuh (Array)</vt:lpstr>
      <vt:lpstr>Push (Array)</vt:lpstr>
      <vt:lpstr>Push (Lanjutan)</vt:lpstr>
      <vt:lpstr>Pop (Array)</vt:lpstr>
      <vt:lpstr>Pop (Lanjutan)</vt:lpstr>
      <vt:lpstr>OPERASI STACK (Linked List)</vt:lpstr>
      <vt:lpstr>Inisialisasi Stack (Linked List)</vt:lpstr>
      <vt:lpstr>Operasi Kosong (Linked List)</vt:lpstr>
      <vt:lpstr>Operasi Satu Simpul</vt:lpstr>
      <vt:lpstr>Push (Linked List)</vt:lpstr>
      <vt:lpstr>Push (Lanjutan)</vt:lpstr>
      <vt:lpstr>Push (Lanjutan)</vt:lpstr>
      <vt:lpstr>Pop (Linked List)</vt:lpstr>
      <vt:lpstr>Pop (Lanjutan)</vt:lpstr>
      <vt:lpstr>Pop (Lanjutan)</vt:lpstr>
      <vt:lpstr>Pop (Lanjutan)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STACK</dc:title>
  <dc:creator>DosenIF-1</dc:creator>
  <cp:lastModifiedBy>Tati Harihayati</cp:lastModifiedBy>
  <cp:revision>103</cp:revision>
  <dcterms:created xsi:type="dcterms:W3CDTF">2012-05-03T03:45:54Z</dcterms:created>
  <dcterms:modified xsi:type="dcterms:W3CDTF">2014-05-05T03:15:48Z</dcterms:modified>
</cp:coreProperties>
</file>