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291" r:id="rId19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2A6"/>
    <a:srgbClr val="008A00"/>
    <a:srgbClr val="009900"/>
    <a:srgbClr val="006699"/>
    <a:srgbClr val="F9BF8B"/>
    <a:srgbClr val="F1434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C2A92-D1EA-4772-ABC2-C361A87A8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49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67600" y="6448425"/>
            <a:ext cx="12192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61125"/>
            <a:ext cx="457200" cy="24447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50573C-EF77-43EA-BF22-EC95CC8267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8" name="Picture 7" descr="image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0524" y="6019800"/>
            <a:ext cx="831746" cy="83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8D0E2D-35BA-40EE-BDC0-5F7DCCB829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85AC62-5EE0-479F-8E0C-97FF1EEF80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0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B26CE4-6FE7-47C4-AA00-4BB8AEC395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7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66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DBD5A4-28F6-40EC-90CC-B0BE539AEC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5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AF0CD4-F958-4EA2-B539-9DD52DB6E6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8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BD461E-4C18-445F-BC18-2ABB0F5ABE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8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331DE3-8D37-47C2-A565-2D8AD86E75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6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425F1-9D0A-48C7-89F4-30D514F19F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22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3D3613-3206-4EF6-8995-1FCD2FF411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/>
        </p:nvGraphicFramePr>
        <p:xfrm>
          <a:off x="0" y="409575"/>
          <a:ext cx="9144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Image" r:id="rId15" imgW="12952381" imgH="2717460" progId="Photoshop.Image.7">
                  <p:embed/>
                </p:oleObj>
              </mc:Choice>
              <mc:Fallback>
                <p:oleObj name="Image" r:id="rId15" imgW="12952381" imgH="2717460" progId="Photoshop.Image.7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575"/>
                        <a:ext cx="91440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704850"/>
            <a:ext cx="5638800" cy="48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2" name="Picture 11" descr="images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55587" y="465241"/>
            <a:ext cx="1111043" cy="1111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p16_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6715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1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6700"/>
            <a:ext cx="635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2378" y="2410361"/>
            <a:ext cx="24284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Tree</a:t>
            </a:r>
            <a:endParaRPr lang="en-US" sz="80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Masukan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001000" cy="3429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“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yang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disisipkan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lebih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besar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</a:t>
            </a:r>
            <a:r>
              <a:rPr lang="en-US" b="1" i="1" dirty="0" smtClean="0"/>
              <a:t>parent</a:t>
            </a:r>
            <a:r>
              <a:rPr lang="en-US" b="1" dirty="0" smtClean="0"/>
              <a:t>,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ditempatkan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subtree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kanan</a:t>
            </a:r>
            <a:r>
              <a:rPr lang="en-US" b="1" dirty="0" smtClean="0"/>
              <a:t>.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lebih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kecil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simpul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disimpan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subtree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kiri</a:t>
            </a:r>
            <a:r>
              <a:rPr lang="en-US" b="1" dirty="0" smtClean="0"/>
              <a:t>”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Binary Search Tree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514350" indent="-514350" algn="just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953000" y="823118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91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01000" cy="4419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Contoh</a:t>
            </a:r>
            <a:r>
              <a:rPr lang="en-US" sz="2400" dirty="0" smtClean="0"/>
              <a:t> :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(</a:t>
            </a:r>
            <a:r>
              <a:rPr lang="en-US" sz="2000" b="1" i="1" dirty="0" smtClean="0"/>
              <a:t>root)</a:t>
            </a:r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: 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: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: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9933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r>
              <a:rPr lang="en-US" sz="2000" dirty="0" smtClean="0"/>
              <a:t> :  </a:t>
            </a:r>
          </a:p>
          <a:p>
            <a:pPr lvl="0" indent="-3175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CC33"/>
                </a:solidFill>
              </a:rPr>
              <a:t>C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: </a:t>
            </a:r>
          </a:p>
          <a:p>
            <a:pPr lvl="0" indent="476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99FF"/>
                </a:solidFill>
              </a:rPr>
              <a:t>L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&gt;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&lt;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r>
              <a:rPr lang="en-US" sz="2000" dirty="0" smtClean="0"/>
              <a:t> : </a:t>
            </a:r>
          </a:p>
          <a:p>
            <a:pPr lvl="0" indent="4763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33CC"/>
                </a:solidFill>
              </a:rPr>
              <a:t>J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kiri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K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0"/>
              </a:spcBef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47312" y="1995948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32912" y="26817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99912" y="3596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337912" y="26817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181600" y="44196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042512" y="3596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652112" y="3596148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J</a:t>
            </a:r>
          </a:p>
        </p:txBody>
      </p:sp>
      <p:cxnSp>
        <p:nvCxnSpPr>
          <p:cNvPr id="17" name="Straight Connector 16"/>
          <p:cNvCxnSpPr>
            <a:stCxn id="10" idx="3"/>
            <a:endCxn id="11" idx="0"/>
          </p:cNvCxnSpPr>
          <p:nvPr/>
        </p:nvCxnSpPr>
        <p:spPr bwMode="auto">
          <a:xfrm rot="5400000">
            <a:off x="5890113" y="2157593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0" idx="5"/>
            <a:endCxn id="13" idx="0"/>
          </p:cNvCxnSpPr>
          <p:nvPr/>
        </p:nvCxnSpPr>
        <p:spPr bwMode="auto">
          <a:xfrm rot="16200000" flipH="1">
            <a:off x="7004257" y="2119492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4" idx="0"/>
          </p:cNvCxnSpPr>
          <p:nvPr/>
        </p:nvCxnSpPr>
        <p:spPr bwMode="auto">
          <a:xfrm rot="5400000">
            <a:off x="5524501" y="3857345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1" idx="5"/>
            <a:endCxn id="15" idx="0"/>
          </p:cNvCxnSpPr>
          <p:nvPr/>
        </p:nvCxnSpPr>
        <p:spPr bwMode="auto">
          <a:xfrm rot="16200000" flipH="1">
            <a:off x="5785057" y="3110092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3"/>
            <a:endCxn id="16" idx="0"/>
          </p:cNvCxnSpPr>
          <p:nvPr/>
        </p:nvCxnSpPr>
        <p:spPr bwMode="auto">
          <a:xfrm rot="5400000">
            <a:off x="6880713" y="3071993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5"/>
            <a:endCxn id="12" idx="0"/>
          </p:cNvCxnSpPr>
          <p:nvPr/>
        </p:nvCxnSpPr>
        <p:spPr bwMode="auto">
          <a:xfrm rot="16200000" flipH="1">
            <a:off x="7766257" y="3033892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304472" y="153360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A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6251" y="1524000"/>
            <a:ext cx="26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H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5030" y="1524000"/>
            <a:ext cx="36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K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87860" y="1524000"/>
            <a:ext cx="28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C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82188" y="1524000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B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6648" y="152400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L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50759" y="1524000"/>
            <a:ext cx="28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J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858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Data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Masukan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953000" y="860612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39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9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0"/>
                            </p:stCondLst>
                            <p:childTnLst>
                              <p:par>
                                <p:cTn id="1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3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General Tree    Binary Tree 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0010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C00000"/>
                </a:solidFill>
              </a:rPr>
              <a:t>Aturan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 smtClean="0"/>
          </a:p>
          <a:p>
            <a:pPr marL="514350" indent="-514350" algn="just">
              <a:buAutoNum type="alphaLcPeriod"/>
            </a:pPr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first son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general tree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kiri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left son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binary tree</a:t>
            </a:r>
          </a:p>
          <a:p>
            <a:pPr marL="514350" indent="-514350" algn="just">
              <a:buAutoNum type="alphaLcPeriod"/>
            </a:pPr>
            <a:r>
              <a:rPr lang="en-US" b="1" dirty="0" err="1" smtClean="0"/>
              <a:t>Saudaranya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next brother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general tree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anak</a:t>
            </a:r>
            <a:r>
              <a:rPr lang="en-US" b="1" dirty="0" smtClean="0"/>
              <a:t> </a:t>
            </a:r>
            <a:r>
              <a:rPr lang="en-US" b="1" dirty="0" err="1" smtClean="0"/>
              <a:t>kanan</a:t>
            </a:r>
            <a:r>
              <a:rPr lang="en-US" b="1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right son</a:t>
            </a:r>
            <a:r>
              <a:rPr lang="en-US" b="1" dirty="0" smtClean="0"/>
              <a:t>)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i="1" dirty="0" smtClean="0"/>
              <a:t>binary tree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863353" y="861087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193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1905000"/>
            <a:ext cx="4267200" cy="44196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48200" y="1905000"/>
            <a:ext cx="4267200" cy="44196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133600" y="2362200"/>
            <a:ext cx="457200" cy="48006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90" name="Oval 89"/>
          <p:cNvSpPr/>
          <p:nvPr/>
        </p:nvSpPr>
        <p:spPr bwMode="auto">
          <a:xfrm>
            <a:off x="1219200" y="30480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3886200" y="39624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3124200" y="30480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3" name="Oval 92"/>
          <p:cNvSpPr/>
          <p:nvPr/>
        </p:nvSpPr>
        <p:spPr bwMode="auto">
          <a:xfrm>
            <a:off x="381000" y="3886200"/>
            <a:ext cx="457200" cy="48006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4" name="Oval 93"/>
          <p:cNvSpPr/>
          <p:nvPr/>
        </p:nvSpPr>
        <p:spPr bwMode="auto">
          <a:xfrm>
            <a:off x="1828800" y="39624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2438400" y="396240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96" name="Straight Connector 95"/>
          <p:cNvCxnSpPr>
            <a:stCxn id="89" idx="3"/>
            <a:endCxn id="90" idx="0"/>
          </p:cNvCxnSpPr>
          <p:nvPr/>
        </p:nvCxnSpPr>
        <p:spPr bwMode="auto">
          <a:xfrm rot="5400000">
            <a:off x="1686157" y="2533601"/>
            <a:ext cx="276043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89" idx="5"/>
            <a:endCxn id="92" idx="0"/>
          </p:cNvCxnSpPr>
          <p:nvPr/>
        </p:nvCxnSpPr>
        <p:spPr bwMode="auto">
          <a:xfrm rot="16200000" flipH="1">
            <a:off x="2800301" y="2495500"/>
            <a:ext cx="276043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0" idx="3"/>
            <a:endCxn id="93" idx="0"/>
          </p:cNvCxnSpPr>
          <p:nvPr/>
        </p:nvCxnSpPr>
        <p:spPr bwMode="auto">
          <a:xfrm rot="5400000">
            <a:off x="733657" y="3333701"/>
            <a:ext cx="428443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90" idx="5"/>
            <a:endCxn id="94" idx="0"/>
          </p:cNvCxnSpPr>
          <p:nvPr/>
        </p:nvCxnSpPr>
        <p:spPr bwMode="auto">
          <a:xfrm rot="16200000" flipH="1">
            <a:off x="1581101" y="3486100"/>
            <a:ext cx="504643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92" idx="3"/>
            <a:endCxn id="95" idx="0"/>
          </p:cNvCxnSpPr>
          <p:nvPr/>
        </p:nvCxnSpPr>
        <p:spPr bwMode="auto">
          <a:xfrm rot="5400000">
            <a:off x="2676757" y="3448001"/>
            <a:ext cx="504643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92" idx="5"/>
            <a:endCxn id="91" idx="0"/>
          </p:cNvCxnSpPr>
          <p:nvPr/>
        </p:nvCxnSpPr>
        <p:spPr bwMode="auto">
          <a:xfrm rot="16200000" flipH="1">
            <a:off x="3562301" y="3409900"/>
            <a:ext cx="504643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3135903" y="3953156"/>
            <a:ext cx="457200" cy="48006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103" name="Straight Connector 102"/>
          <p:cNvCxnSpPr>
            <a:stCxn id="92" idx="4"/>
            <a:endCxn id="102" idx="0"/>
          </p:cNvCxnSpPr>
          <p:nvPr/>
        </p:nvCxnSpPr>
        <p:spPr bwMode="auto">
          <a:xfrm rot="16200000" flipH="1">
            <a:off x="3146103" y="3734756"/>
            <a:ext cx="425096" cy="11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Oval 103"/>
          <p:cNvSpPr/>
          <p:nvPr/>
        </p:nvSpPr>
        <p:spPr bwMode="auto">
          <a:xfrm>
            <a:off x="1828800" y="4876800"/>
            <a:ext cx="457200" cy="4800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105" name="Straight Connector 104"/>
          <p:cNvCxnSpPr>
            <a:stCxn id="94" idx="4"/>
            <a:endCxn id="104" idx="0"/>
          </p:cNvCxnSpPr>
          <p:nvPr/>
        </p:nvCxnSpPr>
        <p:spPr bwMode="auto">
          <a:xfrm rot="5400000">
            <a:off x="1840230" y="4659630"/>
            <a:ext cx="43434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6629400" y="2415540"/>
            <a:ext cx="457200" cy="48006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5715000" y="30251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08" name="Oval 107"/>
          <p:cNvSpPr/>
          <p:nvPr/>
        </p:nvSpPr>
        <p:spPr bwMode="auto">
          <a:xfrm>
            <a:off x="7467600" y="56921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705600" y="36347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876800" y="3634740"/>
            <a:ext cx="457200" cy="48006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562600" y="43967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172200" y="4396740"/>
            <a:ext cx="457200" cy="48006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13" name="Oval 112"/>
          <p:cNvSpPr/>
          <p:nvPr/>
        </p:nvSpPr>
        <p:spPr bwMode="auto">
          <a:xfrm>
            <a:off x="6781800" y="5006340"/>
            <a:ext cx="457200" cy="48006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029200" y="5006340"/>
            <a:ext cx="457200" cy="4800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</a:p>
        </p:txBody>
      </p:sp>
      <p:cxnSp>
        <p:nvCxnSpPr>
          <p:cNvPr id="115" name="Straight Connector 114"/>
          <p:cNvCxnSpPr>
            <a:endCxn id="107" idx="0"/>
          </p:cNvCxnSpPr>
          <p:nvPr/>
        </p:nvCxnSpPr>
        <p:spPr bwMode="auto">
          <a:xfrm rot="10800000" flipV="1">
            <a:off x="5943600" y="2796540"/>
            <a:ext cx="762000" cy="228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07" idx="2"/>
            <a:endCxn id="110" idx="0"/>
          </p:cNvCxnSpPr>
          <p:nvPr/>
        </p:nvCxnSpPr>
        <p:spPr bwMode="auto">
          <a:xfrm rot="10800000" flipV="1">
            <a:off x="5105400" y="3265170"/>
            <a:ext cx="609600" cy="3695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endCxn id="111" idx="0"/>
          </p:cNvCxnSpPr>
          <p:nvPr/>
        </p:nvCxnSpPr>
        <p:spPr bwMode="auto">
          <a:xfrm>
            <a:off x="5257800" y="4015740"/>
            <a:ext cx="533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3"/>
            <a:endCxn id="114" idx="0"/>
          </p:cNvCxnSpPr>
          <p:nvPr/>
        </p:nvCxnSpPr>
        <p:spPr bwMode="auto">
          <a:xfrm rot="5400000">
            <a:off x="5343757" y="4720541"/>
            <a:ext cx="199843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07" idx="6"/>
            <a:endCxn id="109" idx="0"/>
          </p:cNvCxnSpPr>
          <p:nvPr/>
        </p:nvCxnSpPr>
        <p:spPr bwMode="auto">
          <a:xfrm>
            <a:off x="6172200" y="3265170"/>
            <a:ext cx="762000" cy="3695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09" idx="3"/>
            <a:endCxn id="112" idx="0"/>
          </p:cNvCxnSpPr>
          <p:nvPr/>
        </p:nvCxnSpPr>
        <p:spPr bwMode="auto">
          <a:xfrm rot="5400000">
            <a:off x="6410557" y="4034741"/>
            <a:ext cx="352243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2" idx="5"/>
            <a:endCxn id="113" idx="0"/>
          </p:cNvCxnSpPr>
          <p:nvPr/>
        </p:nvCxnSpPr>
        <p:spPr bwMode="auto">
          <a:xfrm rot="16200000" flipH="1">
            <a:off x="6686501" y="4682440"/>
            <a:ext cx="199843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3" idx="5"/>
            <a:endCxn id="108" idx="0"/>
          </p:cNvCxnSpPr>
          <p:nvPr/>
        </p:nvCxnSpPr>
        <p:spPr bwMode="auto">
          <a:xfrm rot="16200000" flipH="1">
            <a:off x="7296101" y="5292040"/>
            <a:ext cx="276043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762000" y="6556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General Tree    Binary Tree 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4867835" y="861060"/>
            <a:ext cx="381000" cy="228600"/>
          </a:xfrm>
          <a:prstGeom prst="rightArrow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98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150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3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500"/>
                            </p:stCondLst>
                            <p:childTnLst>
                              <p:par>
                                <p:cTn id="1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75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2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1753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(1)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1905000"/>
            <a:ext cx="4267200" cy="41148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err="1" smtClean="0">
                <a:solidFill>
                  <a:srgbClr val="002060"/>
                </a:solidFill>
              </a:rPr>
              <a:t>Satu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Simpul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b="1" kern="0" dirty="0" smtClean="0">
                <a:solidFill>
                  <a:srgbClr val="002060"/>
                </a:solidFill>
              </a:rPr>
              <a:t> 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724400" y="1905000"/>
            <a:ext cx="4267200" cy="411480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Simpul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1" name="Group 36"/>
          <p:cNvGrpSpPr/>
          <p:nvPr/>
        </p:nvGrpSpPr>
        <p:grpSpPr>
          <a:xfrm>
            <a:off x="1523999" y="2996625"/>
            <a:ext cx="1447800" cy="609600"/>
            <a:chOff x="5519056" y="2361406"/>
            <a:chExt cx="1137557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5519056" y="2361406"/>
              <a:ext cx="1137557" cy="381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5628708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5928065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8" name="Straight Arrow Connector 87"/>
          <p:cNvCxnSpPr>
            <a:endCxn id="90" idx="0"/>
          </p:cNvCxnSpPr>
          <p:nvPr/>
        </p:nvCxnSpPr>
        <p:spPr bwMode="auto">
          <a:xfrm flipH="1">
            <a:off x="1028700" y="3377625"/>
            <a:ext cx="7239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B9AD9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381000" y="39872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</a:rPr>
              <a:t>First Son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(FS)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 rot="5400000">
            <a:off x="1829594" y="3681631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1600200" y="398722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Next Brother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(NB)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2590800" y="3377625"/>
            <a:ext cx="8382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33FF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048000" y="39872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9933FF"/>
                </a:solidFill>
              </a:rPr>
              <a:t>Medan Data</a:t>
            </a:r>
          </a:p>
          <a:p>
            <a:pPr algn="l"/>
            <a:r>
              <a:rPr lang="en-US" b="1" dirty="0" smtClean="0">
                <a:solidFill>
                  <a:srgbClr val="9933FF"/>
                </a:solidFill>
              </a:rPr>
              <a:t>(Info)</a:t>
            </a:r>
            <a:endParaRPr lang="en-US" b="1" dirty="0">
              <a:solidFill>
                <a:srgbClr val="9933FF"/>
              </a:solidFill>
            </a:endParaRPr>
          </a:p>
        </p:txBody>
      </p:sp>
      <p:grpSp>
        <p:nvGrpSpPr>
          <p:cNvPr id="183" name="Group 36"/>
          <p:cNvGrpSpPr/>
          <p:nvPr/>
        </p:nvGrpSpPr>
        <p:grpSpPr>
          <a:xfrm>
            <a:off x="5943599" y="2996625"/>
            <a:ext cx="1447800" cy="609600"/>
            <a:chOff x="5519056" y="2361406"/>
            <a:chExt cx="1137557" cy="381794"/>
          </a:xfrm>
        </p:grpSpPr>
        <p:sp>
          <p:nvSpPr>
            <p:cNvPr id="184" name="Rectangle 183"/>
            <p:cNvSpPr/>
            <p:nvPr/>
          </p:nvSpPr>
          <p:spPr bwMode="auto">
            <a:xfrm>
              <a:off x="5519056" y="2361406"/>
              <a:ext cx="1137557" cy="381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 bwMode="auto">
            <a:xfrm rot="5400000">
              <a:off x="5628708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rot="5400000">
              <a:off x="6160521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7" name="Straight Arrow Connector 186"/>
          <p:cNvCxnSpPr>
            <a:endCxn id="188" idx="0"/>
          </p:cNvCxnSpPr>
          <p:nvPr/>
        </p:nvCxnSpPr>
        <p:spPr bwMode="auto">
          <a:xfrm flipH="1">
            <a:off x="5448300" y="3377625"/>
            <a:ext cx="6477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B9AD9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88" name="TextBox 187"/>
          <p:cNvSpPr txBox="1"/>
          <p:nvPr/>
        </p:nvSpPr>
        <p:spPr>
          <a:xfrm>
            <a:off x="4876800" y="39872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</a:rPr>
              <a:t>Left Son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(LS)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467600" y="398555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>
                <a:solidFill>
                  <a:srgbClr val="00B050"/>
                </a:solidFill>
              </a:rPr>
              <a:t>Right Son</a:t>
            </a: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(RS)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91" name="Straight Arrow Connector 190"/>
          <p:cNvCxnSpPr/>
          <p:nvPr/>
        </p:nvCxnSpPr>
        <p:spPr bwMode="auto">
          <a:xfrm>
            <a:off x="7197525" y="3352800"/>
            <a:ext cx="651075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92" name="TextBox 191"/>
          <p:cNvSpPr txBox="1"/>
          <p:nvPr/>
        </p:nvSpPr>
        <p:spPr>
          <a:xfrm>
            <a:off x="5943600" y="39872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9933FF"/>
                </a:solidFill>
              </a:rPr>
              <a:t>Medan Data</a:t>
            </a:r>
          </a:p>
          <a:p>
            <a:pPr algn="l"/>
            <a:r>
              <a:rPr lang="en-US" b="1" dirty="0" smtClean="0">
                <a:solidFill>
                  <a:srgbClr val="9933FF"/>
                </a:solidFill>
              </a:rPr>
              <a:t>(Info)</a:t>
            </a:r>
            <a:endParaRPr lang="en-US" b="1" dirty="0">
              <a:solidFill>
                <a:srgbClr val="9933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6325394" y="3656806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181799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9" grpId="0" animBg="1"/>
      <p:bldP spid="90" grpId="0"/>
      <p:bldP spid="94" grpId="0"/>
      <p:bldP spid="98" grpId="0"/>
      <p:bldP spid="188" grpId="0"/>
      <p:bldP spid="190" grpId="0"/>
      <p:bldP spid="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599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(2)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1660525"/>
            <a:ext cx="43434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Tree</a:t>
            </a:r>
          </a:p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295400" y="34131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962400" y="43275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200400" y="34131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57200" y="4251325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905000" y="43275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514600" y="43275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</a:t>
            </a:r>
          </a:p>
        </p:txBody>
      </p:sp>
      <p:cxnSp>
        <p:nvCxnSpPr>
          <p:cNvPr id="19" name="Straight Connector 18"/>
          <p:cNvCxnSpPr>
            <a:stCxn id="12" idx="3"/>
            <a:endCxn id="13" idx="0"/>
          </p:cNvCxnSpPr>
          <p:nvPr/>
        </p:nvCxnSpPr>
        <p:spPr bwMode="auto">
          <a:xfrm rot="5400000">
            <a:off x="1752601" y="2888970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2" idx="5"/>
            <a:endCxn id="15" idx="0"/>
          </p:cNvCxnSpPr>
          <p:nvPr/>
        </p:nvCxnSpPr>
        <p:spPr bwMode="auto">
          <a:xfrm rot="16200000" flipH="1">
            <a:off x="2866745" y="2850869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3" idx="3"/>
            <a:endCxn id="16" idx="0"/>
          </p:cNvCxnSpPr>
          <p:nvPr/>
        </p:nvCxnSpPr>
        <p:spPr bwMode="auto">
          <a:xfrm rot="5400000">
            <a:off x="800101" y="3689070"/>
            <a:ext cx="447955" cy="676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5"/>
            <a:endCxn id="17" idx="0"/>
          </p:cNvCxnSpPr>
          <p:nvPr/>
        </p:nvCxnSpPr>
        <p:spPr bwMode="auto">
          <a:xfrm rot="16200000" flipH="1">
            <a:off x="1647545" y="3841469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5" idx="3"/>
            <a:endCxn id="18" idx="0"/>
          </p:cNvCxnSpPr>
          <p:nvPr/>
        </p:nvCxnSpPr>
        <p:spPr bwMode="auto">
          <a:xfrm rot="5400000">
            <a:off x="2743201" y="3803370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5" idx="5"/>
            <a:endCxn id="14" idx="0"/>
          </p:cNvCxnSpPr>
          <p:nvPr/>
        </p:nvCxnSpPr>
        <p:spPr bwMode="auto">
          <a:xfrm rot="16200000" flipH="1">
            <a:off x="3628745" y="3765269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3212103" y="4318281"/>
            <a:ext cx="457200" cy="45720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26" name="Straight Connector 25"/>
          <p:cNvCxnSpPr>
            <a:stCxn id="15" idx="4"/>
            <a:endCxn id="25" idx="0"/>
          </p:cNvCxnSpPr>
          <p:nvPr/>
        </p:nvCxnSpPr>
        <p:spPr bwMode="auto">
          <a:xfrm rot="16200000" flipH="1">
            <a:off x="3210873" y="4088451"/>
            <a:ext cx="447956" cy="11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1905000" y="5241925"/>
            <a:ext cx="457200" cy="4572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</a:t>
            </a:r>
          </a:p>
        </p:txBody>
      </p:sp>
      <p:cxnSp>
        <p:nvCxnSpPr>
          <p:cNvPr id="28" name="Straight Connector 27"/>
          <p:cNvCxnSpPr>
            <a:stCxn id="17" idx="4"/>
            <a:endCxn id="27" idx="0"/>
          </p:cNvCxnSpPr>
          <p:nvPr/>
        </p:nvCxnSpPr>
        <p:spPr bwMode="auto">
          <a:xfrm rot="5400000">
            <a:off x="1905000" y="5013325"/>
            <a:ext cx="457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4724400" y="1660525"/>
            <a:ext cx="42672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General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7010400" y="2544147"/>
            <a:ext cx="838200" cy="381794"/>
            <a:chOff x="7010400" y="2133600"/>
            <a:chExt cx="838200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010400" y="2133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      A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7048500" y="2324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7259765" y="2323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9" name="Group 178"/>
          <p:cNvGrpSpPr/>
          <p:nvPr/>
        </p:nvGrpSpPr>
        <p:grpSpPr>
          <a:xfrm>
            <a:off x="6172200" y="3229947"/>
            <a:ext cx="838200" cy="381794"/>
            <a:chOff x="6172200" y="2819400"/>
            <a:chExt cx="838200" cy="381794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172200" y="28194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      B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6210300" y="30099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6439694" y="3009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1" name="Straight Connector 90"/>
          <p:cNvCxnSpPr/>
          <p:nvPr/>
        </p:nvCxnSpPr>
        <p:spPr bwMode="auto">
          <a:xfrm rot="5400000">
            <a:off x="7155426" y="26277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8229600" y="2163147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Elbow Connector 93"/>
          <p:cNvCxnSpPr>
            <a:stCxn id="92" idx="2"/>
            <a:endCxn id="82" idx="0"/>
          </p:cNvCxnSpPr>
          <p:nvPr/>
        </p:nvCxnSpPr>
        <p:spPr bwMode="auto">
          <a:xfrm rot="5400000">
            <a:off x="7696200" y="1972647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8229600" y="201074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Head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5410200" y="3459341"/>
            <a:ext cx="876300" cy="379412"/>
            <a:chOff x="5410200" y="2667794"/>
            <a:chExt cx="876300" cy="379412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8" name="Shape 13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9" name="Group 138"/>
          <p:cNvGrpSpPr/>
          <p:nvPr/>
        </p:nvGrpSpPr>
        <p:grpSpPr>
          <a:xfrm>
            <a:off x="7010400" y="4069735"/>
            <a:ext cx="419100" cy="455612"/>
            <a:chOff x="5410200" y="2667794"/>
            <a:chExt cx="876300" cy="379412"/>
          </a:xfrm>
        </p:grpSpPr>
        <p:cxnSp>
          <p:nvCxnSpPr>
            <p:cNvPr id="140" name="Straight Connector 139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1" name="Shape 140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2" name="Group 141"/>
          <p:cNvGrpSpPr/>
          <p:nvPr/>
        </p:nvGrpSpPr>
        <p:grpSpPr>
          <a:xfrm>
            <a:off x="5334000" y="4755535"/>
            <a:ext cx="419100" cy="455612"/>
            <a:chOff x="5410200" y="2667794"/>
            <a:chExt cx="876300" cy="379412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4" name="Shape 143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5" name="Group 144"/>
          <p:cNvGrpSpPr/>
          <p:nvPr/>
        </p:nvGrpSpPr>
        <p:grpSpPr>
          <a:xfrm>
            <a:off x="6477000" y="2772747"/>
            <a:ext cx="647700" cy="455612"/>
            <a:chOff x="5410200" y="2667794"/>
            <a:chExt cx="876300" cy="379412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7" name="Shape 14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 flipH="1">
            <a:off x="5372100" y="4068147"/>
            <a:ext cx="647700" cy="455612"/>
            <a:chOff x="5410200" y="2667794"/>
            <a:chExt cx="876300" cy="379412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0" name="Shape 14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1" name="Group 150"/>
          <p:cNvGrpSpPr/>
          <p:nvPr/>
        </p:nvGrpSpPr>
        <p:grpSpPr>
          <a:xfrm flipH="1">
            <a:off x="6972300" y="4755535"/>
            <a:ext cx="647700" cy="455612"/>
            <a:chOff x="5410200" y="2667794"/>
            <a:chExt cx="876300" cy="379412"/>
          </a:xfrm>
        </p:grpSpPr>
        <p:cxnSp>
          <p:nvCxnSpPr>
            <p:cNvPr id="152" name="Straight Connector 15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3" name="Shape 15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 flipH="1">
            <a:off x="7505700" y="5441335"/>
            <a:ext cx="647700" cy="455612"/>
            <a:chOff x="5410200" y="2667794"/>
            <a:chExt cx="876300" cy="379412"/>
          </a:xfrm>
        </p:grpSpPr>
        <p:cxnSp>
          <p:nvCxnSpPr>
            <p:cNvPr id="155" name="Straight Connector 15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6" name="Shape 15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7" name="Group 156"/>
          <p:cNvGrpSpPr/>
          <p:nvPr/>
        </p:nvGrpSpPr>
        <p:grpSpPr>
          <a:xfrm flipH="1">
            <a:off x="6526388" y="3458547"/>
            <a:ext cx="1169811" cy="381000"/>
            <a:chOff x="5410200" y="2667794"/>
            <a:chExt cx="876300" cy="379412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9" name="Shape 15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0" name="Straight Connector 159"/>
          <p:cNvCxnSpPr/>
          <p:nvPr/>
        </p:nvCxnSpPr>
        <p:spPr bwMode="auto">
          <a:xfrm rot="5400000">
            <a:off x="4945626" y="39231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>
            <a:off x="7460226" y="39231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rot="5400000">
            <a:off x="5783826" y="46089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5400000">
            <a:off x="6557115" y="46089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5400000">
            <a:off x="4956915" y="52947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rot="5400000">
            <a:off x="5174226" y="52947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>
            <a:off x="7090515" y="52947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5400000">
            <a:off x="7698351" y="59805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rot="5400000">
            <a:off x="7907901" y="5980521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5" name="Group 104"/>
          <p:cNvGrpSpPr/>
          <p:nvPr/>
        </p:nvGrpSpPr>
        <p:grpSpPr>
          <a:xfrm>
            <a:off x="7315200" y="3839547"/>
            <a:ext cx="838200" cy="400110"/>
            <a:chOff x="7315200" y="3429000"/>
            <a:chExt cx="838200" cy="400110"/>
          </a:xfrm>
        </p:grpSpPr>
        <p:grpSp>
          <p:nvGrpSpPr>
            <p:cNvPr id="101" name="Group 100"/>
            <p:cNvGrpSpPr/>
            <p:nvPr/>
          </p:nvGrpSpPr>
          <p:grpSpPr>
            <a:xfrm>
              <a:off x="7315200" y="3429000"/>
              <a:ext cx="838200" cy="381794"/>
              <a:chOff x="6172200" y="2971006"/>
              <a:chExt cx="838200" cy="381794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TextBox 168"/>
            <p:cNvSpPr txBox="1"/>
            <p:nvPr/>
          </p:nvSpPr>
          <p:spPr>
            <a:xfrm>
              <a:off x="7772400" y="34290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3300"/>
                  </a:solidFill>
                </a:rPr>
                <a:t>C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029200" y="3838753"/>
            <a:ext cx="838200" cy="400904"/>
            <a:chOff x="5029200" y="3428206"/>
            <a:chExt cx="838200" cy="400904"/>
          </a:xfrm>
        </p:grpSpPr>
        <p:grpSp>
          <p:nvGrpSpPr>
            <p:cNvPr id="96" name="Group 95"/>
            <p:cNvGrpSpPr/>
            <p:nvPr/>
          </p:nvGrpSpPr>
          <p:grpSpPr>
            <a:xfrm>
              <a:off x="5029200" y="3428206"/>
              <a:ext cx="838200" cy="381794"/>
              <a:chOff x="6172200" y="2971006"/>
              <a:chExt cx="838200" cy="381794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0" name="TextBox 169"/>
            <p:cNvSpPr txBox="1"/>
            <p:nvPr/>
          </p:nvSpPr>
          <p:spPr>
            <a:xfrm>
              <a:off x="5508434" y="34290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60066"/>
                  </a:solidFill>
                </a:rPr>
                <a:t>D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629400" y="4525347"/>
            <a:ext cx="838200" cy="411778"/>
            <a:chOff x="6629400" y="4114800"/>
            <a:chExt cx="838200" cy="411778"/>
          </a:xfrm>
        </p:grpSpPr>
        <p:grpSp>
          <p:nvGrpSpPr>
            <p:cNvPr id="120" name="Group 119"/>
            <p:cNvGrpSpPr/>
            <p:nvPr/>
          </p:nvGrpSpPr>
          <p:grpSpPr>
            <a:xfrm>
              <a:off x="6629400" y="4114800"/>
              <a:ext cx="838200" cy="381794"/>
              <a:chOff x="6172200" y="2971006"/>
              <a:chExt cx="838200" cy="381794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1" name="TextBox 170"/>
            <p:cNvSpPr txBox="1"/>
            <p:nvPr/>
          </p:nvSpPr>
          <p:spPr>
            <a:xfrm>
              <a:off x="7119651" y="41264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162800" y="5210353"/>
            <a:ext cx="838200" cy="412572"/>
            <a:chOff x="7162800" y="4799806"/>
            <a:chExt cx="838200" cy="412572"/>
          </a:xfrm>
        </p:grpSpPr>
        <p:grpSp>
          <p:nvGrpSpPr>
            <p:cNvPr id="124" name="Group 123"/>
            <p:cNvGrpSpPr/>
            <p:nvPr/>
          </p:nvGrpSpPr>
          <p:grpSpPr>
            <a:xfrm>
              <a:off x="7162800" y="4799806"/>
              <a:ext cx="838200" cy="381794"/>
              <a:chOff x="6172200" y="2971006"/>
              <a:chExt cx="838200" cy="381794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2" name="TextBox 171"/>
            <p:cNvSpPr txBox="1"/>
            <p:nvPr/>
          </p:nvSpPr>
          <p:spPr>
            <a:xfrm>
              <a:off x="7652132" y="48122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990099"/>
                  </a:solidFill>
                </a:rPr>
                <a:t>G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772400" y="5896153"/>
            <a:ext cx="838200" cy="412572"/>
            <a:chOff x="7772400" y="5485606"/>
            <a:chExt cx="838200" cy="412572"/>
          </a:xfrm>
        </p:grpSpPr>
        <p:grpSp>
          <p:nvGrpSpPr>
            <p:cNvPr id="128" name="Group 127"/>
            <p:cNvGrpSpPr/>
            <p:nvPr/>
          </p:nvGrpSpPr>
          <p:grpSpPr>
            <a:xfrm>
              <a:off x="7772400" y="5485606"/>
              <a:ext cx="838200" cy="381794"/>
              <a:chOff x="6172200" y="2971006"/>
              <a:chExt cx="838200" cy="381794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6199297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>
                <a:off x="6411119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3" name="TextBox 172"/>
            <p:cNvSpPr txBox="1"/>
            <p:nvPr/>
          </p:nvSpPr>
          <p:spPr>
            <a:xfrm>
              <a:off x="8229600" y="54980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</a:rPr>
                <a:t>H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029200" y="5210353"/>
            <a:ext cx="838200" cy="412572"/>
            <a:chOff x="5029200" y="4799806"/>
            <a:chExt cx="838200" cy="412572"/>
          </a:xfrm>
        </p:grpSpPr>
        <p:grpSp>
          <p:nvGrpSpPr>
            <p:cNvPr id="132" name="Group 131"/>
            <p:cNvGrpSpPr/>
            <p:nvPr/>
          </p:nvGrpSpPr>
          <p:grpSpPr>
            <a:xfrm>
              <a:off x="5029200" y="4799806"/>
              <a:ext cx="838200" cy="381794"/>
              <a:chOff x="6172200" y="2971006"/>
              <a:chExt cx="838200" cy="381794"/>
            </a:xfrm>
          </p:grpSpPr>
          <p:sp>
            <p:nvSpPr>
              <p:cNvPr id="133" name="Rectangle 132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4" name="TextBox 173"/>
            <p:cNvSpPr txBox="1"/>
            <p:nvPr/>
          </p:nvSpPr>
          <p:spPr>
            <a:xfrm>
              <a:off x="5508434" y="4812268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CC"/>
                  </a:solidFill>
                </a:rPr>
                <a:t>I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638800" y="4524553"/>
            <a:ext cx="838200" cy="400904"/>
            <a:chOff x="5638800" y="4114006"/>
            <a:chExt cx="838200" cy="400904"/>
          </a:xfrm>
        </p:grpSpPr>
        <p:grpSp>
          <p:nvGrpSpPr>
            <p:cNvPr id="116" name="Group 115"/>
            <p:cNvGrpSpPr/>
            <p:nvPr/>
          </p:nvGrpSpPr>
          <p:grpSpPr>
            <a:xfrm>
              <a:off x="5638800" y="4114006"/>
              <a:ext cx="838200" cy="381794"/>
              <a:chOff x="6172200" y="2971006"/>
              <a:chExt cx="838200" cy="381794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" name="TextBox 174"/>
            <p:cNvSpPr txBox="1"/>
            <p:nvPr/>
          </p:nvSpPr>
          <p:spPr>
            <a:xfrm>
              <a:off x="6117115" y="4114800"/>
              <a:ext cx="3048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6355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6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05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1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3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45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65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81" grpId="0" animBg="1"/>
      <p:bldP spid="92" grpId="0" animBg="1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437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(3)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701988" y="1757325"/>
            <a:ext cx="4267200" cy="47196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987988" y="2671725"/>
            <a:ext cx="838200" cy="381794"/>
            <a:chOff x="6248400" y="1752600"/>
            <a:chExt cx="838200" cy="3817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6149788" y="3355025"/>
            <a:ext cx="838200" cy="381794"/>
            <a:chOff x="5638800" y="2361406"/>
            <a:chExt cx="838200" cy="38179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rPr>
                <a:t>B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5006788" y="3967125"/>
            <a:ext cx="838200" cy="381794"/>
            <a:chOff x="5638800" y="2361406"/>
            <a:chExt cx="838200" cy="38179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" charset="0"/>
                </a:rPr>
                <a:t>D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540188" y="4575931"/>
            <a:ext cx="838200" cy="381794"/>
            <a:chOff x="5638800" y="2361406"/>
            <a:chExt cx="838200" cy="38179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E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6606988" y="4577519"/>
            <a:ext cx="838200" cy="381794"/>
            <a:chOff x="5638800" y="2361406"/>
            <a:chExt cx="838200" cy="38179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Arial" charset="0"/>
                </a:rPr>
                <a:t>F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7292788" y="3968713"/>
            <a:ext cx="838200" cy="381794"/>
            <a:chOff x="6248400" y="1752600"/>
            <a:chExt cx="838200" cy="381794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charset="0"/>
                </a:rPr>
                <a:t>C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4930588" y="5261731"/>
            <a:ext cx="838200" cy="381794"/>
            <a:chOff x="6248400" y="1752600"/>
            <a:chExt cx="838200" cy="381794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I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7216588" y="5186325"/>
            <a:ext cx="838200" cy="381794"/>
            <a:chOff x="6248400" y="1752600"/>
            <a:chExt cx="838200" cy="381794"/>
          </a:xfrm>
        </p:grpSpPr>
        <p:sp>
          <p:nvSpPr>
            <p:cNvPr id="66" name="Rectangle 65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charset="0"/>
                </a:rPr>
                <a:t>G</a:t>
              </a: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7902388" y="5815327"/>
            <a:ext cx="838200" cy="381794"/>
            <a:chOff x="6248400" y="1752600"/>
            <a:chExt cx="838200" cy="381794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rPr>
                <a:t>H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Elbow Connector 82"/>
          <p:cNvCxnSpPr/>
          <p:nvPr/>
        </p:nvCxnSpPr>
        <p:spPr bwMode="auto">
          <a:xfrm rot="5400000">
            <a:off x="6968541" y="4138972"/>
            <a:ext cx="457994" cy="419100"/>
          </a:xfrm>
          <a:prstGeom prst="bentConnector3">
            <a:avLst>
              <a:gd name="adj1" fmla="val 691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7533064" y="27552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7833562" y="40506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 rot="5400000">
            <a:off x="7824036" y="589969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5400000">
            <a:off x="8443162" y="589969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6085264" y="465950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5400000">
            <a:off x="6542464" y="46602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>
            <a:off x="4856539" y="534530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5400000">
            <a:off x="5475664" y="534530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7142539" y="52698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8207188" y="2290725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2" name="Elbow Connector 111"/>
          <p:cNvCxnSpPr>
            <a:stCxn id="110" idx="2"/>
          </p:cNvCxnSpPr>
          <p:nvPr/>
        </p:nvCxnSpPr>
        <p:spPr bwMode="auto">
          <a:xfrm rot="5400000">
            <a:off x="7673788" y="2100225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8207188" y="2138325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Head</a:t>
            </a:r>
            <a:endParaRPr lang="en-US" sz="160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06188" y="1757325"/>
            <a:ext cx="4267200" cy="4719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034988" y="2366925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84" name="Oval 83"/>
          <p:cNvSpPr/>
          <p:nvPr/>
        </p:nvSpPr>
        <p:spPr bwMode="auto">
          <a:xfrm>
            <a:off x="1349188" y="30527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3177988" y="57197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339788" y="36623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510988" y="3662325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196788" y="44243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1806388" y="4424325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2492188" y="5033925"/>
            <a:ext cx="457200" cy="457200"/>
          </a:xfrm>
          <a:prstGeom prst="ellipse">
            <a:avLst/>
          </a:prstGeom>
          <a:solidFill>
            <a:srgbClr val="D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510988" y="5033925"/>
            <a:ext cx="457200" cy="4572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</a:t>
            </a:r>
          </a:p>
        </p:txBody>
      </p:sp>
      <p:cxnSp>
        <p:nvCxnSpPr>
          <p:cNvPr id="95" name="Straight Connector 94"/>
          <p:cNvCxnSpPr>
            <a:stCxn id="82" idx="3"/>
            <a:endCxn id="84" idx="0"/>
          </p:cNvCxnSpPr>
          <p:nvPr/>
        </p:nvCxnSpPr>
        <p:spPr bwMode="auto">
          <a:xfrm rot="5400000">
            <a:off x="1692089" y="2642870"/>
            <a:ext cx="2955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4" idx="2"/>
            <a:endCxn id="88" idx="0"/>
          </p:cNvCxnSpPr>
          <p:nvPr/>
        </p:nvCxnSpPr>
        <p:spPr bwMode="auto">
          <a:xfrm rot="10800000" flipV="1">
            <a:off x="739588" y="3281325"/>
            <a:ext cx="6096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endCxn id="90" idx="0"/>
          </p:cNvCxnSpPr>
          <p:nvPr/>
        </p:nvCxnSpPr>
        <p:spPr bwMode="auto">
          <a:xfrm>
            <a:off x="891988" y="4043325"/>
            <a:ext cx="533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0" idx="3"/>
            <a:endCxn id="94" idx="0"/>
          </p:cNvCxnSpPr>
          <p:nvPr/>
        </p:nvCxnSpPr>
        <p:spPr bwMode="auto">
          <a:xfrm rot="5400000">
            <a:off x="891989" y="4662170"/>
            <a:ext cx="2193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84" idx="6"/>
            <a:endCxn id="87" idx="0"/>
          </p:cNvCxnSpPr>
          <p:nvPr/>
        </p:nvCxnSpPr>
        <p:spPr bwMode="auto">
          <a:xfrm>
            <a:off x="1806388" y="3281325"/>
            <a:ext cx="7620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stCxn id="87" idx="3"/>
            <a:endCxn id="91" idx="0"/>
          </p:cNvCxnSpPr>
          <p:nvPr/>
        </p:nvCxnSpPr>
        <p:spPr bwMode="auto">
          <a:xfrm rot="5400000">
            <a:off x="2034989" y="4052570"/>
            <a:ext cx="371755" cy="371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91" idx="5"/>
            <a:endCxn id="92" idx="0"/>
          </p:cNvCxnSpPr>
          <p:nvPr/>
        </p:nvCxnSpPr>
        <p:spPr bwMode="auto">
          <a:xfrm rot="16200000" flipH="1">
            <a:off x="2349033" y="4662169"/>
            <a:ext cx="2193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92" idx="5"/>
            <a:endCxn id="85" idx="0"/>
          </p:cNvCxnSpPr>
          <p:nvPr/>
        </p:nvCxnSpPr>
        <p:spPr bwMode="auto">
          <a:xfrm rot="16200000" flipH="1">
            <a:off x="2996733" y="5309869"/>
            <a:ext cx="2955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8" name="Group 127"/>
          <p:cNvGrpSpPr/>
          <p:nvPr/>
        </p:nvGrpSpPr>
        <p:grpSpPr>
          <a:xfrm flipH="1">
            <a:off x="6873688" y="3586125"/>
            <a:ext cx="647700" cy="381000"/>
            <a:chOff x="5410200" y="2667794"/>
            <a:chExt cx="876300" cy="379412"/>
          </a:xfrm>
        </p:grpSpPr>
        <p:cxnSp>
          <p:nvCxnSpPr>
            <p:cNvPr id="129" name="Straight Connector 12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0" name="Shape 12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1" name="Group 130"/>
          <p:cNvGrpSpPr/>
          <p:nvPr/>
        </p:nvGrpSpPr>
        <p:grpSpPr>
          <a:xfrm flipH="1">
            <a:off x="7940488" y="5437878"/>
            <a:ext cx="419100" cy="381000"/>
            <a:chOff x="5410200" y="2667794"/>
            <a:chExt cx="876300" cy="379412"/>
          </a:xfrm>
        </p:grpSpPr>
        <p:cxnSp>
          <p:nvCxnSpPr>
            <p:cNvPr id="132" name="Straight Connector 13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3" name="Shape 13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4" name="Group 133"/>
          <p:cNvGrpSpPr/>
          <p:nvPr/>
        </p:nvGrpSpPr>
        <p:grpSpPr>
          <a:xfrm flipH="1">
            <a:off x="7352922" y="4805325"/>
            <a:ext cx="419100" cy="381000"/>
            <a:chOff x="5410200" y="2667794"/>
            <a:chExt cx="876300" cy="379412"/>
          </a:xfrm>
        </p:grpSpPr>
        <p:cxnSp>
          <p:nvCxnSpPr>
            <p:cNvPr id="135" name="Straight Connector 13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6" name="Shape 13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 flipH="1">
            <a:off x="5757771" y="4197431"/>
            <a:ext cx="315817" cy="381000"/>
            <a:chOff x="5410200" y="2667794"/>
            <a:chExt cx="876300" cy="379412"/>
          </a:xfrm>
        </p:grpSpPr>
        <p:cxnSp>
          <p:nvCxnSpPr>
            <p:cNvPr id="138" name="Straight Connector 13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9" name="Shape 13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0" name="Group 139"/>
          <p:cNvGrpSpPr/>
          <p:nvPr/>
        </p:nvGrpSpPr>
        <p:grpSpPr>
          <a:xfrm>
            <a:off x="5540188" y="3586125"/>
            <a:ext cx="723900" cy="381000"/>
            <a:chOff x="5410200" y="2667794"/>
            <a:chExt cx="876300" cy="379412"/>
          </a:xfrm>
        </p:grpSpPr>
        <p:cxnSp>
          <p:nvCxnSpPr>
            <p:cNvPr id="141" name="Straight Connector 140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2" name="Shape 141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5235388" y="4805325"/>
            <a:ext cx="419100" cy="455612"/>
            <a:chOff x="5410200" y="2667794"/>
            <a:chExt cx="876300" cy="379412"/>
          </a:xfrm>
        </p:grpSpPr>
        <p:cxnSp>
          <p:nvCxnSpPr>
            <p:cNvPr id="144" name="Straight Connector 143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5" name="Shape 144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6" name="Group 145"/>
          <p:cNvGrpSpPr/>
          <p:nvPr/>
        </p:nvGrpSpPr>
        <p:grpSpPr>
          <a:xfrm>
            <a:off x="6530788" y="2900325"/>
            <a:ext cx="576549" cy="455612"/>
            <a:chOff x="5410200" y="2667794"/>
            <a:chExt cx="876300" cy="379412"/>
          </a:xfrm>
        </p:grpSpPr>
        <p:cxnSp>
          <p:nvCxnSpPr>
            <p:cNvPr id="147" name="Straight Connector 14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8" name="Shape 14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9" name="Straight Connector 148"/>
          <p:cNvCxnSpPr/>
          <p:nvPr/>
        </p:nvCxnSpPr>
        <p:spPr bwMode="auto">
          <a:xfrm rot="5400000">
            <a:off x="4940467" y="404420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0430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45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85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10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20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40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4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50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60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7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9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110" grpId="0" animBg="1"/>
      <p:bldP spid="113" grpId="0"/>
      <p:bldP spid="81" grpId="0" animBg="1"/>
      <p:bldP spid="82" grpId="0" animBg="1"/>
      <p:bldP spid="84" grpId="0" animBg="1"/>
      <p:bldP spid="85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7758"/>
            <a:ext cx="82296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Implementasi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</a:t>
            </a:r>
            <a:r>
              <a:rPr lang="en-US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Program (4)</a:t>
            </a:r>
            <a:endParaRPr lang="en-US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228600" y="1660525"/>
            <a:ext cx="42672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General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77"/>
          <p:cNvGrpSpPr/>
          <p:nvPr/>
        </p:nvGrpSpPr>
        <p:grpSpPr>
          <a:xfrm>
            <a:off x="2514600" y="2498725"/>
            <a:ext cx="838200" cy="381794"/>
            <a:chOff x="7010400" y="2133600"/>
            <a:chExt cx="838200" cy="38179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7010400" y="2133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     A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7048500" y="2324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7259765" y="2323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78"/>
          <p:cNvGrpSpPr/>
          <p:nvPr/>
        </p:nvGrpSpPr>
        <p:grpSpPr>
          <a:xfrm>
            <a:off x="1676400" y="3184525"/>
            <a:ext cx="838200" cy="381794"/>
            <a:chOff x="6172200" y="2819400"/>
            <a:chExt cx="838200" cy="381794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172200" y="28194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       B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6210300" y="30099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6439694" y="30091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1" name="Straight Connector 90"/>
          <p:cNvCxnSpPr/>
          <p:nvPr/>
        </p:nvCxnSpPr>
        <p:spPr bwMode="auto">
          <a:xfrm rot="5400000">
            <a:off x="2659626" y="25822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3733800" y="2117725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Elbow Connector 93"/>
          <p:cNvCxnSpPr>
            <a:stCxn id="92" idx="2"/>
          </p:cNvCxnSpPr>
          <p:nvPr/>
        </p:nvCxnSpPr>
        <p:spPr bwMode="auto">
          <a:xfrm rot="5400000">
            <a:off x="3200400" y="1927225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3733800" y="1965325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Head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64" name="Group 131"/>
          <p:cNvGrpSpPr/>
          <p:nvPr/>
        </p:nvGrpSpPr>
        <p:grpSpPr>
          <a:xfrm>
            <a:off x="533400" y="5164931"/>
            <a:ext cx="838200" cy="381794"/>
            <a:chOff x="6172200" y="2971006"/>
            <a:chExt cx="838200" cy="381794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6172200" y="29710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rot="5400000">
              <a:off x="6199011" y="31615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6417116" y="31607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135"/>
          <p:cNvGrpSpPr/>
          <p:nvPr/>
        </p:nvGrpSpPr>
        <p:grpSpPr>
          <a:xfrm>
            <a:off x="914400" y="3413919"/>
            <a:ext cx="876300" cy="379412"/>
            <a:chOff x="5410200" y="2667794"/>
            <a:chExt cx="876300" cy="379412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38" name="Shape 137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oup 138"/>
          <p:cNvGrpSpPr/>
          <p:nvPr/>
        </p:nvGrpSpPr>
        <p:grpSpPr>
          <a:xfrm>
            <a:off x="2514600" y="4024313"/>
            <a:ext cx="419100" cy="455612"/>
            <a:chOff x="5410200" y="2667794"/>
            <a:chExt cx="876300" cy="379412"/>
          </a:xfrm>
        </p:grpSpPr>
        <p:cxnSp>
          <p:nvCxnSpPr>
            <p:cNvPr id="140" name="Straight Connector 139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1" name="Shape 140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7" name="Group 141"/>
          <p:cNvGrpSpPr/>
          <p:nvPr/>
        </p:nvGrpSpPr>
        <p:grpSpPr>
          <a:xfrm>
            <a:off x="838200" y="4710113"/>
            <a:ext cx="419100" cy="455612"/>
            <a:chOff x="5410200" y="2667794"/>
            <a:chExt cx="876300" cy="379412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4" name="Shape 143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8" name="Group 144"/>
          <p:cNvGrpSpPr/>
          <p:nvPr/>
        </p:nvGrpSpPr>
        <p:grpSpPr>
          <a:xfrm>
            <a:off x="1981200" y="2727325"/>
            <a:ext cx="647700" cy="455612"/>
            <a:chOff x="5410200" y="2667794"/>
            <a:chExt cx="876300" cy="379412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47" name="Shape 14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9" name="Group 147"/>
          <p:cNvGrpSpPr/>
          <p:nvPr/>
        </p:nvGrpSpPr>
        <p:grpSpPr>
          <a:xfrm flipH="1">
            <a:off x="876300" y="4022725"/>
            <a:ext cx="647700" cy="455612"/>
            <a:chOff x="5410200" y="2667794"/>
            <a:chExt cx="876300" cy="379412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0" name="Shape 14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 150"/>
          <p:cNvGrpSpPr/>
          <p:nvPr/>
        </p:nvGrpSpPr>
        <p:grpSpPr>
          <a:xfrm flipH="1">
            <a:off x="2476500" y="4710113"/>
            <a:ext cx="647700" cy="455612"/>
            <a:chOff x="5410200" y="2667794"/>
            <a:chExt cx="876300" cy="379412"/>
          </a:xfrm>
        </p:grpSpPr>
        <p:cxnSp>
          <p:nvCxnSpPr>
            <p:cNvPr id="152" name="Straight Connector 15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3" name="Shape 15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1" name="Group 153"/>
          <p:cNvGrpSpPr/>
          <p:nvPr/>
        </p:nvGrpSpPr>
        <p:grpSpPr>
          <a:xfrm flipH="1">
            <a:off x="3009900" y="5395913"/>
            <a:ext cx="647700" cy="455612"/>
            <a:chOff x="5410200" y="2667794"/>
            <a:chExt cx="876300" cy="379412"/>
          </a:xfrm>
        </p:grpSpPr>
        <p:cxnSp>
          <p:nvCxnSpPr>
            <p:cNvPr id="155" name="Straight Connector 15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6" name="Shape 15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2" name="Group 156"/>
          <p:cNvGrpSpPr/>
          <p:nvPr/>
        </p:nvGrpSpPr>
        <p:grpSpPr>
          <a:xfrm flipH="1">
            <a:off x="2030588" y="3413125"/>
            <a:ext cx="1169811" cy="381000"/>
            <a:chOff x="5410200" y="2667794"/>
            <a:chExt cx="876300" cy="379412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159" name="Shape 15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0" name="Straight Connector 159"/>
          <p:cNvCxnSpPr/>
          <p:nvPr/>
        </p:nvCxnSpPr>
        <p:spPr bwMode="auto">
          <a:xfrm rot="5400000">
            <a:off x="449826" y="38776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>
            <a:off x="2964426" y="38776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rot="5400000">
            <a:off x="1288026" y="45634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5400000">
            <a:off x="2061315" y="4563499"/>
            <a:ext cx="381000" cy="2138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5400000">
            <a:off x="461115" y="52492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rot="5400000">
            <a:off x="678426" y="52492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>
            <a:off x="2594715" y="52492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5400000">
            <a:off x="3202551" y="59350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rot="5400000">
            <a:off x="3412101" y="59350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8" name="Group 227"/>
          <p:cNvGrpSpPr/>
          <p:nvPr/>
        </p:nvGrpSpPr>
        <p:grpSpPr>
          <a:xfrm>
            <a:off x="2819400" y="3794125"/>
            <a:ext cx="838200" cy="381794"/>
            <a:chOff x="2819400" y="3429000"/>
            <a:chExt cx="838200" cy="381794"/>
          </a:xfrm>
        </p:grpSpPr>
        <p:grpSp>
          <p:nvGrpSpPr>
            <p:cNvPr id="6" name="Group 100"/>
            <p:cNvGrpSpPr/>
            <p:nvPr/>
          </p:nvGrpSpPr>
          <p:grpSpPr>
            <a:xfrm>
              <a:off x="2819400" y="3429000"/>
              <a:ext cx="838200" cy="381794"/>
              <a:chOff x="6172200" y="2971006"/>
              <a:chExt cx="838200" cy="381794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9" name="TextBox 168"/>
            <p:cNvSpPr txBox="1"/>
            <p:nvPr/>
          </p:nvSpPr>
          <p:spPr>
            <a:xfrm>
              <a:off x="3276600" y="3429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00"/>
                  </a:solidFill>
                </a:rPr>
                <a:t>C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33400" y="3793331"/>
            <a:ext cx="838200" cy="381794"/>
            <a:chOff x="533400" y="3428206"/>
            <a:chExt cx="838200" cy="381794"/>
          </a:xfrm>
        </p:grpSpPr>
        <p:grpSp>
          <p:nvGrpSpPr>
            <p:cNvPr id="5" name="Group 95"/>
            <p:cNvGrpSpPr/>
            <p:nvPr/>
          </p:nvGrpSpPr>
          <p:grpSpPr>
            <a:xfrm>
              <a:off x="533400" y="3428206"/>
              <a:ext cx="838200" cy="381794"/>
              <a:chOff x="6172200" y="2971006"/>
              <a:chExt cx="838200" cy="381794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0" name="TextBox 169"/>
            <p:cNvSpPr txBox="1"/>
            <p:nvPr/>
          </p:nvSpPr>
          <p:spPr>
            <a:xfrm>
              <a:off x="1012634" y="3429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660066"/>
                  </a:solidFill>
                </a:rPr>
                <a:t>D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133600" y="4479925"/>
            <a:ext cx="838200" cy="381794"/>
            <a:chOff x="2133600" y="4114800"/>
            <a:chExt cx="838200" cy="381794"/>
          </a:xfrm>
        </p:grpSpPr>
        <p:grpSp>
          <p:nvGrpSpPr>
            <p:cNvPr id="29" name="Group 119"/>
            <p:cNvGrpSpPr/>
            <p:nvPr/>
          </p:nvGrpSpPr>
          <p:grpSpPr>
            <a:xfrm>
              <a:off x="2133600" y="4114800"/>
              <a:ext cx="838200" cy="381794"/>
              <a:chOff x="6172200" y="2971006"/>
              <a:chExt cx="838200" cy="381794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5400000">
                <a:off x="6199011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1" name="TextBox 170"/>
            <p:cNvSpPr txBox="1"/>
            <p:nvPr/>
          </p:nvSpPr>
          <p:spPr>
            <a:xfrm>
              <a:off x="2623851" y="41264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3300"/>
                  </a:solidFill>
                </a:rPr>
                <a:t>F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667000" y="5164931"/>
            <a:ext cx="838200" cy="381794"/>
            <a:chOff x="2667000" y="4799806"/>
            <a:chExt cx="838200" cy="381794"/>
          </a:xfrm>
        </p:grpSpPr>
        <p:grpSp>
          <p:nvGrpSpPr>
            <p:cNvPr id="30" name="Group 123"/>
            <p:cNvGrpSpPr/>
            <p:nvPr/>
          </p:nvGrpSpPr>
          <p:grpSpPr>
            <a:xfrm>
              <a:off x="2667000" y="4799806"/>
              <a:ext cx="838200" cy="381794"/>
              <a:chOff x="6172200" y="2971006"/>
              <a:chExt cx="838200" cy="381794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>
                <a:off x="6439694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2" name="TextBox 171"/>
            <p:cNvSpPr txBox="1"/>
            <p:nvPr/>
          </p:nvSpPr>
          <p:spPr>
            <a:xfrm>
              <a:off x="3156332" y="4812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90099"/>
                  </a:solidFill>
                </a:rPr>
                <a:t>G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276600" y="5850731"/>
            <a:ext cx="838200" cy="381794"/>
            <a:chOff x="3276600" y="5485606"/>
            <a:chExt cx="838200" cy="381794"/>
          </a:xfrm>
        </p:grpSpPr>
        <p:grpSp>
          <p:nvGrpSpPr>
            <p:cNvPr id="31" name="Group 127"/>
            <p:cNvGrpSpPr/>
            <p:nvPr/>
          </p:nvGrpSpPr>
          <p:grpSpPr>
            <a:xfrm>
              <a:off x="3276600" y="5485606"/>
              <a:ext cx="838200" cy="381794"/>
              <a:chOff x="6172200" y="2971006"/>
              <a:chExt cx="838200" cy="381794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6199297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>
                <a:off x="6411119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3" name="TextBox 172"/>
            <p:cNvSpPr txBox="1"/>
            <p:nvPr/>
          </p:nvSpPr>
          <p:spPr>
            <a:xfrm>
              <a:off x="3733800" y="5498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H</a:t>
              </a: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1012634" y="51773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I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143000" y="4479131"/>
            <a:ext cx="838200" cy="381794"/>
            <a:chOff x="1143000" y="4114006"/>
            <a:chExt cx="838200" cy="381794"/>
          </a:xfrm>
        </p:grpSpPr>
        <p:grpSp>
          <p:nvGrpSpPr>
            <p:cNvPr id="10" name="Group 115"/>
            <p:cNvGrpSpPr/>
            <p:nvPr/>
          </p:nvGrpSpPr>
          <p:grpSpPr>
            <a:xfrm>
              <a:off x="1143000" y="4114006"/>
              <a:ext cx="838200" cy="381794"/>
              <a:chOff x="6172200" y="2971006"/>
              <a:chExt cx="838200" cy="381794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6172200" y="2971006"/>
                <a:ext cx="838200" cy="3810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rot="5400000">
                <a:off x="6210300" y="3161506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6417116" y="3160712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" name="TextBox 174"/>
            <p:cNvSpPr txBox="1"/>
            <p:nvPr/>
          </p:nvSpPr>
          <p:spPr>
            <a:xfrm>
              <a:off x="1621315" y="4114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E</a:t>
              </a:r>
            </a:p>
          </p:txBody>
        </p:sp>
      </p:grp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4648200" y="1660525"/>
            <a:ext cx="4267200" cy="4816475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Tree </a:t>
            </a:r>
            <a:r>
              <a:rPr lang="en-US" sz="2200" b="1" kern="0" dirty="0" smtClean="0">
                <a:solidFill>
                  <a:srgbClr val="002060"/>
                </a:solidFill>
              </a:rPr>
              <a:t>(Linked List)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153400" y="2041525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Head</a:t>
            </a:r>
            <a:endParaRPr lang="en-US" sz="16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6934200" y="2574925"/>
            <a:ext cx="838200" cy="381794"/>
            <a:chOff x="6248400" y="1752600"/>
            <a:chExt cx="838200" cy="38179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0" name="Group 109"/>
          <p:cNvGrpSpPr/>
          <p:nvPr/>
        </p:nvGrpSpPr>
        <p:grpSpPr>
          <a:xfrm>
            <a:off x="6096000" y="3258225"/>
            <a:ext cx="838200" cy="381794"/>
            <a:chOff x="5638800" y="2361406"/>
            <a:chExt cx="838200" cy="381794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charset="0"/>
                </a:rPr>
                <a:t>B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4953000" y="3870325"/>
            <a:ext cx="838200" cy="381794"/>
            <a:chOff x="5638800" y="2361406"/>
            <a:chExt cx="838200" cy="381794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" charset="0"/>
                </a:rPr>
                <a:t>D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6" name="Group 135"/>
          <p:cNvGrpSpPr/>
          <p:nvPr/>
        </p:nvGrpSpPr>
        <p:grpSpPr>
          <a:xfrm>
            <a:off x="5486400" y="4479131"/>
            <a:ext cx="838200" cy="381794"/>
            <a:chOff x="5638800" y="2361406"/>
            <a:chExt cx="838200" cy="381794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charset="0"/>
                </a:rPr>
                <a:t>E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" name="Group 147"/>
          <p:cNvGrpSpPr/>
          <p:nvPr/>
        </p:nvGrpSpPr>
        <p:grpSpPr>
          <a:xfrm>
            <a:off x="6553200" y="4480719"/>
            <a:ext cx="838200" cy="381794"/>
            <a:chOff x="5638800" y="2361406"/>
            <a:chExt cx="838200" cy="381794"/>
          </a:xfrm>
        </p:grpSpPr>
        <p:sp>
          <p:nvSpPr>
            <p:cNvPr id="151" name="Rectangle 150"/>
            <p:cNvSpPr/>
            <p:nvPr/>
          </p:nvSpPr>
          <p:spPr bwMode="auto">
            <a:xfrm>
              <a:off x="5638800" y="2361406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CC3300"/>
                  </a:solidFill>
                  <a:effectLst/>
                  <a:latin typeface="Arial" charset="0"/>
                </a:rPr>
                <a:t>F</a:t>
              </a: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rot="5400000">
              <a:off x="5676900" y="25519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>
              <a:off x="6088190" y="2551112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6" name="Group 175"/>
          <p:cNvGrpSpPr/>
          <p:nvPr/>
        </p:nvGrpSpPr>
        <p:grpSpPr>
          <a:xfrm>
            <a:off x="7239000" y="3871913"/>
            <a:ext cx="838200" cy="381794"/>
            <a:chOff x="6248400" y="1752600"/>
            <a:chExt cx="838200" cy="381794"/>
          </a:xfrm>
        </p:grpSpPr>
        <p:sp>
          <p:nvSpPr>
            <p:cNvPr id="177" name="Rectangle 176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charset="0"/>
                </a:rPr>
                <a:t>C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Group 179"/>
          <p:cNvGrpSpPr/>
          <p:nvPr/>
        </p:nvGrpSpPr>
        <p:grpSpPr>
          <a:xfrm>
            <a:off x="4876800" y="5164931"/>
            <a:ext cx="838200" cy="381794"/>
            <a:chOff x="6248400" y="1752600"/>
            <a:chExt cx="838200" cy="381794"/>
          </a:xfrm>
        </p:grpSpPr>
        <p:sp>
          <p:nvSpPr>
            <p:cNvPr id="181" name="Rectangle 180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charset="0"/>
                </a:rPr>
                <a:t>I</a:t>
              </a:r>
            </a:p>
          </p:txBody>
        </p:sp>
        <p:cxnSp>
          <p:nvCxnSpPr>
            <p:cNvPr id="182" name="Straight Connector 181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roup 183"/>
          <p:cNvGrpSpPr/>
          <p:nvPr/>
        </p:nvGrpSpPr>
        <p:grpSpPr>
          <a:xfrm>
            <a:off x="7162800" y="5089525"/>
            <a:ext cx="838200" cy="381794"/>
            <a:chOff x="6248400" y="1752600"/>
            <a:chExt cx="838200" cy="381794"/>
          </a:xfrm>
        </p:grpSpPr>
        <p:sp>
          <p:nvSpPr>
            <p:cNvPr id="185" name="Rectangle 184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990099"/>
                  </a:solidFill>
                  <a:effectLst/>
                  <a:latin typeface="Arial" charset="0"/>
                </a:rPr>
                <a:t>G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8" name="Group 187"/>
          <p:cNvGrpSpPr/>
          <p:nvPr/>
        </p:nvGrpSpPr>
        <p:grpSpPr>
          <a:xfrm>
            <a:off x="7848600" y="5718527"/>
            <a:ext cx="838200" cy="381794"/>
            <a:chOff x="6248400" y="1752600"/>
            <a:chExt cx="838200" cy="381794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248400" y="1752600"/>
              <a:ext cx="838200" cy="381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rPr>
                <a:t>H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5400000">
              <a:off x="6286500" y="1943100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>
              <a:off x="6697790" y="1942306"/>
              <a:ext cx="381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92" name="Elbow Connector 191"/>
          <p:cNvCxnSpPr/>
          <p:nvPr/>
        </p:nvCxnSpPr>
        <p:spPr bwMode="auto">
          <a:xfrm rot="5400000">
            <a:off x="6914753" y="4042172"/>
            <a:ext cx="457994" cy="419100"/>
          </a:xfrm>
          <a:prstGeom prst="bentConnector3">
            <a:avLst>
              <a:gd name="adj1" fmla="val 6918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5400000">
            <a:off x="7479276" y="26584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rot="5400000">
            <a:off x="7779774" y="39538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rot="5400000">
            <a:off x="7770248" y="580289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rot="5400000">
            <a:off x="8389374" y="580289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rot="5400000">
            <a:off x="6031476" y="456270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 rot="5400000">
            <a:off x="6488676" y="45634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5400000">
            <a:off x="4802751" y="524850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rot="5400000">
            <a:off x="5421876" y="5248505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 rot="5400000">
            <a:off x="7088751" y="5173099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Rectangle 201"/>
          <p:cNvSpPr/>
          <p:nvPr/>
        </p:nvSpPr>
        <p:spPr bwMode="auto">
          <a:xfrm>
            <a:off x="8153400" y="2193925"/>
            <a:ext cx="76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Elbow Connector 202"/>
          <p:cNvCxnSpPr>
            <a:stCxn id="202" idx="2"/>
          </p:cNvCxnSpPr>
          <p:nvPr/>
        </p:nvCxnSpPr>
        <p:spPr bwMode="auto">
          <a:xfrm rot="5400000">
            <a:off x="7620000" y="2003425"/>
            <a:ext cx="304800" cy="838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5" name="Group 204"/>
          <p:cNvGrpSpPr/>
          <p:nvPr/>
        </p:nvGrpSpPr>
        <p:grpSpPr>
          <a:xfrm flipH="1">
            <a:off x="6819900" y="3489325"/>
            <a:ext cx="647700" cy="381000"/>
            <a:chOff x="5410200" y="2667794"/>
            <a:chExt cx="876300" cy="379412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07" name="Shape 206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8" name="Group 207"/>
          <p:cNvGrpSpPr/>
          <p:nvPr/>
        </p:nvGrpSpPr>
        <p:grpSpPr>
          <a:xfrm flipH="1">
            <a:off x="7886700" y="5341078"/>
            <a:ext cx="419100" cy="381000"/>
            <a:chOff x="5410200" y="2667794"/>
            <a:chExt cx="876300" cy="379412"/>
          </a:xfrm>
        </p:grpSpPr>
        <p:cxnSp>
          <p:nvCxnSpPr>
            <p:cNvPr id="209" name="Straight Connector 208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0" name="Shape 209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1" name="Group 210"/>
          <p:cNvGrpSpPr/>
          <p:nvPr/>
        </p:nvGrpSpPr>
        <p:grpSpPr>
          <a:xfrm flipH="1">
            <a:off x="7299134" y="4708525"/>
            <a:ext cx="419100" cy="381000"/>
            <a:chOff x="5410200" y="2667794"/>
            <a:chExt cx="876300" cy="379412"/>
          </a:xfrm>
        </p:grpSpPr>
        <p:cxnSp>
          <p:nvCxnSpPr>
            <p:cNvPr id="212" name="Straight Connector 211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3" name="Shape 212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4" name="Group 213"/>
          <p:cNvGrpSpPr/>
          <p:nvPr/>
        </p:nvGrpSpPr>
        <p:grpSpPr>
          <a:xfrm flipH="1">
            <a:off x="5703983" y="4100631"/>
            <a:ext cx="315817" cy="381000"/>
            <a:chOff x="5410200" y="2667794"/>
            <a:chExt cx="876300" cy="379412"/>
          </a:xfrm>
        </p:grpSpPr>
        <p:cxnSp>
          <p:nvCxnSpPr>
            <p:cNvPr id="215" name="Straight Connector 214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6" name="Shape 215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7" name="Group 216"/>
          <p:cNvGrpSpPr/>
          <p:nvPr/>
        </p:nvGrpSpPr>
        <p:grpSpPr>
          <a:xfrm>
            <a:off x="5486400" y="3489325"/>
            <a:ext cx="723900" cy="381000"/>
            <a:chOff x="5410200" y="2667794"/>
            <a:chExt cx="876300" cy="379412"/>
          </a:xfrm>
        </p:grpSpPr>
        <p:cxnSp>
          <p:nvCxnSpPr>
            <p:cNvPr id="218" name="Straight Connector 217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19" name="Shape 218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0" name="Group 219"/>
          <p:cNvGrpSpPr/>
          <p:nvPr/>
        </p:nvGrpSpPr>
        <p:grpSpPr>
          <a:xfrm>
            <a:off x="5181600" y="4708525"/>
            <a:ext cx="419100" cy="455612"/>
            <a:chOff x="5410200" y="2667794"/>
            <a:chExt cx="876300" cy="379412"/>
          </a:xfrm>
        </p:grpSpPr>
        <p:cxnSp>
          <p:nvCxnSpPr>
            <p:cNvPr id="221" name="Straight Connector 220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22" name="Shape 221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3" name="Group 222"/>
          <p:cNvGrpSpPr/>
          <p:nvPr/>
        </p:nvGrpSpPr>
        <p:grpSpPr>
          <a:xfrm>
            <a:off x="6477000" y="2803525"/>
            <a:ext cx="576549" cy="455612"/>
            <a:chOff x="5410200" y="2667794"/>
            <a:chExt cx="876300" cy="379412"/>
          </a:xfrm>
        </p:grpSpPr>
        <p:cxnSp>
          <p:nvCxnSpPr>
            <p:cNvPr id="224" name="Straight Connector 223"/>
            <p:cNvCxnSpPr/>
            <p:nvPr/>
          </p:nvCxnSpPr>
          <p:spPr bwMode="auto">
            <a:xfrm rot="5400000">
              <a:off x="6171406" y="2781300"/>
              <a:ext cx="228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25" name="Shape 224"/>
            <p:cNvCxnSpPr/>
            <p:nvPr/>
          </p:nvCxnSpPr>
          <p:spPr bwMode="auto">
            <a:xfrm rot="10800000" flipV="1">
              <a:off x="5410200" y="2895600"/>
              <a:ext cx="876300" cy="15160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26" name="Straight Connector 225"/>
          <p:cNvCxnSpPr/>
          <p:nvPr/>
        </p:nvCxnSpPr>
        <p:spPr bwMode="auto">
          <a:xfrm rot="5400000">
            <a:off x="4886679" y="3947404"/>
            <a:ext cx="381000" cy="2138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30944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7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15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1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3500"/>
                            </p:stCondLst>
                            <p:childTnLst>
                              <p:par>
                                <p:cTn id="1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4500"/>
                            </p:stCondLst>
                            <p:childTnLst>
                              <p:par>
                                <p:cTn id="1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6500"/>
                            </p:stCondLst>
                            <p:childTnLst>
                              <p:par>
                                <p:cTn id="1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8500"/>
                            </p:stCondLst>
                            <p:childTnLst>
                              <p:par>
                                <p:cTn id="1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9500"/>
                            </p:stCondLst>
                            <p:childTnLst>
                              <p:par>
                                <p:cTn id="1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0500"/>
                            </p:stCondLst>
                            <p:childTnLst>
                              <p:par>
                                <p:cTn id="1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45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5500"/>
                            </p:stCondLst>
                            <p:childTnLst>
                              <p:par>
                                <p:cTn id="2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" grpId="0" animBg="1"/>
      <p:bldP spid="92" grpId="0" animBg="1"/>
      <p:bldP spid="95" grpId="0"/>
      <p:bldP spid="174" grpId="0"/>
      <p:bldP spid="105" grpId="0" animBg="1"/>
      <p:bldP spid="204" grpId="0"/>
      <p:bldP spid="2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p16_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47975"/>
            <a:ext cx="557213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p1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25763"/>
            <a:ext cx="5334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6511" y="2677616"/>
            <a:ext cx="47628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0" cap="none" spc="0" dirty="0" err="1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Terima</a:t>
            </a:r>
            <a:r>
              <a:rPr lang="en-US" sz="5600" b="0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5600" b="0" cap="none" spc="0" dirty="0" err="1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Kasih</a:t>
            </a:r>
            <a:r>
              <a:rPr lang="en-US" sz="5600" b="0" cap="none" spc="0" dirty="0" smtClean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5600" b="0" cap="none" spc="0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9437"/>
            <a:ext cx="5029200" cy="5635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Pendahuluan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76413"/>
            <a:ext cx="7824788" cy="4852987"/>
          </a:xfrm>
        </p:spPr>
        <p:txBody>
          <a:bodyPr/>
          <a:lstStyle/>
          <a:p>
            <a:pPr algn="just"/>
            <a:r>
              <a:rPr lang="en-US" sz="2400" b="1" i="1" dirty="0" smtClean="0"/>
              <a:t>Tree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struktur</a:t>
            </a:r>
            <a:r>
              <a:rPr lang="en-US" sz="2400" b="1" dirty="0" smtClean="0"/>
              <a:t> data yang </a:t>
            </a:r>
            <a:r>
              <a:rPr lang="en-US" sz="2400" b="1" dirty="0" err="1" smtClean="0">
                <a:solidFill>
                  <a:srgbClr val="FF0000"/>
                </a:solidFill>
              </a:rPr>
              <a:t>tidak</a:t>
            </a:r>
            <a:r>
              <a:rPr lang="en-US" sz="2400" b="1" dirty="0" smtClean="0">
                <a:solidFill>
                  <a:srgbClr val="FF0000"/>
                </a:solidFill>
              </a:rPr>
              <a:t> linier/</a:t>
            </a:r>
            <a:r>
              <a:rPr lang="en-US" sz="2400" b="1" i="1" dirty="0" smtClean="0">
                <a:solidFill>
                  <a:srgbClr val="FF0000"/>
                </a:solidFill>
              </a:rPr>
              <a:t>non linear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yang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terutama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merepresentasikan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hubungan</a:t>
            </a:r>
            <a:r>
              <a:rPr lang="en-US" sz="2400" b="1" dirty="0" smtClean="0"/>
              <a:t> data yang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hierarkis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elemen-elemennya</a:t>
            </a:r>
            <a:r>
              <a:rPr lang="en-US" sz="2400" b="1" dirty="0" smtClean="0"/>
              <a:t> [Seymour </a:t>
            </a:r>
            <a:r>
              <a:rPr lang="en-US" sz="2400" b="1" dirty="0" err="1" smtClean="0"/>
              <a:t>Lipschutz</a:t>
            </a:r>
            <a:r>
              <a:rPr lang="en-US" sz="2400" b="1" dirty="0" smtClean="0"/>
              <a:t>]</a:t>
            </a:r>
          </a:p>
          <a:p>
            <a:pPr algn="just"/>
            <a:r>
              <a:rPr lang="en-US" sz="2400" b="1" dirty="0" err="1" smtClean="0"/>
              <a:t>Contoh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penggunaan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struktur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Tree</a:t>
            </a:r>
            <a:r>
              <a:rPr lang="en-US" sz="2400" b="1" dirty="0" smtClean="0"/>
              <a:t>:</a:t>
            </a:r>
          </a:p>
          <a:p>
            <a:pPr algn="just">
              <a:buFontTx/>
              <a:buChar char="-"/>
            </a:pPr>
            <a:r>
              <a:rPr lang="en-US" sz="2400" b="1" dirty="0" err="1" smtClean="0"/>
              <a:t>Struktur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Organisasi</a:t>
            </a:r>
            <a:endParaRPr lang="en-US" sz="2400" b="1" dirty="0" smtClean="0"/>
          </a:p>
          <a:p>
            <a:pPr algn="just">
              <a:buFontTx/>
              <a:buChar char="-"/>
            </a:pPr>
            <a:r>
              <a:rPr lang="en-US" sz="2400" b="1" dirty="0" err="1" smtClean="0"/>
              <a:t>Silsilah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Keluarga</a:t>
            </a:r>
            <a:endParaRPr lang="en-US" sz="2400" b="1" dirty="0" smtClean="0"/>
          </a:p>
          <a:p>
            <a:pPr algn="just">
              <a:buFontTx/>
              <a:buChar char="-"/>
            </a:pPr>
            <a:r>
              <a:rPr lang="en-US" sz="2400" b="1" dirty="0" err="1" smtClean="0"/>
              <a:t>Turnamen</a:t>
            </a:r>
            <a:endParaRPr lang="en-US" sz="2400" b="1" dirty="0" smtClean="0"/>
          </a:p>
          <a:p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8945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72" y="533400"/>
            <a:ext cx="7543800" cy="762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82000" cy="5029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1981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590800" y="32766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267200" y="32766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867400" y="32766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524000" y="4648200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657600" y="4648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2148" y="46482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20" name="Straight Connector 19"/>
          <p:cNvCxnSpPr>
            <a:stCxn id="10" idx="3"/>
            <a:endCxn id="11" idx="0"/>
          </p:cNvCxnSpPr>
          <p:nvPr/>
        </p:nvCxnSpPr>
        <p:spPr bwMode="auto">
          <a:xfrm rot="5400000">
            <a:off x="3238500" y="2158626"/>
            <a:ext cx="775074" cy="1460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5"/>
            <a:endCxn id="13" idx="0"/>
          </p:cNvCxnSpPr>
          <p:nvPr/>
        </p:nvCxnSpPr>
        <p:spPr bwMode="auto">
          <a:xfrm rot="16200000" flipH="1">
            <a:off x="5092326" y="2196726"/>
            <a:ext cx="775074" cy="1384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4"/>
            <a:endCxn id="12" idx="0"/>
          </p:cNvCxnSpPr>
          <p:nvPr/>
        </p:nvCxnSpPr>
        <p:spPr bwMode="auto">
          <a:xfrm rot="5400000">
            <a:off x="4229100" y="2933700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3"/>
            <a:endCxn id="14" idx="0"/>
          </p:cNvCxnSpPr>
          <p:nvPr/>
        </p:nvCxnSpPr>
        <p:spPr bwMode="auto">
          <a:xfrm rot="5400000">
            <a:off x="1828800" y="3796926"/>
            <a:ext cx="851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5"/>
            <a:endCxn id="15" idx="0"/>
          </p:cNvCxnSpPr>
          <p:nvPr/>
        </p:nvCxnSpPr>
        <p:spPr bwMode="auto">
          <a:xfrm rot="16200000" flipH="1">
            <a:off x="3111126" y="3796926"/>
            <a:ext cx="851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4"/>
            <a:endCxn id="16" idx="0"/>
          </p:cNvCxnSpPr>
          <p:nvPr/>
        </p:nvCxnSpPr>
        <p:spPr bwMode="auto">
          <a:xfrm rot="16200000" flipH="1">
            <a:off x="5798574" y="4259826"/>
            <a:ext cx="762000" cy="147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stCxn id="10" idx="7"/>
            <a:endCxn id="50" idx="1"/>
          </p:cNvCxnSpPr>
          <p:nvPr/>
        </p:nvCxnSpPr>
        <p:spPr bwMode="auto">
          <a:xfrm rot="5400000" flipH="1" flipV="1">
            <a:off x="5207743" y="1182217"/>
            <a:ext cx="468041" cy="13084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0" idx="2"/>
          </p:cNvCxnSpPr>
          <p:nvPr/>
        </p:nvCxnSpPr>
        <p:spPr bwMode="auto">
          <a:xfrm rot="10800000">
            <a:off x="990600" y="2285792"/>
            <a:ext cx="3276600" cy="2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1" idx="2"/>
            <a:endCxn id="54" idx="3"/>
          </p:cNvCxnSpPr>
          <p:nvPr/>
        </p:nvCxnSpPr>
        <p:spPr bwMode="auto">
          <a:xfrm rot="10800000">
            <a:off x="990600" y="3579168"/>
            <a:ext cx="1600200" cy="2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14" idx="2"/>
            <a:endCxn id="55" idx="3"/>
          </p:cNvCxnSpPr>
          <p:nvPr/>
        </p:nvCxnSpPr>
        <p:spPr bwMode="auto">
          <a:xfrm rot="10800000">
            <a:off x="990600" y="4950768"/>
            <a:ext cx="533400" cy="22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>
            <a:stCxn id="16" idx="3"/>
          </p:cNvCxnSpPr>
          <p:nvPr/>
        </p:nvCxnSpPr>
        <p:spPr bwMode="auto">
          <a:xfrm rot="5400000">
            <a:off x="5150874" y="5123052"/>
            <a:ext cx="775074" cy="8660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>
            <a:stCxn id="12" idx="4"/>
          </p:cNvCxnSpPr>
          <p:nvPr/>
        </p:nvCxnSpPr>
        <p:spPr bwMode="auto">
          <a:xfrm rot="16200000" flipH="1">
            <a:off x="3619500" y="4838700"/>
            <a:ext cx="1981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stCxn id="15" idx="4"/>
          </p:cNvCxnSpPr>
          <p:nvPr/>
        </p:nvCxnSpPr>
        <p:spPr bwMode="auto">
          <a:xfrm rot="16200000" flipH="1">
            <a:off x="3886200" y="5334000"/>
            <a:ext cx="6096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>
            <a:stCxn id="14" idx="4"/>
          </p:cNvCxnSpPr>
          <p:nvPr/>
        </p:nvCxnSpPr>
        <p:spPr bwMode="auto">
          <a:xfrm rot="16200000" flipH="1">
            <a:off x="2628900" y="4457700"/>
            <a:ext cx="685800" cy="228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096000" y="1371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76433A"/>
                </a:solidFill>
              </a:rPr>
              <a:t>Root </a:t>
            </a:r>
            <a:r>
              <a:rPr lang="en-US" sz="2400" b="1" dirty="0" smtClean="0">
                <a:solidFill>
                  <a:srgbClr val="76433A"/>
                </a:solidFill>
              </a:rPr>
              <a:t>(</a:t>
            </a:r>
            <a:r>
              <a:rPr lang="en-US" sz="2400" b="1" dirty="0" err="1" smtClean="0">
                <a:solidFill>
                  <a:srgbClr val="76433A"/>
                </a:solidFill>
              </a:rPr>
              <a:t>akar</a:t>
            </a:r>
            <a:r>
              <a:rPr lang="en-US" sz="2400" b="1" dirty="0" smtClean="0">
                <a:solidFill>
                  <a:srgbClr val="76433A"/>
                </a:solidFill>
              </a:rPr>
              <a:t>)</a:t>
            </a:r>
            <a:endParaRPr lang="en-US" sz="2400" b="1" i="1" dirty="0">
              <a:solidFill>
                <a:srgbClr val="76433A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6200" y="5862935"/>
            <a:ext cx="188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00B050"/>
                </a:solidFill>
              </a:rPr>
              <a:t>Leaf</a:t>
            </a:r>
            <a:r>
              <a:rPr lang="en-US" sz="2400" b="1" dirty="0" smtClean="0">
                <a:solidFill>
                  <a:srgbClr val="00B050"/>
                </a:solidFill>
              </a:rPr>
              <a:t> (</a:t>
            </a:r>
            <a:r>
              <a:rPr lang="en-US" sz="2400" b="1" dirty="0" err="1" smtClean="0">
                <a:solidFill>
                  <a:srgbClr val="00B050"/>
                </a:solidFill>
              </a:rPr>
              <a:t>daun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1676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Level/Tingkat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" y="2052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" y="3348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4719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219200" y="2895600"/>
            <a:ext cx="3200400" cy="3124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Arrow Connector 65"/>
          <p:cNvCxnSpPr>
            <a:endCxn id="64" idx="3"/>
          </p:cNvCxnSpPr>
          <p:nvPr/>
        </p:nvCxnSpPr>
        <p:spPr bwMode="auto">
          <a:xfrm flipV="1">
            <a:off x="990600" y="5562272"/>
            <a:ext cx="697288" cy="381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57200" y="5867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FF0000"/>
                </a:solidFill>
              </a:rPr>
              <a:t>Subtree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4876800" y="2286000"/>
            <a:ext cx="7620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>
            <a:stCxn id="13" idx="7"/>
          </p:cNvCxnSpPr>
          <p:nvPr/>
        </p:nvCxnSpPr>
        <p:spPr bwMode="auto">
          <a:xfrm rot="16200000" flipV="1">
            <a:off x="5892426" y="2870574"/>
            <a:ext cx="622674" cy="3679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5491320" y="237448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9933FF"/>
                </a:solidFill>
              </a:rPr>
              <a:t>Node/</a:t>
            </a:r>
            <a:r>
              <a:rPr lang="en-US" sz="2400" i="1" dirty="0" smtClean="0">
                <a:solidFill>
                  <a:srgbClr val="9933FF"/>
                </a:solidFill>
              </a:rPr>
              <a:t>Vertex</a:t>
            </a:r>
            <a:r>
              <a:rPr lang="en-US" sz="2400" dirty="0" smtClean="0">
                <a:solidFill>
                  <a:srgbClr val="9933FF"/>
                </a:solidFill>
              </a:rPr>
              <a:t>/</a:t>
            </a:r>
            <a:r>
              <a:rPr lang="en-US" sz="2400" dirty="0" err="1" smtClean="0">
                <a:solidFill>
                  <a:srgbClr val="9933FF"/>
                </a:solidFill>
              </a:rPr>
              <a:t>Simpul</a:t>
            </a:r>
            <a:endParaRPr lang="en-US" sz="2400" dirty="0">
              <a:solidFill>
                <a:srgbClr val="9933FF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6172200" y="4267200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7086600" y="403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E909C9"/>
                </a:solidFill>
              </a:rPr>
              <a:t>Edge</a:t>
            </a:r>
            <a:r>
              <a:rPr lang="en-US" sz="2400" dirty="0" smtClean="0">
                <a:solidFill>
                  <a:srgbClr val="E909C9"/>
                </a:solidFill>
              </a:rPr>
              <a:t>/Link</a:t>
            </a:r>
            <a:endParaRPr lang="en-US" sz="2400" dirty="0">
              <a:solidFill>
                <a:srgbClr val="E909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58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0" grpId="0"/>
      <p:bldP spid="51" grpId="0"/>
      <p:bldP spid="52" grpId="0"/>
      <p:bldP spid="53" grpId="0"/>
      <p:bldP spid="54" grpId="0"/>
      <p:bldP spid="55" grpId="0"/>
      <p:bldP spid="64" grpId="0" animBg="1"/>
      <p:bldP spid="67" grpId="0"/>
      <p:bldP spid="87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04850"/>
            <a:ext cx="56388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Terminologi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2133600" y="4902200"/>
            <a:ext cx="639559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Sibling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node-node yang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parent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514394" y="3501104"/>
            <a:ext cx="6401006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7030A0"/>
                </a:solidFill>
              </a:rPr>
              <a:t>Descendant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seluruh</a:t>
            </a:r>
            <a:r>
              <a:rPr lang="en-US" sz="2000" b="1" dirty="0" smtClean="0"/>
              <a:t> node yang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sesudah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smtClean="0"/>
              <a:t>node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jalur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286000" y="2709608"/>
            <a:ext cx="6471814" cy="685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0070C0"/>
                </a:solidFill>
              </a:rPr>
              <a:t>Ancestor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seluruh</a:t>
            </a:r>
            <a:r>
              <a:rPr lang="en-US" sz="2000" b="1" dirty="0" smtClean="0"/>
              <a:t> node yang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sebelum</a:t>
            </a:r>
            <a:r>
              <a:rPr lang="en-US" sz="2000" b="1" dirty="0" smtClean="0"/>
              <a:t> </a:t>
            </a:r>
          </a:p>
          <a:p>
            <a:pPr algn="l" eaLnBrk="0" hangingPunct="0"/>
            <a:r>
              <a:rPr lang="en-US" sz="2000" b="1" dirty="0" smtClean="0"/>
              <a:t>node </a:t>
            </a:r>
            <a:r>
              <a:rPr lang="en-US" sz="2000" b="1" dirty="0" err="1" smtClean="0"/>
              <a:t>tertentu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terletak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jalur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1986386" y="2100008"/>
            <a:ext cx="654280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00B050"/>
                </a:solidFill>
              </a:rPr>
              <a:t>Successor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node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bawah</a:t>
            </a:r>
            <a:r>
              <a:rPr lang="en-US" sz="2000" b="1" dirty="0" smtClean="0"/>
              <a:t> node </a:t>
            </a:r>
            <a:r>
              <a:rPr lang="en-US" sz="2000" b="1" dirty="0" err="1" smtClean="0"/>
              <a:t>tertentu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293352" y="1505156"/>
            <a:ext cx="647904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DF6A13"/>
                </a:solidFill>
              </a:rPr>
              <a:t>Predecessor</a:t>
            </a:r>
            <a:r>
              <a:rPr lang="en-US" sz="2000" b="1" dirty="0" smtClean="0">
                <a:solidFill>
                  <a:srgbClr val="DF6A13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node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node </a:t>
            </a:r>
            <a:r>
              <a:rPr lang="en-US" sz="2000" b="1" dirty="0" err="1" smtClean="0"/>
              <a:t>tertentu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752600" y="4951412"/>
            <a:ext cx="438150" cy="425195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8" name="Picture 4" descr="E:\Adam Baru\Modul Adam\Struktur Data\Gambar\12908_confused_desktop_computer_mascot_cartoon_charact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94925"/>
            <a:ext cx="1760415" cy="2181875"/>
          </a:xfrm>
          <a:prstGeom prst="rect">
            <a:avLst/>
          </a:prstGeom>
          <a:noFill/>
        </p:spPr>
      </p:pic>
      <p:sp>
        <p:nvSpPr>
          <p:cNvPr id="5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gray">
          <a:xfrm>
            <a:off x="2447780" y="4288504"/>
            <a:ext cx="646762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FF0000"/>
                </a:solidFill>
              </a:rPr>
              <a:t>Parent</a:t>
            </a:r>
            <a:r>
              <a:rPr lang="en-US" sz="2000" i="1" dirty="0" smtClean="0"/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predecessor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level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node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53" name="Group 81"/>
          <p:cNvGrpSpPr>
            <a:grpSpLocks/>
          </p:cNvGrpSpPr>
          <p:nvPr/>
        </p:nvGrpSpPr>
        <p:grpSpPr bwMode="auto">
          <a:xfrm>
            <a:off x="2057400" y="4337716"/>
            <a:ext cx="447532" cy="429291"/>
            <a:chOff x="2078" y="1680"/>
            <a:chExt cx="1615" cy="1615"/>
          </a:xfrm>
        </p:grpSpPr>
        <p:sp>
          <p:nvSpPr>
            <p:cNvPr id="54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AutoShape 48"/>
          <p:cNvSpPr>
            <a:spLocks noChangeArrowheads="1"/>
          </p:cNvSpPr>
          <p:nvPr/>
        </p:nvSpPr>
        <p:spPr bwMode="gray">
          <a:xfrm>
            <a:off x="1593848" y="5511800"/>
            <a:ext cx="633095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2000" b="1" i="1" dirty="0" smtClean="0">
                <a:solidFill>
                  <a:srgbClr val="E909C9"/>
                </a:solidFill>
              </a:rPr>
              <a:t>Degree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banyaknya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(child)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node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61" name="Group 81"/>
          <p:cNvGrpSpPr>
            <a:grpSpLocks/>
          </p:cNvGrpSpPr>
          <p:nvPr/>
        </p:nvGrpSpPr>
        <p:grpSpPr bwMode="auto">
          <a:xfrm>
            <a:off x="1219200" y="5561012"/>
            <a:ext cx="431800" cy="425196"/>
            <a:chOff x="2078" y="1680"/>
            <a:chExt cx="1615" cy="1615"/>
          </a:xfrm>
        </p:grpSpPr>
        <p:sp>
          <p:nvSpPr>
            <p:cNvPr id="6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E909C9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8" name="Group 81"/>
          <p:cNvGrpSpPr>
            <a:grpSpLocks/>
          </p:cNvGrpSpPr>
          <p:nvPr/>
        </p:nvGrpSpPr>
        <p:grpSpPr bwMode="auto">
          <a:xfrm>
            <a:off x="2133600" y="3624008"/>
            <a:ext cx="431800" cy="425196"/>
            <a:chOff x="2078" y="1680"/>
            <a:chExt cx="1615" cy="1615"/>
          </a:xfrm>
        </p:grpSpPr>
        <p:sp>
          <p:nvSpPr>
            <p:cNvPr id="6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933FF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" name="Group 81"/>
          <p:cNvGrpSpPr>
            <a:grpSpLocks/>
          </p:cNvGrpSpPr>
          <p:nvPr/>
        </p:nvGrpSpPr>
        <p:grpSpPr bwMode="auto">
          <a:xfrm>
            <a:off x="1981200" y="2862008"/>
            <a:ext cx="431800" cy="425196"/>
            <a:chOff x="2078" y="1680"/>
            <a:chExt cx="1615" cy="1615"/>
          </a:xfrm>
        </p:grpSpPr>
        <p:sp>
          <p:nvSpPr>
            <p:cNvPr id="7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70C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637342" y="2114756"/>
            <a:ext cx="431800" cy="425196"/>
            <a:chOff x="2078" y="1680"/>
            <a:chExt cx="1615" cy="1615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00B050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9" name="Group 81"/>
          <p:cNvGrpSpPr>
            <a:grpSpLocks/>
          </p:cNvGrpSpPr>
          <p:nvPr/>
        </p:nvGrpSpPr>
        <p:grpSpPr bwMode="auto">
          <a:xfrm>
            <a:off x="975852" y="1551860"/>
            <a:ext cx="431800" cy="425196"/>
            <a:chOff x="2078" y="1680"/>
            <a:chExt cx="1615" cy="1615"/>
          </a:xfrm>
        </p:grpSpPr>
        <p:sp>
          <p:nvSpPr>
            <p:cNvPr id="90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DF6A13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02948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702" grpId="0" animBg="1"/>
      <p:bldP spid="70703" grpId="0" animBg="1"/>
      <p:bldP spid="70704" grpId="0" animBg="1"/>
      <p:bldP spid="70705" grpId="0" animBg="1"/>
      <p:bldP spid="70706" grpId="0" animBg="1"/>
      <p:bldP spid="70707" grpId="0" animBg="1"/>
      <p:bldP spid="70708" grpId="0" animBg="1"/>
      <p:bldP spid="5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2321"/>
            <a:ext cx="7543800" cy="762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Contoh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0292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Predecessor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(B)	: A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Successor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(A)	: B,C,D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Ancestor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(E) 		: B,A	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Descendant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(B) 	: E,F</a:t>
            </a: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1447800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759523" y="24384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267200" y="24384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775960" y="2435711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905000" y="3413760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81400" y="348996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791200" y="3487271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20" name="Straight Connector 19"/>
          <p:cNvCxnSpPr>
            <a:stCxn id="10" idx="3"/>
            <a:endCxn id="11" idx="0"/>
          </p:cNvCxnSpPr>
          <p:nvPr/>
        </p:nvCxnSpPr>
        <p:spPr bwMode="auto">
          <a:xfrm flipH="1">
            <a:off x="3064323" y="1968126"/>
            <a:ext cx="1292151" cy="470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0" idx="5"/>
            <a:endCxn id="13" idx="0"/>
          </p:cNvCxnSpPr>
          <p:nvPr/>
        </p:nvCxnSpPr>
        <p:spPr bwMode="auto">
          <a:xfrm>
            <a:off x="4787526" y="1968126"/>
            <a:ext cx="1293234" cy="4675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4"/>
            <a:endCxn id="12" idx="0"/>
          </p:cNvCxnSpPr>
          <p:nvPr/>
        </p:nvCxnSpPr>
        <p:spPr bwMode="auto">
          <a:xfrm>
            <a:off x="4572000" y="2057400"/>
            <a:ext cx="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3"/>
          </p:cNvCxnSpPr>
          <p:nvPr/>
        </p:nvCxnSpPr>
        <p:spPr bwMode="auto">
          <a:xfrm rot="5400000">
            <a:off x="2287083" y="2852046"/>
            <a:ext cx="455034" cy="668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5"/>
            <a:endCxn id="15" idx="0"/>
          </p:cNvCxnSpPr>
          <p:nvPr/>
        </p:nvCxnSpPr>
        <p:spPr bwMode="auto">
          <a:xfrm>
            <a:off x="3279849" y="2958726"/>
            <a:ext cx="606351" cy="5312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3" idx="4"/>
            <a:endCxn id="16" idx="0"/>
          </p:cNvCxnSpPr>
          <p:nvPr/>
        </p:nvCxnSpPr>
        <p:spPr bwMode="auto">
          <a:xfrm rot="16200000" flipH="1">
            <a:off x="5867400" y="3258671"/>
            <a:ext cx="441960" cy="152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876800" y="42062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Parent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(E) 	: B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76800" y="4648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Sibling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(E) 	: F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76800" y="510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Degree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(A) 	: 3</a:t>
            </a:r>
            <a:endParaRPr lang="en-US" sz="24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6096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56388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>
            <a:off x="6248400" y="3071812"/>
            <a:ext cx="22860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09600" y="3068637"/>
            <a:ext cx="23622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gray">
          <a:xfrm>
            <a:off x="2765425" y="29718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5554663" y="297180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Freeform 9"/>
          <p:cNvSpPr>
            <a:spLocks/>
          </p:cNvSpPr>
          <p:nvPr/>
        </p:nvSpPr>
        <p:spPr bwMode="gray">
          <a:xfrm flipH="1">
            <a:off x="5561013" y="297497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3875" y="1727537"/>
            <a:ext cx="138050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000" b="1" i="1" dirty="0" smtClean="0">
                <a:solidFill>
                  <a:schemeClr val="bg1"/>
                </a:solidFill>
              </a:rPr>
              <a:t>Binary</a:t>
            </a:r>
          </a:p>
          <a:p>
            <a:pPr algn="ctr" eaLnBrk="0" hangingPunct="0"/>
            <a:r>
              <a:rPr lang="en-US" sz="3000" b="1" i="1" dirty="0" smtClean="0">
                <a:solidFill>
                  <a:schemeClr val="bg1"/>
                </a:solidFill>
              </a:rPr>
              <a:t>Tree</a:t>
            </a:r>
            <a:endParaRPr lang="en-US" sz="3000" i="1" dirty="0">
              <a:solidFill>
                <a:schemeClr val="bg1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62000" y="3430250"/>
            <a:ext cx="2038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Derajat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tertinggi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dari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sebuah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adalah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2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371304" y="3392404"/>
            <a:ext cx="2038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Maksimum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sampai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accent5">
                    <a:lumMod val="25000"/>
                  </a:schemeClr>
                </a:solidFill>
              </a:rPr>
              <a:t>level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/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tingkat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ke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-N : 2</a:t>
            </a:r>
            <a:r>
              <a:rPr lang="en-US" sz="2200" b="1" baseline="30000" dirty="0" smtClean="0">
                <a:solidFill>
                  <a:schemeClr val="accent5">
                    <a:lumMod val="25000"/>
                  </a:schemeClr>
                </a:solidFill>
              </a:rPr>
              <a:t>N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- 1 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429000" y="3930444"/>
            <a:ext cx="23622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4343400" y="3200400"/>
            <a:ext cx="533400" cy="9144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581400" y="4191000"/>
            <a:ext cx="20383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Jumlah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maksimum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 node 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setiap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accent5">
                    <a:lumMod val="25000"/>
                  </a:schemeClr>
                </a:solidFill>
              </a:rPr>
              <a:t>level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/</a:t>
            </a:r>
            <a:r>
              <a:rPr lang="en-US" sz="2200" b="1" dirty="0" err="1" smtClean="0">
                <a:solidFill>
                  <a:schemeClr val="accent5">
                    <a:lumMod val="25000"/>
                  </a:schemeClr>
                </a:solidFill>
              </a:rPr>
              <a:t>tingkat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 : 2 </a:t>
            </a:r>
            <a:r>
              <a:rPr lang="en-US" sz="2200" b="1" baseline="30000" dirty="0" smtClean="0">
                <a:solidFill>
                  <a:schemeClr val="accent5">
                    <a:lumMod val="25000"/>
                  </a:schemeClr>
                </a:solidFill>
              </a:rPr>
              <a:t>(N-1)</a:t>
            </a:r>
            <a:endParaRPr lang="en-US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97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animBg="1"/>
      <p:bldP spid="72709" grpId="0" animBg="1"/>
      <p:bldP spid="72711" grpId="0" animBg="1"/>
      <p:bldP spid="72713" grpId="0" animBg="1"/>
      <p:bldP spid="72722" grpId="0"/>
      <p:bldP spid="21" grpId="0"/>
      <p:bldP spid="26" grpId="0"/>
      <p:bldP spid="28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Binary Tree (</a:t>
            </a:r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lanjutan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67200" y="1550313"/>
            <a:ext cx="609600" cy="6096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590800" y="23885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934200" y="33791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867400" y="23885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2"/>
                </a:solidFill>
              </a:rPr>
              <a:t>C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24000" y="3379113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57600" y="33791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76800" y="3379113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cxnSp>
        <p:nvCxnSpPr>
          <p:cNvPr id="16" name="Straight Connector 15"/>
          <p:cNvCxnSpPr>
            <a:stCxn id="9" idx="3"/>
            <a:endCxn id="10" idx="0"/>
          </p:cNvCxnSpPr>
          <p:nvPr/>
        </p:nvCxnSpPr>
        <p:spPr bwMode="auto">
          <a:xfrm rot="5400000">
            <a:off x="3467100" y="1499139"/>
            <a:ext cx="317874" cy="1460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9" idx="5"/>
            <a:endCxn id="12" idx="0"/>
          </p:cNvCxnSpPr>
          <p:nvPr/>
        </p:nvCxnSpPr>
        <p:spPr bwMode="auto">
          <a:xfrm rot="16200000" flipH="1">
            <a:off x="5320926" y="1537239"/>
            <a:ext cx="317874" cy="13846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0" idx="3"/>
            <a:endCxn id="13" idx="0"/>
          </p:cNvCxnSpPr>
          <p:nvPr/>
        </p:nvCxnSpPr>
        <p:spPr bwMode="auto">
          <a:xfrm rot="5400000">
            <a:off x="2019300" y="2718339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0" idx="5"/>
            <a:endCxn id="14" idx="0"/>
          </p:cNvCxnSpPr>
          <p:nvPr/>
        </p:nvCxnSpPr>
        <p:spPr bwMode="auto">
          <a:xfrm rot="16200000" flipH="1">
            <a:off x="3301626" y="2718339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3"/>
            <a:endCxn id="15" idx="0"/>
          </p:cNvCxnSpPr>
          <p:nvPr/>
        </p:nvCxnSpPr>
        <p:spPr bwMode="auto">
          <a:xfrm rot="5400000">
            <a:off x="5334000" y="2756439"/>
            <a:ext cx="470274" cy="7750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12" idx="5"/>
            <a:endCxn id="11" idx="0"/>
          </p:cNvCxnSpPr>
          <p:nvPr/>
        </p:nvCxnSpPr>
        <p:spPr bwMode="auto">
          <a:xfrm rot="16200000" flipH="1">
            <a:off x="6578226" y="2718339"/>
            <a:ext cx="470274" cy="8512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AD7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Down Arrow Callout 48"/>
          <p:cNvSpPr/>
          <p:nvPr/>
        </p:nvSpPr>
        <p:spPr bwMode="auto">
          <a:xfrm>
            <a:off x="4343400" y="2769513"/>
            <a:ext cx="12954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Left Son</a:t>
            </a:r>
          </a:p>
        </p:txBody>
      </p:sp>
      <p:sp>
        <p:nvSpPr>
          <p:cNvPr id="50" name="Down Arrow Callout 49"/>
          <p:cNvSpPr/>
          <p:nvPr/>
        </p:nvSpPr>
        <p:spPr bwMode="auto">
          <a:xfrm>
            <a:off x="6705600" y="2769513"/>
            <a:ext cx="13716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Right Son</a:t>
            </a:r>
          </a:p>
        </p:txBody>
      </p:sp>
      <p:sp>
        <p:nvSpPr>
          <p:cNvPr id="52" name="Right Arrow Callout 51"/>
          <p:cNvSpPr/>
          <p:nvPr/>
        </p:nvSpPr>
        <p:spPr bwMode="auto">
          <a:xfrm>
            <a:off x="2819400" y="1626513"/>
            <a:ext cx="1447800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996"/>
            </a:avLst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Root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09600" y="4217313"/>
            <a:ext cx="3657600" cy="17851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Jumlah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maksimum</a:t>
            </a:r>
            <a:r>
              <a:rPr lang="en-US" sz="2200" b="1" dirty="0" smtClean="0">
                <a:solidFill>
                  <a:schemeClr val="tx2"/>
                </a:solidFill>
              </a:rPr>
              <a:t>  node </a:t>
            </a:r>
          </a:p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pada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</a:rPr>
              <a:t>level </a:t>
            </a:r>
            <a:r>
              <a:rPr lang="en-US" sz="2200" b="1" dirty="0" smtClean="0">
                <a:solidFill>
                  <a:schemeClr val="tx2"/>
                </a:solidFill>
              </a:rPr>
              <a:t> 3 </a:t>
            </a:r>
            <a:r>
              <a:rPr lang="en-US" sz="2200" dirty="0" smtClean="0">
                <a:solidFill>
                  <a:schemeClr val="tx2"/>
                </a:solidFill>
              </a:rPr>
              <a:t>	= </a:t>
            </a:r>
            <a:r>
              <a:rPr lang="en-US" sz="2200" b="1" dirty="0" smtClean="0">
                <a:solidFill>
                  <a:srgbClr val="C00000"/>
                </a:solidFill>
              </a:rPr>
              <a:t>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(N-1)	</a:t>
            </a: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baseline="30000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029200" y="4217313"/>
            <a:ext cx="3581400" cy="1785104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2"/>
                </a:solidFill>
              </a:rPr>
              <a:t>Maksimum</a:t>
            </a:r>
            <a:r>
              <a:rPr lang="en-US" sz="2200" b="1" dirty="0" smtClean="0">
                <a:solidFill>
                  <a:schemeClr val="tx2"/>
                </a:solidFill>
              </a:rPr>
              <a:t>  node </a:t>
            </a:r>
            <a:r>
              <a:rPr lang="en-US" sz="2200" b="1" dirty="0" err="1" smtClean="0">
                <a:solidFill>
                  <a:schemeClr val="tx2"/>
                </a:solidFill>
              </a:rPr>
              <a:t>sampai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i="1" dirty="0" smtClean="0">
                <a:solidFill>
                  <a:schemeClr val="tx2"/>
                </a:solidFill>
              </a:rPr>
              <a:t>level </a:t>
            </a:r>
            <a:r>
              <a:rPr lang="en-US" sz="2200" b="1" dirty="0" smtClean="0">
                <a:solidFill>
                  <a:schemeClr val="tx2"/>
                </a:solidFill>
              </a:rPr>
              <a:t>ke-3 </a:t>
            </a:r>
            <a:r>
              <a:rPr lang="en-US" sz="2200" dirty="0" smtClean="0">
                <a:solidFill>
                  <a:schemeClr val="tx2"/>
                </a:solidFill>
              </a:rPr>
              <a:t>	= </a:t>
            </a:r>
            <a:r>
              <a:rPr lang="en-US" sz="2200" b="1" dirty="0" smtClean="0">
                <a:solidFill>
                  <a:srgbClr val="C00000"/>
                </a:solidFill>
              </a:rPr>
              <a:t>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N</a:t>
            </a:r>
            <a:r>
              <a:rPr lang="en-US" sz="2200" b="1" dirty="0" smtClean="0">
                <a:solidFill>
                  <a:srgbClr val="C00000"/>
                </a:solidFill>
              </a:rPr>
              <a:t> - 1 </a:t>
            </a:r>
          </a:p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</a:p>
          <a:p>
            <a:pPr algn="l" eaLnBrk="0" hangingPunct="0"/>
            <a:endParaRPr lang="en-US" sz="2200" b="1" dirty="0" smtClean="0">
              <a:solidFill>
                <a:srgbClr val="C00000"/>
              </a:solidFill>
            </a:endParaRPr>
          </a:p>
          <a:p>
            <a:pPr algn="l" eaLnBrk="0" hangingPunct="0"/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5" name="Down Arrow Callout 24"/>
          <p:cNvSpPr/>
          <p:nvPr/>
        </p:nvSpPr>
        <p:spPr bwMode="auto">
          <a:xfrm>
            <a:off x="5715000" y="1778913"/>
            <a:ext cx="1143000" cy="609600"/>
          </a:xfrm>
          <a:prstGeom prst="downArrowCallout">
            <a:avLst/>
          </a:prstGeom>
          <a:solidFill>
            <a:srgbClr val="99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Parent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09600" y="4888365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(3-1)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09600" y="5225121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baseline="30000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2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09600" y="5574165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4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029200" y="4903113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          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3</a:t>
            </a:r>
            <a:r>
              <a:rPr lang="en-US" sz="2200" b="1" dirty="0" smtClean="0">
                <a:solidFill>
                  <a:srgbClr val="C00000"/>
                </a:solidFill>
              </a:rPr>
              <a:t>- 1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029200" y="5237409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baseline="30000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8 - 1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029200" y="5588913"/>
            <a:ext cx="3577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rgbClr val="C00000"/>
                </a:solidFill>
              </a:rPr>
              <a:t>		</a:t>
            </a:r>
            <a:r>
              <a:rPr lang="en-US" sz="2200" dirty="0" smtClean="0">
                <a:solidFill>
                  <a:schemeClr val="tx2"/>
                </a:solidFill>
              </a:rPr>
              <a:t>=</a:t>
            </a:r>
            <a:r>
              <a:rPr lang="en-US" sz="2200" b="1" dirty="0" smtClean="0">
                <a:solidFill>
                  <a:srgbClr val="C00000"/>
                </a:solidFill>
              </a:rPr>
              <a:t> 7</a:t>
            </a:r>
            <a:r>
              <a:rPr lang="en-US" sz="2200" b="1" baseline="30000" dirty="0" smtClean="0">
                <a:solidFill>
                  <a:srgbClr val="C00000"/>
                </a:solidFill>
              </a:rPr>
              <a:t>	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2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9" grpId="0" animBg="1"/>
      <p:bldP spid="50" grpId="0" animBg="1"/>
      <p:bldP spid="5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Jenis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Binary Tree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2672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0988" indent="-280988" algn="ctr">
              <a:buNone/>
            </a:pPr>
            <a:r>
              <a:rPr lang="en-US" sz="2200" b="1" i="1" dirty="0" smtClean="0">
                <a:solidFill>
                  <a:srgbClr val="002060"/>
                </a:solidFill>
              </a:rPr>
              <a:t>Full Binary Tree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0785" y="6416675"/>
            <a:ext cx="2751015" cy="319803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Struktur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Data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62600" y="6400800"/>
            <a:ext cx="3352800" cy="4572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Program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Studi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Teknik</a:t>
            </a:r>
            <a:r>
              <a:rPr lang="en-US" sz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Informatika</a:t>
            </a:r>
            <a:endParaRPr lang="en-US" sz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1676400"/>
            <a:ext cx="42672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Binary Tree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09800" y="2133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95400" y="2819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962400" y="373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200400" y="28194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" y="373380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5000" y="373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14600" y="3733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  <p:cxnSp>
        <p:nvCxnSpPr>
          <p:cNvPr id="16" name="Straight Connector 15"/>
          <p:cNvCxnSpPr>
            <a:stCxn id="8" idx="3"/>
            <a:endCxn id="9" idx="0"/>
          </p:cNvCxnSpPr>
          <p:nvPr/>
        </p:nvCxnSpPr>
        <p:spPr bwMode="auto">
          <a:xfrm rot="5400000">
            <a:off x="1752601" y="2295245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5"/>
            <a:endCxn id="11" idx="0"/>
          </p:cNvCxnSpPr>
          <p:nvPr/>
        </p:nvCxnSpPr>
        <p:spPr bwMode="auto">
          <a:xfrm rot="16200000" flipH="1">
            <a:off x="2866745" y="2257144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9" idx="3"/>
            <a:endCxn id="12" idx="0"/>
          </p:cNvCxnSpPr>
          <p:nvPr/>
        </p:nvCxnSpPr>
        <p:spPr bwMode="auto">
          <a:xfrm rot="5400000">
            <a:off x="876301" y="3247745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5"/>
            <a:endCxn id="13" idx="0"/>
          </p:cNvCxnSpPr>
          <p:nvPr/>
        </p:nvCxnSpPr>
        <p:spPr bwMode="auto">
          <a:xfrm rot="16200000" flipH="1">
            <a:off x="1647545" y="3247744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1" idx="3"/>
            <a:endCxn id="14" idx="0"/>
          </p:cNvCxnSpPr>
          <p:nvPr/>
        </p:nvCxnSpPr>
        <p:spPr bwMode="auto">
          <a:xfrm rot="5400000">
            <a:off x="2743201" y="3209645"/>
            <a:ext cx="524155" cy="524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5"/>
            <a:endCxn id="10" idx="0"/>
          </p:cNvCxnSpPr>
          <p:nvPr/>
        </p:nvCxnSpPr>
        <p:spPr bwMode="auto">
          <a:xfrm rot="16200000" flipH="1">
            <a:off x="3628745" y="3171544"/>
            <a:ext cx="524155" cy="6003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6629400" y="2209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715000" y="2895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7620000" y="2895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/>
                </a:solidFill>
              </a:rPr>
              <a:t>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042452" y="3800060"/>
            <a:ext cx="457200" cy="4572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324600" y="3810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35" name="Straight Connector 34"/>
          <p:cNvCxnSpPr>
            <a:stCxn id="28" idx="3"/>
            <a:endCxn id="29" idx="0"/>
          </p:cNvCxnSpPr>
          <p:nvPr/>
        </p:nvCxnSpPr>
        <p:spPr bwMode="auto">
          <a:xfrm rot="5400000">
            <a:off x="6172201" y="2371445"/>
            <a:ext cx="295555" cy="7527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8" idx="5"/>
            <a:endCxn id="31" idx="0"/>
          </p:cNvCxnSpPr>
          <p:nvPr/>
        </p:nvCxnSpPr>
        <p:spPr bwMode="auto">
          <a:xfrm rot="16200000" flipH="1">
            <a:off x="7286345" y="2333344"/>
            <a:ext cx="295555" cy="828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9" idx="3"/>
            <a:endCxn id="32" idx="0"/>
          </p:cNvCxnSpPr>
          <p:nvPr/>
        </p:nvCxnSpPr>
        <p:spPr bwMode="auto">
          <a:xfrm rot="5400000">
            <a:off x="5269397" y="3287501"/>
            <a:ext cx="514215" cy="510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9" idx="5"/>
            <a:endCxn id="33" idx="0"/>
          </p:cNvCxnSpPr>
          <p:nvPr/>
        </p:nvCxnSpPr>
        <p:spPr bwMode="auto">
          <a:xfrm rot="16200000" flipH="1">
            <a:off x="6067145" y="3323944"/>
            <a:ext cx="524155" cy="4479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81000" y="4419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node (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kecuali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leaf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pasti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2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anak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Setiap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subtree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panjang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path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yg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sama</a:t>
            </a:r>
            <a:endParaRPr lang="en-US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0600" y="4419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node (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kecuali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leaf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pasti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2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anak</a:t>
            </a:r>
            <a:endParaRPr lang="en-US" sz="20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290513" indent="-290513" algn="l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Setiap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</a:rPr>
              <a:t>subtree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boleh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memiliki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panjang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path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yg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10000"/>
                  </a:schemeClr>
                </a:solidFill>
              </a:rPr>
              <a:t>berbeda</a:t>
            </a:r>
            <a:endParaRPr lang="en-US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246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750"/>
                            </p:stCondLst>
                            <p:childTnLst>
                              <p:par>
                                <p:cTn id="7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750"/>
                            </p:stCondLst>
                            <p:childTnLst>
                              <p:par>
                                <p:cTn id="1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850"/>
            <a:ext cx="6096000" cy="487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Pembuatan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Binary Tree</a:t>
            </a:r>
            <a:endParaRPr lang="en-US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0" dirty="0" smtClean="0">
                <a:solidFill>
                  <a:schemeClr val="tx1"/>
                </a:solidFill>
              </a:rPr>
              <a:t>Data </a:t>
            </a:r>
            <a:r>
              <a:rPr lang="en-US" sz="3200" b="0" dirty="0" err="1" smtClean="0">
                <a:solidFill>
                  <a:schemeClr val="tx1"/>
                </a:solidFill>
              </a:rPr>
              <a:t>Masukan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smtClean="0"/>
              <a:t>General Tree</a:t>
            </a:r>
          </a:p>
          <a:p>
            <a:pPr marL="514350" indent="-514350">
              <a:buAutoNum type="arabicPeriod"/>
            </a:pPr>
            <a:r>
              <a:rPr lang="en-US" sz="3200" b="0" dirty="0" err="1" smtClean="0">
                <a:solidFill>
                  <a:schemeClr val="tx1"/>
                </a:solidFill>
              </a:rPr>
              <a:t>Hasil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Penelusuran</a:t>
            </a:r>
            <a:endParaRPr lang="en-US" sz="3200" b="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n-US" sz="3200" b="0" i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0785" y="6416675"/>
            <a:ext cx="2751015" cy="3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 Struktur Data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5562600" y="641800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807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Curs</Template>
  <TotalTime>4273</TotalTime>
  <Words>759</Words>
  <Application>Microsoft Office PowerPoint</Application>
  <PresentationFormat>On-screen Show (4:3)</PresentationFormat>
  <Paragraphs>291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Arial Rounded MT Bold</vt:lpstr>
      <vt:lpstr>Courier New</vt:lpstr>
      <vt:lpstr>Verdana</vt:lpstr>
      <vt:lpstr>Wingdings</vt:lpstr>
      <vt:lpstr>Office Theme</vt:lpstr>
      <vt:lpstr>Image</vt:lpstr>
      <vt:lpstr>PowerPoint Presentation</vt:lpstr>
      <vt:lpstr>Pendahuluan</vt:lpstr>
      <vt:lpstr>Struktur Tree</vt:lpstr>
      <vt:lpstr>Terminologi Tree</vt:lpstr>
      <vt:lpstr>Contoh Tree</vt:lpstr>
      <vt:lpstr>Binary Tree</vt:lpstr>
      <vt:lpstr>Binary Tree (lanjutan)</vt:lpstr>
      <vt:lpstr>Jenis Binary Tree</vt:lpstr>
      <vt:lpstr>Pembuatan Binary Tree</vt:lpstr>
      <vt:lpstr>Data Masukan    Binary Tree</vt:lpstr>
      <vt:lpstr>Data Masukan    Binary Tree</vt:lpstr>
      <vt:lpstr>General Tree    Binary Tree </vt:lpstr>
      <vt:lpstr>General Tree    Binary Tree </vt:lpstr>
      <vt:lpstr>Implementasi di Program (1)</vt:lpstr>
      <vt:lpstr>Implementasi di Program (2)</vt:lpstr>
      <vt:lpstr>Implementasi di Program (3)</vt:lpstr>
      <vt:lpstr>Implementasi di Program (4)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</dc:title>
  <dc:creator>Tati Harihayati</dc:creator>
  <cp:lastModifiedBy>Tati Harihayati</cp:lastModifiedBy>
  <cp:revision>34</cp:revision>
  <dcterms:created xsi:type="dcterms:W3CDTF">2015-05-25T01:07:22Z</dcterms:created>
  <dcterms:modified xsi:type="dcterms:W3CDTF">2017-06-05T02:35:58Z</dcterms:modified>
</cp:coreProperties>
</file>