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9" r:id="rId13"/>
    <p:sldId id="267" r:id="rId14"/>
    <p:sldId id="268" r:id="rId15"/>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9" autoAdjust="0"/>
    <p:restoredTop sz="94660"/>
  </p:normalViewPr>
  <p:slideViewPr>
    <p:cSldViewPr snapToGrid="0">
      <p:cViewPr varScale="1">
        <p:scale>
          <a:sx n="102" d="100"/>
          <a:sy n="102" d="100"/>
        </p:scale>
        <p:origin x="82"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d-ID"/>
              <a:t>Grafik</a:t>
            </a:r>
            <a:r>
              <a:rPr lang="id-ID" baseline="0"/>
              <a:t> </a:t>
            </a:r>
            <a:r>
              <a:rPr lang="id-ID"/>
              <a:t>Distribusi</a:t>
            </a:r>
            <a:r>
              <a:rPr lang="id-ID" baseline="0"/>
              <a:t> Jawaban</a:t>
            </a:r>
            <a:endParaRPr lang="id-ID"/>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d-ID"/>
        </a:p>
      </c:txPr>
    </c:title>
    <c:autoTitleDeleted val="0"/>
    <c:plotArea>
      <c:layout/>
      <c:lineChart>
        <c:grouping val="standard"/>
        <c:varyColors val="0"/>
        <c:ser>
          <c:idx val="0"/>
          <c:order val="0"/>
          <c:tx>
            <c:strRef>
              <c:f>Penilaian!$B$15</c:f>
              <c:strCache>
                <c:ptCount val="1"/>
                <c:pt idx="0">
                  <c:v>as is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Penilaian!$C$15:$I$15</c:f>
              <c:numCache>
                <c:formatCode>General</c:formatCode>
                <c:ptCount val="6"/>
                <c:pt idx="0">
                  <c:v>0</c:v>
                </c:pt>
                <c:pt idx="1">
                  <c:v>9</c:v>
                </c:pt>
                <c:pt idx="2" formatCode="#,##0">
                  <c:v>30</c:v>
                </c:pt>
                <c:pt idx="3">
                  <c:v>38</c:v>
                </c:pt>
                <c:pt idx="4">
                  <c:v>20</c:v>
                </c:pt>
                <c:pt idx="5">
                  <c:v>0</c:v>
                </c:pt>
              </c:numCache>
            </c:numRef>
          </c:val>
          <c:smooth val="0"/>
          <c:extLst>
            <c:ext xmlns:c16="http://schemas.microsoft.com/office/drawing/2014/chart" uri="{C3380CC4-5D6E-409C-BE32-E72D297353CC}">
              <c16:uniqueId val="{00000000-5789-445E-A76C-862AA2F328F6}"/>
            </c:ext>
          </c:extLst>
        </c:ser>
        <c:ser>
          <c:idx val="1"/>
          <c:order val="1"/>
          <c:tx>
            <c:strRef>
              <c:f>Penilaian!$B$16</c:f>
              <c:strCache>
                <c:ptCount val="1"/>
                <c:pt idx="0">
                  <c:v>to be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val>
            <c:numRef>
              <c:f>Penilaian!$C$16:$I$16</c:f>
              <c:numCache>
                <c:formatCode>General</c:formatCode>
                <c:ptCount val="6"/>
                <c:pt idx="0">
                  <c:v>0</c:v>
                </c:pt>
                <c:pt idx="1">
                  <c:v>20</c:v>
                </c:pt>
                <c:pt idx="2">
                  <c:v>50</c:v>
                </c:pt>
                <c:pt idx="3">
                  <c:v>40</c:v>
                </c:pt>
                <c:pt idx="4">
                  <c:v>60</c:v>
                </c:pt>
                <c:pt idx="5">
                  <c:v>40</c:v>
                </c:pt>
              </c:numCache>
            </c:numRef>
          </c:val>
          <c:smooth val="0"/>
          <c:extLst>
            <c:ext xmlns:c16="http://schemas.microsoft.com/office/drawing/2014/chart" uri="{C3380CC4-5D6E-409C-BE32-E72D297353CC}">
              <c16:uniqueId val="{00000001-5789-445E-A76C-862AA2F328F6}"/>
            </c:ext>
          </c:extLst>
        </c:ser>
        <c:dLbls>
          <c:showLegendKey val="0"/>
          <c:showVal val="0"/>
          <c:showCatName val="0"/>
          <c:showSerName val="0"/>
          <c:showPercent val="0"/>
          <c:showBubbleSize val="0"/>
        </c:dLbls>
        <c:marker val="1"/>
        <c:smooth val="0"/>
        <c:axId val="344186512"/>
        <c:axId val="344190776"/>
      </c:lineChart>
      <c:catAx>
        <c:axId val="344186512"/>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d-ID"/>
          </a:p>
        </c:txPr>
        <c:crossAx val="344190776"/>
        <c:crosses val="autoZero"/>
        <c:auto val="1"/>
        <c:lblAlgn val="ctr"/>
        <c:lblOffset val="100"/>
        <c:noMultiLvlLbl val="0"/>
      </c:catAx>
      <c:valAx>
        <c:axId val="3441907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d-ID"/>
          </a:p>
        </c:txPr>
        <c:crossAx val="3441865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d-ID"/>
        </a:p>
      </c:txPr>
    </c:legend>
    <c:plotVisOnly val="1"/>
    <c:dispBlanksAs val="gap"/>
    <c:showDLblsOverMax val="0"/>
  </c:chart>
  <c:spPr>
    <a:noFill/>
    <a:ln>
      <a:noFill/>
    </a:ln>
    <a:effectLst/>
  </c:spPr>
  <c:txPr>
    <a:bodyPr/>
    <a:lstStyle/>
    <a:p>
      <a:pPr>
        <a:defRPr/>
      </a:pPr>
      <a:endParaRPr lang="id-ID"/>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d-ID"/>
              <a:t>Tingkat Kematangan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d-ID"/>
        </a:p>
      </c:txPr>
    </c:title>
    <c:autoTitleDeleted val="0"/>
    <c:plotArea>
      <c:layout/>
      <c:radarChart>
        <c:radarStyle val="marker"/>
        <c:varyColors val="0"/>
        <c:ser>
          <c:idx val="0"/>
          <c:order val="0"/>
          <c:tx>
            <c:strRef>
              <c:f>'nilai &amp; tingkat kematangan'!$E$1:$E$2</c:f>
              <c:strCache>
                <c:ptCount val="2"/>
                <c:pt idx="0">
                  <c:v>tingkat kematangan</c:v>
                </c:pt>
                <c:pt idx="1">
                  <c:v>as is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multiLvlStrRef>
              <c:f>'nilai &amp; tingkat kematangan'!$B$3:$D$8</c:f>
              <c:multiLvlStrCache>
                <c:ptCount val="6"/>
                <c:lvl>
                  <c:pt idx="0">
                    <c:v>4.60</c:v>
                  </c:pt>
                  <c:pt idx="1">
                    <c:v>4.45</c:v>
                  </c:pt>
                  <c:pt idx="2">
                    <c:v>4.70</c:v>
                  </c:pt>
                  <c:pt idx="3">
                    <c:v>4.27</c:v>
                  </c:pt>
                  <c:pt idx="4">
                    <c:v>4.70</c:v>
                  </c:pt>
                  <c:pt idx="5">
                    <c:v>4.11</c:v>
                  </c:pt>
                </c:lvl>
                <c:lvl>
                  <c:pt idx="0">
                    <c:v>3.08</c:v>
                  </c:pt>
                  <c:pt idx="1">
                    <c:v>2.40</c:v>
                  </c:pt>
                  <c:pt idx="2">
                    <c:v>3.50</c:v>
                  </c:pt>
                  <c:pt idx="3">
                    <c:v>1.90</c:v>
                  </c:pt>
                  <c:pt idx="4">
                    <c:v>3.12</c:v>
                  </c:pt>
                  <c:pt idx="5">
                    <c:v>2.75</c:v>
                  </c:pt>
                </c:lvl>
                <c:lvl>
                  <c:pt idx="0">
                    <c:v>AC</c:v>
                  </c:pt>
                  <c:pt idx="1">
                    <c:v>PSP</c:v>
                  </c:pt>
                  <c:pt idx="2">
                    <c:v>TA</c:v>
                  </c:pt>
                  <c:pt idx="3">
                    <c:v>SE</c:v>
                  </c:pt>
                  <c:pt idx="4">
                    <c:v>RA</c:v>
                  </c:pt>
                  <c:pt idx="5">
                    <c:v>GSM</c:v>
                  </c:pt>
                </c:lvl>
              </c:multiLvlStrCache>
            </c:multiLvlStrRef>
          </c:cat>
          <c:val>
            <c:numRef>
              <c:f>'nilai &amp; tingkat kematangan'!$E$3:$E$8</c:f>
              <c:numCache>
                <c:formatCode>General</c:formatCode>
                <c:ptCount val="6"/>
                <c:pt idx="0" formatCode="0">
                  <c:v>3</c:v>
                </c:pt>
                <c:pt idx="1">
                  <c:v>2</c:v>
                </c:pt>
                <c:pt idx="2">
                  <c:v>3</c:v>
                </c:pt>
                <c:pt idx="3">
                  <c:v>2</c:v>
                </c:pt>
                <c:pt idx="4">
                  <c:v>3</c:v>
                </c:pt>
                <c:pt idx="5">
                  <c:v>3</c:v>
                </c:pt>
              </c:numCache>
            </c:numRef>
          </c:val>
          <c:extLst>
            <c:ext xmlns:c16="http://schemas.microsoft.com/office/drawing/2014/chart" uri="{C3380CC4-5D6E-409C-BE32-E72D297353CC}">
              <c16:uniqueId val="{00000000-BB89-479D-B822-9FE899A3E114}"/>
            </c:ext>
          </c:extLst>
        </c:ser>
        <c:ser>
          <c:idx val="1"/>
          <c:order val="1"/>
          <c:tx>
            <c:strRef>
              <c:f>'nilai &amp; tingkat kematangan'!$F$1:$F$2</c:f>
              <c:strCache>
                <c:ptCount val="2"/>
                <c:pt idx="0">
                  <c:v>tingkat kematangan</c:v>
                </c:pt>
                <c:pt idx="1">
                  <c:v>tobe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multiLvlStrRef>
              <c:f>'nilai &amp; tingkat kematangan'!$B$3:$D$8</c:f>
              <c:multiLvlStrCache>
                <c:ptCount val="6"/>
                <c:lvl>
                  <c:pt idx="0">
                    <c:v>4.60</c:v>
                  </c:pt>
                  <c:pt idx="1">
                    <c:v>4.45</c:v>
                  </c:pt>
                  <c:pt idx="2">
                    <c:v>4.70</c:v>
                  </c:pt>
                  <c:pt idx="3">
                    <c:v>4.27</c:v>
                  </c:pt>
                  <c:pt idx="4">
                    <c:v>4.70</c:v>
                  </c:pt>
                  <c:pt idx="5">
                    <c:v>4.11</c:v>
                  </c:pt>
                </c:lvl>
                <c:lvl>
                  <c:pt idx="0">
                    <c:v>3.08</c:v>
                  </c:pt>
                  <c:pt idx="1">
                    <c:v>2.40</c:v>
                  </c:pt>
                  <c:pt idx="2">
                    <c:v>3.50</c:v>
                  </c:pt>
                  <c:pt idx="3">
                    <c:v>1.90</c:v>
                  </c:pt>
                  <c:pt idx="4">
                    <c:v>3.12</c:v>
                  </c:pt>
                  <c:pt idx="5">
                    <c:v>2.75</c:v>
                  </c:pt>
                </c:lvl>
                <c:lvl>
                  <c:pt idx="0">
                    <c:v>AC</c:v>
                  </c:pt>
                  <c:pt idx="1">
                    <c:v>PSP</c:v>
                  </c:pt>
                  <c:pt idx="2">
                    <c:v>TA</c:v>
                  </c:pt>
                  <c:pt idx="3">
                    <c:v>SE</c:v>
                  </c:pt>
                  <c:pt idx="4">
                    <c:v>RA</c:v>
                  </c:pt>
                  <c:pt idx="5">
                    <c:v>GSM</c:v>
                  </c:pt>
                </c:lvl>
              </c:multiLvlStrCache>
            </c:multiLvlStrRef>
          </c:cat>
          <c:val>
            <c:numRef>
              <c:f>'nilai &amp; tingkat kematangan'!$F$3:$F$8</c:f>
              <c:numCache>
                <c:formatCode>General</c:formatCode>
                <c:ptCount val="6"/>
                <c:pt idx="0" formatCode="0">
                  <c:v>5</c:v>
                </c:pt>
                <c:pt idx="1">
                  <c:v>4</c:v>
                </c:pt>
                <c:pt idx="2">
                  <c:v>5</c:v>
                </c:pt>
                <c:pt idx="3">
                  <c:v>4</c:v>
                </c:pt>
                <c:pt idx="4">
                  <c:v>5</c:v>
                </c:pt>
                <c:pt idx="5">
                  <c:v>4</c:v>
                </c:pt>
              </c:numCache>
            </c:numRef>
          </c:val>
          <c:extLst>
            <c:ext xmlns:c16="http://schemas.microsoft.com/office/drawing/2014/chart" uri="{C3380CC4-5D6E-409C-BE32-E72D297353CC}">
              <c16:uniqueId val="{00000001-BB89-479D-B822-9FE899A3E114}"/>
            </c:ext>
          </c:extLst>
        </c:ser>
        <c:dLbls>
          <c:showLegendKey val="0"/>
          <c:showVal val="0"/>
          <c:showCatName val="0"/>
          <c:showSerName val="0"/>
          <c:showPercent val="0"/>
          <c:showBubbleSize val="0"/>
        </c:dLbls>
        <c:axId val="451012384"/>
        <c:axId val="451015664"/>
      </c:radarChart>
      <c:catAx>
        <c:axId val="451012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d-ID"/>
          </a:p>
        </c:txPr>
        <c:crossAx val="451015664"/>
        <c:crosses val="autoZero"/>
        <c:auto val="1"/>
        <c:lblAlgn val="ctr"/>
        <c:lblOffset val="100"/>
        <c:noMultiLvlLbl val="0"/>
      </c:catAx>
      <c:valAx>
        <c:axId val="4510156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d-ID"/>
          </a:p>
        </c:txPr>
        <c:crossAx val="45101238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d-ID"/>
        </a:p>
      </c:txPr>
    </c:legend>
    <c:plotVisOnly val="1"/>
    <c:dispBlanksAs val="gap"/>
    <c:showDLblsOverMax val="0"/>
  </c:chart>
  <c:spPr>
    <a:noFill/>
    <a:ln>
      <a:noFill/>
    </a:ln>
    <a:effectLst/>
  </c:spPr>
  <c:txPr>
    <a:bodyPr/>
    <a:lstStyle/>
    <a:p>
      <a:pPr>
        <a:defRPr/>
      </a:pPr>
      <a:endParaRPr lang="id-ID"/>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id-ID" dirty="0" smtClean="0"/>
              <a:t>Diagram rising</a:t>
            </a:r>
            <a:endParaRPr lang="id-ID" dirty="0"/>
          </a:p>
        </c:rich>
      </c:tx>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id-ID"/>
        </a:p>
      </c:txPr>
    </c:title>
    <c:autoTitleDeleted val="0"/>
    <c:plotArea>
      <c:layout/>
      <c:scatterChart>
        <c:scatterStyle val="lineMarker"/>
        <c:varyColors val="0"/>
        <c:ser>
          <c:idx val="0"/>
          <c:order val="0"/>
          <c:spPr>
            <a:ln w="25400" cap="rnd">
              <a:noFill/>
              <a:round/>
            </a:ln>
            <a:effectLst/>
          </c:spPr>
          <c:marker>
            <c:symbol val="diamond"/>
            <c:size val="6"/>
            <c:spPr>
              <a:solidFill>
                <a:schemeClr val="accent1"/>
              </a:solidFill>
              <a:ln w="9525">
                <a:solidFill>
                  <a:schemeClr val="accent1"/>
                </a:solidFill>
                <a:round/>
              </a:ln>
              <a:effectLst/>
            </c:spPr>
          </c:marker>
          <c:xVal>
            <c:multiLvlStrRef>
              <c:f>'nilai &amp; tingkat kematangan'!$B$3:$D$8</c:f>
              <c:multiLvlStrCache>
                <c:ptCount val="6"/>
                <c:lvl>
                  <c:pt idx="0">
                    <c:v>4.60</c:v>
                  </c:pt>
                  <c:pt idx="1">
                    <c:v>4.45</c:v>
                  </c:pt>
                  <c:pt idx="2">
                    <c:v>4.70</c:v>
                  </c:pt>
                  <c:pt idx="3">
                    <c:v>4.27</c:v>
                  </c:pt>
                  <c:pt idx="4">
                    <c:v>4.70</c:v>
                  </c:pt>
                  <c:pt idx="5">
                    <c:v>4.11</c:v>
                  </c:pt>
                </c:lvl>
                <c:lvl>
                  <c:pt idx="0">
                    <c:v>3.08</c:v>
                  </c:pt>
                  <c:pt idx="1">
                    <c:v>2.40</c:v>
                  </c:pt>
                  <c:pt idx="2">
                    <c:v>3.50</c:v>
                  </c:pt>
                  <c:pt idx="3">
                    <c:v>1.90</c:v>
                  </c:pt>
                  <c:pt idx="4">
                    <c:v>3.12</c:v>
                  </c:pt>
                  <c:pt idx="5">
                    <c:v>2.75</c:v>
                  </c:pt>
                </c:lvl>
                <c:lvl>
                  <c:pt idx="0">
                    <c:v>AC</c:v>
                  </c:pt>
                  <c:pt idx="1">
                    <c:v>PSP</c:v>
                  </c:pt>
                  <c:pt idx="2">
                    <c:v>TA</c:v>
                  </c:pt>
                  <c:pt idx="3">
                    <c:v>SE</c:v>
                  </c:pt>
                  <c:pt idx="4">
                    <c:v>RA</c:v>
                  </c:pt>
                  <c:pt idx="5">
                    <c:v>GSM</c:v>
                  </c:pt>
                </c:lvl>
              </c:multiLvlStrCache>
            </c:multiLvlStrRef>
          </c:xVal>
          <c:yVal>
            <c:numRef>
              <c:f>'nilai &amp; tingkat kematangan'!$E$3:$E$8</c:f>
              <c:numCache>
                <c:formatCode>General</c:formatCode>
                <c:ptCount val="6"/>
                <c:pt idx="0" formatCode="0">
                  <c:v>3</c:v>
                </c:pt>
                <c:pt idx="1">
                  <c:v>2</c:v>
                </c:pt>
                <c:pt idx="2">
                  <c:v>3</c:v>
                </c:pt>
                <c:pt idx="3">
                  <c:v>2</c:v>
                </c:pt>
                <c:pt idx="4">
                  <c:v>3</c:v>
                </c:pt>
                <c:pt idx="5">
                  <c:v>3</c:v>
                </c:pt>
              </c:numCache>
            </c:numRef>
          </c:yVal>
          <c:smooth val="0"/>
          <c:extLst>
            <c:ext xmlns:c16="http://schemas.microsoft.com/office/drawing/2014/chart" uri="{C3380CC4-5D6E-409C-BE32-E72D297353CC}">
              <c16:uniqueId val="{00000000-E7E7-49ED-B8C9-38103230961A}"/>
            </c:ext>
          </c:extLst>
        </c:ser>
        <c:ser>
          <c:idx val="1"/>
          <c:order val="1"/>
          <c:spPr>
            <a:ln w="25400" cap="rnd">
              <a:noFill/>
              <a:round/>
            </a:ln>
            <a:effectLst/>
          </c:spPr>
          <c:marker>
            <c:symbol val="square"/>
            <c:size val="6"/>
            <c:spPr>
              <a:solidFill>
                <a:schemeClr val="accent2"/>
              </a:solidFill>
              <a:ln w="9525">
                <a:solidFill>
                  <a:schemeClr val="accent2"/>
                </a:solidFill>
                <a:round/>
              </a:ln>
              <a:effectLst/>
            </c:spPr>
          </c:marker>
          <c:xVal>
            <c:multiLvlStrRef>
              <c:f>'nilai &amp; tingkat kematangan'!$B$3:$D$8</c:f>
              <c:multiLvlStrCache>
                <c:ptCount val="6"/>
                <c:lvl>
                  <c:pt idx="0">
                    <c:v>4.60</c:v>
                  </c:pt>
                  <c:pt idx="1">
                    <c:v>4.45</c:v>
                  </c:pt>
                  <c:pt idx="2">
                    <c:v>4.70</c:v>
                  </c:pt>
                  <c:pt idx="3">
                    <c:v>4.27</c:v>
                  </c:pt>
                  <c:pt idx="4">
                    <c:v>4.70</c:v>
                  </c:pt>
                  <c:pt idx="5">
                    <c:v>4.11</c:v>
                  </c:pt>
                </c:lvl>
                <c:lvl>
                  <c:pt idx="0">
                    <c:v>3.08</c:v>
                  </c:pt>
                  <c:pt idx="1">
                    <c:v>2.40</c:v>
                  </c:pt>
                  <c:pt idx="2">
                    <c:v>3.50</c:v>
                  </c:pt>
                  <c:pt idx="3">
                    <c:v>1.90</c:v>
                  </c:pt>
                  <c:pt idx="4">
                    <c:v>3.12</c:v>
                  </c:pt>
                  <c:pt idx="5">
                    <c:v>2.75</c:v>
                  </c:pt>
                </c:lvl>
                <c:lvl>
                  <c:pt idx="0">
                    <c:v>AC</c:v>
                  </c:pt>
                  <c:pt idx="1">
                    <c:v>PSP</c:v>
                  </c:pt>
                  <c:pt idx="2">
                    <c:v>TA</c:v>
                  </c:pt>
                  <c:pt idx="3">
                    <c:v>SE</c:v>
                  </c:pt>
                  <c:pt idx="4">
                    <c:v>RA</c:v>
                  </c:pt>
                  <c:pt idx="5">
                    <c:v>GSM</c:v>
                  </c:pt>
                </c:lvl>
              </c:multiLvlStrCache>
            </c:multiLvlStrRef>
          </c:xVal>
          <c:yVal>
            <c:numRef>
              <c:f>'nilai &amp; tingkat kematangan'!$F$3:$F$8</c:f>
              <c:numCache>
                <c:formatCode>General</c:formatCode>
                <c:ptCount val="6"/>
                <c:pt idx="0" formatCode="0">
                  <c:v>5</c:v>
                </c:pt>
                <c:pt idx="1">
                  <c:v>4</c:v>
                </c:pt>
                <c:pt idx="2">
                  <c:v>5</c:v>
                </c:pt>
                <c:pt idx="3">
                  <c:v>4</c:v>
                </c:pt>
                <c:pt idx="4">
                  <c:v>5</c:v>
                </c:pt>
                <c:pt idx="5">
                  <c:v>4</c:v>
                </c:pt>
              </c:numCache>
            </c:numRef>
          </c:yVal>
          <c:smooth val="0"/>
          <c:extLst>
            <c:ext xmlns:c16="http://schemas.microsoft.com/office/drawing/2014/chart" uri="{C3380CC4-5D6E-409C-BE32-E72D297353CC}">
              <c16:uniqueId val="{00000001-E7E7-49ED-B8C9-38103230961A}"/>
            </c:ext>
          </c:extLst>
        </c:ser>
        <c:dLbls>
          <c:showLegendKey val="0"/>
          <c:showVal val="0"/>
          <c:showCatName val="0"/>
          <c:showSerName val="0"/>
          <c:showPercent val="0"/>
          <c:showBubbleSize val="0"/>
        </c:dLbls>
        <c:axId val="458962848"/>
        <c:axId val="458964816"/>
      </c:scatterChart>
      <c:valAx>
        <c:axId val="45896284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id-ID"/>
                  <a:t>atribut kematangan</a:t>
                </a:r>
              </a:p>
            </c:rich>
          </c:tx>
          <c:layout/>
          <c:overlay val="0"/>
          <c:spPr>
            <a:noFill/>
            <a:ln>
              <a:noFill/>
            </a:ln>
            <a:effectLst/>
          </c:spPr>
          <c:txPr>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id-ID"/>
            </a:p>
          </c:txPr>
        </c:title>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lumMod val="65000"/>
                    <a:lumOff val="35000"/>
                  </a:schemeClr>
                </a:solidFill>
                <a:latin typeface="+mn-lt"/>
                <a:ea typeface="+mn-ea"/>
                <a:cs typeface="+mn-cs"/>
              </a:defRPr>
            </a:pPr>
            <a:endParaRPr lang="id-ID"/>
          </a:p>
        </c:txPr>
        <c:crossAx val="458964816"/>
        <c:crosses val="autoZero"/>
        <c:crossBetween val="midCat"/>
      </c:valAx>
      <c:valAx>
        <c:axId val="4589648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a:t>tingkat kematangan</a:t>
                </a:r>
              </a:p>
            </c:rich>
          </c:tx>
          <c:layout/>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id-ID"/>
            </a:p>
          </c:txPr>
        </c:title>
        <c:numFmt formatCode="0"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d-ID"/>
          </a:p>
        </c:txPr>
        <c:crossAx val="458962848"/>
        <c:crosses val="autoZero"/>
        <c:crossBetween val="midCat"/>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d-ID"/>
        </a:p>
      </c:txPr>
    </c:legend>
    <c:plotVisOnly val="1"/>
    <c:dispBlanksAs val="gap"/>
    <c:showDLblsOverMax val="0"/>
  </c:chart>
  <c:spPr>
    <a:noFill/>
    <a:ln>
      <a:noFill/>
    </a:ln>
    <a:effectLst/>
  </c:spPr>
  <c:txPr>
    <a:bodyPr/>
    <a:lstStyle/>
    <a:p>
      <a:pPr>
        <a:defRPr/>
      </a:pPr>
      <a:endParaRPr lang="id-ID"/>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5387D6F9-FF89-4CAE-A444-B1933950DC82}" type="datetimeFigureOut">
              <a:rPr lang="id-ID" smtClean="0"/>
              <a:t>05/06/2017</a:t>
            </a:fld>
            <a:endParaRPr lang="id-ID"/>
          </a:p>
        </p:txBody>
      </p:sp>
      <p:sp>
        <p:nvSpPr>
          <p:cNvPr id="5" name="Footer Placeholder 4"/>
          <p:cNvSpPr>
            <a:spLocks noGrp="1"/>
          </p:cNvSpPr>
          <p:nvPr>
            <p:ph type="ftr" sz="quarter" idx="11"/>
          </p:nvPr>
        </p:nvSpPr>
        <p:spPr>
          <a:xfrm>
            <a:off x="3962399" y="5870575"/>
            <a:ext cx="4893958" cy="377825"/>
          </a:xfrm>
        </p:spPr>
        <p:txBody>
          <a:bodyPr/>
          <a:lstStyle/>
          <a:p>
            <a:endParaRPr lang="id-ID"/>
          </a:p>
        </p:txBody>
      </p:sp>
      <p:sp>
        <p:nvSpPr>
          <p:cNvPr id="6" name="Slide Number Placeholder 5"/>
          <p:cNvSpPr>
            <a:spLocks noGrp="1"/>
          </p:cNvSpPr>
          <p:nvPr>
            <p:ph type="sldNum" sz="quarter" idx="12"/>
          </p:nvPr>
        </p:nvSpPr>
        <p:spPr>
          <a:xfrm>
            <a:off x="10608958" y="5870575"/>
            <a:ext cx="551167" cy="377825"/>
          </a:xfrm>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136195306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387D6F9-FF89-4CAE-A444-B1933950DC82}" type="datetimeFigureOut">
              <a:rPr lang="id-ID" smtClean="0"/>
              <a:t>05/06/2017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3639917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87D6F9-FF89-4CAE-A444-B1933950DC82}" type="datetimeFigureOut">
              <a:rPr lang="id-ID" smtClean="0"/>
              <a:t>05/06/2017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2043713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87D6F9-FF89-4CAE-A444-B1933950DC82}" type="datetimeFigureOut">
              <a:rPr lang="id-ID" smtClean="0"/>
              <a:t>05/06/2017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1041711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87D6F9-FF89-4CAE-A444-B1933950DC82}" type="datetimeFigureOut">
              <a:rPr lang="id-ID" smtClean="0"/>
              <a:t>05/06/2017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297114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87D6F9-FF89-4CAE-A444-B1933950DC82}" type="datetimeFigureOut">
              <a:rPr lang="id-ID" smtClean="0"/>
              <a:t>05/06/2017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3702551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87D6F9-FF89-4CAE-A444-B1933950DC82}" type="datetimeFigureOut">
              <a:rPr lang="id-ID" smtClean="0"/>
              <a:t>05/06/2017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1877628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87D6F9-FF89-4CAE-A444-B1933950DC82}" type="datetimeFigureOut">
              <a:rPr lang="id-ID" smtClean="0"/>
              <a:t>05/06/2017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1453166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87D6F9-FF89-4CAE-A444-B1933950DC82}" type="datetimeFigureOut">
              <a:rPr lang="id-ID" smtClean="0"/>
              <a:t>05/06/2017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3386690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87D6F9-FF89-4CAE-A444-B1933950DC82}" type="datetimeFigureOut">
              <a:rPr lang="id-ID" smtClean="0"/>
              <a:t>05/06/2017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2774786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87D6F9-FF89-4CAE-A444-B1933950DC82}" type="datetimeFigureOut">
              <a:rPr lang="id-ID" smtClean="0"/>
              <a:t>05/06/2017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3001206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87D6F9-FF89-4CAE-A444-B1933950DC82}" type="datetimeFigureOut">
              <a:rPr lang="id-ID" smtClean="0"/>
              <a:t>05/06/2017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397701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87D6F9-FF89-4CAE-A444-B1933950DC82}" type="datetimeFigureOut">
              <a:rPr lang="id-ID" smtClean="0"/>
              <a:t>05/06/2017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4215398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87D6F9-FF89-4CAE-A444-B1933950DC82}" type="datetimeFigureOut">
              <a:rPr lang="id-ID" smtClean="0"/>
              <a:t>05/06/2017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4236684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5387D6F9-FF89-4CAE-A444-B1933950DC82}" type="datetimeFigureOut">
              <a:rPr lang="id-ID" smtClean="0"/>
              <a:t>05/06/2017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1028865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387D6F9-FF89-4CAE-A444-B1933950DC82}" type="datetimeFigureOut">
              <a:rPr lang="id-ID" smtClean="0"/>
              <a:t>05/06/2017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3695058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387D6F9-FF89-4CAE-A444-B1933950DC82}" type="datetimeFigureOut">
              <a:rPr lang="id-ID" smtClean="0"/>
              <a:t>05/06/2017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287960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387D6F9-FF89-4CAE-A444-B1933950DC82}" type="datetimeFigureOut">
              <a:rPr lang="id-ID" smtClean="0"/>
              <a:t>05/06/2017</a:t>
            </a:fld>
            <a:endParaRPr lang="id-ID"/>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d-ID"/>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64831A7-3D6A-493B-A121-4B15A4B8C958}" type="slidenum">
              <a:rPr lang="id-ID" smtClean="0"/>
              <a:t>‹#›</a:t>
            </a:fld>
            <a:endParaRPr lang="id-ID"/>
          </a:p>
        </p:txBody>
      </p:sp>
    </p:spTree>
    <p:extLst>
      <p:ext uri="{BB962C8B-B14F-4D97-AF65-F5344CB8AC3E}">
        <p14:creationId xmlns:p14="http://schemas.microsoft.com/office/powerpoint/2010/main" val="6470367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Maturity Level</a:t>
            </a:r>
            <a:endParaRPr lang="id-ID" dirty="0"/>
          </a:p>
        </p:txBody>
      </p:sp>
      <p:sp>
        <p:nvSpPr>
          <p:cNvPr id="3" name="Subtitle 2"/>
          <p:cNvSpPr>
            <a:spLocks noGrp="1"/>
          </p:cNvSpPr>
          <p:nvPr>
            <p:ph type="subTitle" idx="1"/>
          </p:nvPr>
        </p:nvSpPr>
        <p:spPr/>
        <p:txBody>
          <a:bodyPr/>
          <a:lstStyle/>
          <a:p>
            <a:endParaRPr lang="id-ID" dirty="0"/>
          </a:p>
        </p:txBody>
      </p:sp>
    </p:spTree>
    <p:extLst>
      <p:ext uri="{BB962C8B-B14F-4D97-AF65-F5344CB8AC3E}">
        <p14:creationId xmlns:p14="http://schemas.microsoft.com/office/powerpoint/2010/main" val="601735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4559"/>
          </a:xfrm>
        </p:spPr>
        <p:txBody>
          <a:bodyPr/>
          <a:lstStyle/>
          <a:p>
            <a:r>
              <a:rPr lang="id-ID" dirty="0" smtClean="0"/>
              <a:t>Distribusi Jawaban </a:t>
            </a:r>
            <a:endParaRPr lang="id-ID"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22118037"/>
              </p:ext>
            </p:extLst>
          </p:nvPr>
        </p:nvGraphicFramePr>
        <p:xfrm>
          <a:off x="838200" y="1630942"/>
          <a:ext cx="5562600" cy="4288592"/>
        </p:xfrm>
        <a:graphic>
          <a:graphicData uri="http://schemas.openxmlformats.org/drawingml/2006/table">
            <a:tbl>
              <a:tblPr>
                <a:tableStyleId>{5C22544A-7EE6-4342-B048-85BDC9FD1C3A}</a:tableStyleId>
              </a:tblPr>
              <a:tblGrid>
                <a:gridCol w="539310">
                  <a:extLst>
                    <a:ext uri="{9D8B030D-6E8A-4147-A177-3AD203B41FA5}">
                      <a16:colId xmlns:a16="http://schemas.microsoft.com/office/drawing/2014/main" val="1720048622"/>
                    </a:ext>
                  </a:extLst>
                </a:gridCol>
                <a:gridCol w="916827">
                  <a:extLst>
                    <a:ext uri="{9D8B030D-6E8A-4147-A177-3AD203B41FA5}">
                      <a16:colId xmlns:a16="http://schemas.microsoft.com/office/drawing/2014/main" val="1441304219"/>
                    </a:ext>
                  </a:extLst>
                </a:gridCol>
                <a:gridCol w="916827">
                  <a:extLst>
                    <a:ext uri="{9D8B030D-6E8A-4147-A177-3AD203B41FA5}">
                      <a16:colId xmlns:a16="http://schemas.microsoft.com/office/drawing/2014/main" val="4254775305"/>
                    </a:ext>
                  </a:extLst>
                </a:gridCol>
                <a:gridCol w="531606">
                  <a:extLst>
                    <a:ext uri="{9D8B030D-6E8A-4147-A177-3AD203B41FA5}">
                      <a16:colId xmlns:a16="http://schemas.microsoft.com/office/drawing/2014/main" val="1536515586"/>
                    </a:ext>
                  </a:extLst>
                </a:gridCol>
                <a:gridCol w="531606">
                  <a:extLst>
                    <a:ext uri="{9D8B030D-6E8A-4147-A177-3AD203B41FA5}">
                      <a16:colId xmlns:a16="http://schemas.microsoft.com/office/drawing/2014/main" val="99809980"/>
                    </a:ext>
                  </a:extLst>
                </a:gridCol>
                <a:gridCol w="531606">
                  <a:extLst>
                    <a:ext uri="{9D8B030D-6E8A-4147-A177-3AD203B41FA5}">
                      <a16:colId xmlns:a16="http://schemas.microsoft.com/office/drawing/2014/main" val="3546921754"/>
                    </a:ext>
                  </a:extLst>
                </a:gridCol>
                <a:gridCol w="531606">
                  <a:extLst>
                    <a:ext uri="{9D8B030D-6E8A-4147-A177-3AD203B41FA5}">
                      <a16:colId xmlns:a16="http://schemas.microsoft.com/office/drawing/2014/main" val="2531357981"/>
                    </a:ext>
                  </a:extLst>
                </a:gridCol>
                <a:gridCol w="531606">
                  <a:extLst>
                    <a:ext uri="{9D8B030D-6E8A-4147-A177-3AD203B41FA5}">
                      <a16:colId xmlns:a16="http://schemas.microsoft.com/office/drawing/2014/main" val="2747776309"/>
                    </a:ext>
                  </a:extLst>
                </a:gridCol>
                <a:gridCol w="531606">
                  <a:extLst>
                    <a:ext uri="{9D8B030D-6E8A-4147-A177-3AD203B41FA5}">
                      <a16:colId xmlns:a16="http://schemas.microsoft.com/office/drawing/2014/main" val="2339655556"/>
                    </a:ext>
                  </a:extLst>
                </a:gridCol>
              </a:tblGrid>
              <a:tr h="268037">
                <a:tc rowSpan="2">
                  <a:txBody>
                    <a:bodyPr/>
                    <a:lstStyle/>
                    <a:p>
                      <a:pPr algn="ctr" fontAlgn="ctr"/>
                      <a:r>
                        <a:rPr lang="id-ID" sz="1100" u="none" strike="noStrike">
                          <a:effectLst/>
                        </a:rPr>
                        <a:t>No.</a:t>
                      </a:r>
                      <a:endParaRPr lang="id-ID" sz="1100" b="0" i="0" u="none" strike="noStrike">
                        <a:solidFill>
                          <a:srgbClr val="000000"/>
                        </a:solidFill>
                        <a:effectLst/>
                        <a:latin typeface="Calibri" panose="020F0502020204030204" pitchFamily="34" charset="0"/>
                      </a:endParaRPr>
                    </a:p>
                  </a:txBody>
                  <a:tcPr marL="5443" marR="5443" marT="5443" marB="0" anchor="ctr"/>
                </a:tc>
                <a:tc rowSpan="2">
                  <a:txBody>
                    <a:bodyPr/>
                    <a:lstStyle/>
                    <a:p>
                      <a:pPr algn="ctr" fontAlgn="ctr"/>
                      <a:r>
                        <a:rPr lang="id-ID" sz="1100" u="none" strike="noStrike">
                          <a:effectLst/>
                        </a:rPr>
                        <a:t>Atribut</a:t>
                      </a:r>
                      <a:endParaRPr lang="id-ID" sz="1100" b="0" i="0" u="none" strike="noStrike">
                        <a:solidFill>
                          <a:srgbClr val="000000"/>
                        </a:solidFill>
                        <a:effectLst/>
                        <a:latin typeface="Calibri" panose="020F0502020204030204" pitchFamily="34" charset="0"/>
                      </a:endParaRPr>
                    </a:p>
                  </a:txBody>
                  <a:tcPr marL="5443" marR="5443" marT="5443" marB="0" anchor="ctr"/>
                </a:tc>
                <a:tc rowSpan="2">
                  <a:txBody>
                    <a:bodyPr/>
                    <a:lstStyle/>
                    <a:p>
                      <a:pPr algn="ctr" fontAlgn="ctr"/>
                      <a:r>
                        <a:rPr lang="id-ID" sz="1100" u="none" strike="noStrike">
                          <a:effectLst/>
                        </a:rPr>
                        <a:t>Status</a:t>
                      </a:r>
                      <a:endParaRPr lang="id-ID" sz="1100" b="0" i="0" u="none" strike="noStrike">
                        <a:solidFill>
                          <a:srgbClr val="000000"/>
                        </a:solidFill>
                        <a:effectLst/>
                        <a:latin typeface="Calibri" panose="020F0502020204030204" pitchFamily="34" charset="0"/>
                      </a:endParaRPr>
                    </a:p>
                  </a:txBody>
                  <a:tcPr marL="5443" marR="5443" marT="5443" marB="0" anchor="ctr"/>
                </a:tc>
                <a:tc gridSpan="6">
                  <a:txBody>
                    <a:bodyPr/>
                    <a:lstStyle/>
                    <a:p>
                      <a:pPr algn="ctr" fontAlgn="b"/>
                      <a:r>
                        <a:rPr lang="id-ID" sz="1100" u="none" strike="noStrike">
                          <a:effectLst/>
                        </a:rPr>
                        <a:t>Distribusi Jawaban</a:t>
                      </a:r>
                      <a:endParaRPr lang="id-ID" sz="1100" b="0" i="0" u="none" strike="noStrike">
                        <a:solidFill>
                          <a:srgbClr val="000000"/>
                        </a:solidFill>
                        <a:effectLst/>
                        <a:latin typeface="Calibri" panose="020F0502020204030204" pitchFamily="34" charset="0"/>
                      </a:endParaRPr>
                    </a:p>
                  </a:txBody>
                  <a:tcPr marL="5443" marR="5443" marT="5443"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014638217"/>
                  </a:ext>
                </a:extLst>
              </a:tr>
              <a:tr h="268037">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algn="ctr" fontAlgn="b"/>
                      <a:r>
                        <a:rPr lang="id-ID" sz="1100" u="none" strike="noStrike">
                          <a:effectLst/>
                        </a:rPr>
                        <a:t>a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b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c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d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e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f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342685980"/>
                  </a:ext>
                </a:extLst>
              </a:tr>
              <a:tr h="268037">
                <a:tc>
                  <a:txBody>
                    <a:bodyPr/>
                    <a:lstStyle/>
                    <a:p>
                      <a:pPr algn="ct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rowSpan="2">
                  <a:txBody>
                    <a:bodyPr/>
                    <a:lstStyle/>
                    <a:p>
                      <a:pPr algn="ctr" fontAlgn="ctr"/>
                      <a:r>
                        <a:rPr lang="id-ID" sz="1100" u="none" strike="noStrike">
                          <a:effectLst/>
                        </a:rPr>
                        <a:t>AC</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10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50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20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699771507"/>
                  </a:ext>
                </a:extLst>
              </a:tr>
              <a:tr h="268037">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vMerge="1">
                  <a:txBody>
                    <a:bodyPr/>
                    <a:lstStyle/>
                    <a:p>
                      <a:endParaRPr lang="id-ID"/>
                    </a:p>
                  </a:txBody>
                  <a:tcPr/>
                </a:tc>
                <a:tc>
                  <a:txBody>
                    <a:bodyPr/>
                    <a:lstStyle/>
                    <a:p>
                      <a:pPr algn="l" fontAlgn="b"/>
                      <a:r>
                        <a:rPr lang="id-ID" sz="1100" u="none" strike="noStrike">
                          <a:effectLst/>
                        </a:rPr>
                        <a:t>To Be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10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20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50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828547507"/>
                  </a:ext>
                </a:extLst>
              </a:tr>
              <a:tr h="268037">
                <a:tc>
                  <a:txBody>
                    <a:bodyPr/>
                    <a:lstStyle/>
                    <a:p>
                      <a:pPr algn="ct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rowSpan="2">
                  <a:txBody>
                    <a:bodyPr/>
                    <a:lstStyle/>
                    <a:p>
                      <a:pPr algn="ctr" fontAlgn="ctr"/>
                      <a:r>
                        <a:rPr lang="id-ID" sz="1100" u="none" strike="noStrike">
                          <a:effectLst/>
                        </a:rPr>
                        <a:t>PSP</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86750074"/>
                  </a:ext>
                </a:extLst>
              </a:tr>
              <a:tr h="268037">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vMerge="1">
                  <a:txBody>
                    <a:bodyPr/>
                    <a:lstStyle/>
                    <a:p>
                      <a:endParaRPr lang="id-ID"/>
                    </a:p>
                  </a:txBody>
                  <a:tcPr/>
                </a:tc>
                <a:tc>
                  <a:txBody>
                    <a:bodyPr/>
                    <a:lstStyle/>
                    <a:p>
                      <a:pPr algn="l" fontAlgn="b"/>
                      <a:r>
                        <a:rPr lang="id-ID" sz="1100" u="none" strike="noStrike">
                          <a:effectLst/>
                        </a:rPr>
                        <a:t>To Be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246822875"/>
                  </a:ext>
                </a:extLst>
              </a:tr>
              <a:tr h="268037">
                <a:tc>
                  <a:txBody>
                    <a:bodyPr/>
                    <a:lstStyle/>
                    <a:p>
                      <a:pPr algn="ct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rowSpan="2">
                  <a:txBody>
                    <a:bodyPr/>
                    <a:lstStyle/>
                    <a:p>
                      <a:pPr algn="ctr" fontAlgn="ctr"/>
                      <a:r>
                        <a:rPr lang="id-ID" sz="1100" u="none" strike="noStrike">
                          <a:effectLst/>
                        </a:rPr>
                        <a:t>TA</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469239307"/>
                  </a:ext>
                </a:extLst>
              </a:tr>
              <a:tr h="268037">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vMerge="1">
                  <a:txBody>
                    <a:bodyPr/>
                    <a:lstStyle/>
                    <a:p>
                      <a:endParaRPr lang="id-ID"/>
                    </a:p>
                  </a:txBody>
                  <a:tcPr/>
                </a:tc>
                <a:tc>
                  <a:txBody>
                    <a:bodyPr/>
                    <a:lstStyle/>
                    <a:p>
                      <a:pPr algn="l" fontAlgn="b"/>
                      <a:r>
                        <a:rPr lang="id-ID" sz="1100" u="none" strike="noStrike">
                          <a:effectLst/>
                        </a:rPr>
                        <a:t>To Be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295827382"/>
                  </a:ext>
                </a:extLst>
              </a:tr>
              <a:tr h="268037">
                <a:tc>
                  <a:txBody>
                    <a:bodyPr/>
                    <a:lstStyle/>
                    <a:p>
                      <a:pPr algn="ctr" fontAlgn="b"/>
                      <a:r>
                        <a:rPr lang="id-ID" sz="1100" u="none" strike="noStrike">
                          <a:effectLst/>
                        </a:rPr>
                        <a:t>4</a:t>
                      </a:r>
                      <a:endParaRPr lang="id-ID" sz="1100" b="0" i="0" u="none" strike="noStrike">
                        <a:solidFill>
                          <a:srgbClr val="000000"/>
                        </a:solidFill>
                        <a:effectLst/>
                        <a:latin typeface="Calibri" panose="020F0502020204030204" pitchFamily="34" charset="0"/>
                      </a:endParaRPr>
                    </a:p>
                  </a:txBody>
                  <a:tcPr marL="5443" marR="5443" marT="5443" marB="0" anchor="b"/>
                </a:tc>
                <a:tc rowSpan="2">
                  <a:txBody>
                    <a:bodyPr/>
                    <a:lstStyle/>
                    <a:p>
                      <a:pPr algn="ctr" fontAlgn="ctr"/>
                      <a:r>
                        <a:rPr lang="id-ID" sz="1100" u="none" strike="noStrike">
                          <a:effectLst/>
                        </a:rPr>
                        <a:t>SE</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dirty="0">
                          <a:effectLst/>
                        </a:rPr>
                        <a:t> </a:t>
                      </a:r>
                      <a:endParaRPr lang="id-ID" sz="1100" b="0" i="0" u="none" strike="noStrike" dirty="0">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843516023"/>
                  </a:ext>
                </a:extLst>
              </a:tr>
              <a:tr h="268037">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vMerge="1">
                  <a:txBody>
                    <a:bodyPr/>
                    <a:lstStyle/>
                    <a:p>
                      <a:endParaRPr lang="id-ID"/>
                    </a:p>
                  </a:txBody>
                  <a:tcPr/>
                </a:tc>
                <a:tc>
                  <a:txBody>
                    <a:bodyPr/>
                    <a:lstStyle/>
                    <a:p>
                      <a:pPr algn="l" fontAlgn="b"/>
                      <a:r>
                        <a:rPr lang="id-ID" sz="1100" u="none" strike="noStrike">
                          <a:effectLst/>
                        </a:rPr>
                        <a:t>To Be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028640161"/>
                  </a:ext>
                </a:extLst>
              </a:tr>
              <a:tr h="268037">
                <a:tc>
                  <a:txBody>
                    <a:bodyPr/>
                    <a:lstStyle/>
                    <a:p>
                      <a:pPr algn="ctr" fontAlgn="b"/>
                      <a:r>
                        <a:rPr lang="id-ID" sz="1100" u="none" strike="noStrike">
                          <a:effectLst/>
                        </a:rPr>
                        <a:t>5</a:t>
                      </a:r>
                      <a:endParaRPr lang="id-ID" sz="1100" b="0" i="0" u="none" strike="noStrike">
                        <a:solidFill>
                          <a:srgbClr val="000000"/>
                        </a:solidFill>
                        <a:effectLst/>
                        <a:latin typeface="Calibri" panose="020F0502020204030204" pitchFamily="34" charset="0"/>
                      </a:endParaRPr>
                    </a:p>
                  </a:txBody>
                  <a:tcPr marL="5443" marR="5443" marT="5443" marB="0" anchor="b"/>
                </a:tc>
                <a:tc rowSpan="2">
                  <a:txBody>
                    <a:bodyPr/>
                    <a:lstStyle/>
                    <a:p>
                      <a:pPr algn="ctr" fontAlgn="ctr"/>
                      <a:r>
                        <a:rPr lang="id-ID" sz="1100" u="none" strike="noStrike">
                          <a:effectLst/>
                        </a:rPr>
                        <a:t>RA</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346011324"/>
                  </a:ext>
                </a:extLst>
              </a:tr>
              <a:tr h="268037">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vMerge="1">
                  <a:txBody>
                    <a:bodyPr/>
                    <a:lstStyle/>
                    <a:p>
                      <a:endParaRPr lang="id-ID"/>
                    </a:p>
                  </a:txBody>
                  <a:tcPr/>
                </a:tc>
                <a:tc>
                  <a:txBody>
                    <a:bodyPr/>
                    <a:lstStyle/>
                    <a:p>
                      <a:pPr algn="l" fontAlgn="b"/>
                      <a:r>
                        <a:rPr lang="id-ID" sz="1100" u="none" strike="noStrike">
                          <a:effectLst/>
                        </a:rPr>
                        <a:t>To Be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042390133"/>
                  </a:ext>
                </a:extLst>
              </a:tr>
              <a:tr h="268037">
                <a:tc>
                  <a:txBody>
                    <a:bodyPr/>
                    <a:lstStyle/>
                    <a:p>
                      <a:pPr algn="ctr" fontAlgn="b"/>
                      <a:r>
                        <a:rPr lang="id-ID" sz="1100" u="none" strike="noStrike">
                          <a:effectLst/>
                        </a:rPr>
                        <a:t>6</a:t>
                      </a:r>
                      <a:endParaRPr lang="id-ID" sz="1100" b="0" i="0" u="none" strike="noStrike">
                        <a:solidFill>
                          <a:srgbClr val="000000"/>
                        </a:solidFill>
                        <a:effectLst/>
                        <a:latin typeface="Calibri" panose="020F0502020204030204" pitchFamily="34" charset="0"/>
                      </a:endParaRPr>
                    </a:p>
                  </a:txBody>
                  <a:tcPr marL="5443" marR="5443" marT="5443" marB="0" anchor="b"/>
                </a:tc>
                <a:tc rowSpan="2">
                  <a:txBody>
                    <a:bodyPr/>
                    <a:lstStyle/>
                    <a:p>
                      <a:pPr algn="ctr" fontAlgn="ctr"/>
                      <a:r>
                        <a:rPr lang="id-ID" sz="1100" u="none" strike="noStrike">
                          <a:effectLst/>
                        </a:rPr>
                        <a:t>GSM</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982519483"/>
                  </a:ext>
                </a:extLst>
              </a:tr>
              <a:tr h="268037">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vMerge="1">
                  <a:txBody>
                    <a:bodyPr/>
                    <a:lstStyle/>
                    <a:p>
                      <a:endParaRPr lang="id-ID"/>
                    </a:p>
                  </a:txBody>
                  <a:tcPr/>
                </a:tc>
                <a:tc>
                  <a:txBody>
                    <a:bodyPr/>
                    <a:lstStyle/>
                    <a:p>
                      <a:pPr algn="l" fontAlgn="b"/>
                      <a:r>
                        <a:rPr lang="id-ID" sz="1100" u="none" strike="noStrike">
                          <a:effectLst/>
                        </a:rPr>
                        <a:t>To Be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352989003"/>
                  </a:ext>
                </a:extLst>
              </a:tr>
              <a:tr h="268037">
                <a:tc>
                  <a:txBody>
                    <a:bodyPr/>
                    <a:lstStyle/>
                    <a:p>
                      <a:pPr algn="l" fontAlgn="b"/>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9</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38</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10863986"/>
                  </a:ext>
                </a:extLst>
              </a:tr>
              <a:tr h="268037">
                <a:tc>
                  <a:txBody>
                    <a:bodyPr/>
                    <a:lstStyle/>
                    <a:p>
                      <a:pPr algn="l" fontAlgn="b"/>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to be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50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40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60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dirty="0">
                          <a:effectLst/>
                        </a:rPr>
                        <a:t>40</a:t>
                      </a:r>
                      <a:endParaRPr lang="id-ID" sz="1100" b="0" i="0" u="none" strike="noStrike" dirty="0">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307591545"/>
                  </a:ext>
                </a:extLst>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3986630368"/>
              </p:ext>
            </p:extLst>
          </p:nvPr>
        </p:nvGraphicFramePr>
        <p:xfrm>
          <a:off x="6713621" y="1630944"/>
          <a:ext cx="4975726" cy="42885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31866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Nilai dan Tingkat Kematangan </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1564357"/>
              </p:ext>
            </p:extLst>
          </p:nvPr>
        </p:nvGraphicFramePr>
        <p:xfrm>
          <a:off x="929774" y="1775326"/>
          <a:ext cx="4658227" cy="4267197"/>
        </p:xfrm>
        <a:graphic>
          <a:graphicData uri="http://schemas.openxmlformats.org/drawingml/2006/table">
            <a:tbl>
              <a:tblPr>
                <a:tableStyleId>{5C22544A-7EE6-4342-B048-85BDC9FD1C3A}</a:tableStyleId>
              </a:tblPr>
              <a:tblGrid>
                <a:gridCol w="557188">
                  <a:extLst>
                    <a:ext uri="{9D8B030D-6E8A-4147-A177-3AD203B41FA5}">
                      <a16:colId xmlns:a16="http://schemas.microsoft.com/office/drawing/2014/main" val="2972917547"/>
                    </a:ext>
                  </a:extLst>
                </a:gridCol>
                <a:gridCol w="1235503">
                  <a:extLst>
                    <a:ext uri="{9D8B030D-6E8A-4147-A177-3AD203B41FA5}">
                      <a16:colId xmlns:a16="http://schemas.microsoft.com/office/drawing/2014/main" val="2382135641"/>
                    </a:ext>
                  </a:extLst>
                </a:gridCol>
                <a:gridCol w="716384">
                  <a:extLst>
                    <a:ext uri="{9D8B030D-6E8A-4147-A177-3AD203B41FA5}">
                      <a16:colId xmlns:a16="http://schemas.microsoft.com/office/drawing/2014/main" val="718642201"/>
                    </a:ext>
                  </a:extLst>
                </a:gridCol>
                <a:gridCol w="716384">
                  <a:extLst>
                    <a:ext uri="{9D8B030D-6E8A-4147-A177-3AD203B41FA5}">
                      <a16:colId xmlns:a16="http://schemas.microsoft.com/office/drawing/2014/main" val="1820267037"/>
                    </a:ext>
                  </a:extLst>
                </a:gridCol>
                <a:gridCol w="716384">
                  <a:extLst>
                    <a:ext uri="{9D8B030D-6E8A-4147-A177-3AD203B41FA5}">
                      <a16:colId xmlns:a16="http://schemas.microsoft.com/office/drawing/2014/main" val="3107975400"/>
                    </a:ext>
                  </a:extLst>
                </a:gridCol>
                <a:gridCol w="716384">
                  <a:extLst>
                    <a:ext uri="{9D8B030D-6E8A-4147-A177-3AD203B41FA5}">
                      <a16:colId xmlns:a16="http://schemas.microsoft.com/office/drawing/2014/main" val="1264276781"/>
                    </a:ext>
                  </a:extLst>
                </a:gridCol>
              </a:tblGrid>
              <a:tr h="887268">
                <a:tc>
                  <a:txBody>
                    <a:bodyPr/>
                    <a:lstStyle/>
                    <a:p>
                      <a:pPr algn="l" fontAlgn="b"/>
                      <a:r>
                        <a:rPr lang="id-ID" sz="1100" u="none" strike="noStrike">
                          <a:effectLst/>
                        </a:rPr>
                        <a:t>No.</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Atribut</a:t>
                      </a:r>
                      <a:endParaRPr lang="id-ID" sz="1100" b="0" i="0" u="none" strike="noStrike">
                        <a:solidFill>
                          <a:srgbClr val="000000"/>
                        </a:solidFill>
                        <a:effectLst/>
                        <a:latin typeface="Calibri" panose="020F0502020204030204" pitchFamily="34" charset="0"/>
                      </a:endParaRPr>
                    </a:p>
                  </a:txBody>
                  <a:tcPr marL="5443" marR="5443" marT="5443" marB="0" anchor="b"/>
                </a:tc>
                <a:tc gridSpan="2">
                  <a:txBody>
                    <a:bodyPr/>
                    <a:lstStyle/>
                    <a:p>
                      <a:pPr algn="l" fontAlgn="b"/>
                      <a:r>
                        <a:rPr lang="id-ID" sz="1100" u="none" strike="noStrike">
                          <a:effectLst/>
                        </a:rPr>
                        <a:t>Nilai Kematangan</a:t>
                      </a:r>
                      <a:endParaRPr lang="id-ID" sz="1100" b="0" i="0" u="none" strike="noStrike">
                        <a:solidFill>
                          <a:srgbClr val="000000"/>
                        </a:solidFill>
                        <a:effectLst/>
                        <a:latin typeface="Calibri" panose="020F0502020204030204" pitchFamily="34" charset="0"/>
                      </a:endParaRPr>
                    </a:p>
                  </a:txBody>
                  <a:tcPr marL="5443" marR="5443" marT="5443" marB="0" anchor="b"/>
                </a:tc>
                <a:tc hMerge="1">
                  <a:txBody>
                    <a:bodyPr/>
                    <a:lstStyle/>
                    <a:p>
                      <a:endParaRPr lang="id-ID"/>
                    </a:p>
                  </a:txBody>
                  <a:tcPr/>
                </a:tc>
                <a:tc gridSpan="2">
                  <a:txBody>
                    <a:bodyPr/>
                    <a:lstStyle/>
                    <a:p>
                      <a:pPr algn="l" fontAlgn="b"/>
                      <a:r>
                        <a:rPr lang="id-ID" sz="1100" u="none" strike="noStrike">
                          <a:effectLst/>
                        </a:rPr>
                        <a:t>tingkat kematangan</a:t>
                      </a:r>
                      <a:endParaRPr lang="id-ID" sz="1100" b="0" i="0" u="none" strike="noStrike">
                        <a:solidFill>
                          <a:srgbClr val="000000"/>
                        </a:solidFill>
                        <a:effectLst/>
                        <a:latin typeface="Calibri" panose="020F0502020204030204" pitchFamily="34" charset="0"/>
                      </a:endParaRPr>
                    </a:p>
                  </a:txBody>
                  <a:tcPr marL="5443" marR="5443" marT="5443" marB="0" anchor="b"/>
                </a:tc>
                <a:tc hMerge="1">
                  <a:txBody>
                    <a:bodyPr/>
                    <a:lstStyle/>
                    <a:p>
                      <a:endParaRPr lang="id-ID"/>
                    </a:p>
                  </a:txBody>
                  <a:tcPr/>
                </a:tc>
                <a:extLst>
                  <a:ext uri="{0D108BD9-81ED-4DB2-BD59-A6C34878D82A}">
                    <a16:rowId xmlns:a16="http://schemas.microsoft.com/office/drawing/2014/main" val="4158657108"/>
                  </a:ext>
                </a:extLst>
              </a:tr>
              <a:tr h="482847">
                <a:tc>
                  <a:txBody>
                    <a:bodyPr/>
                    <a:lstStyle/>
                    <a:p>
                      <a:pPr algn="l" fontAlgn="b"/>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to be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tobe</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976387676"/>
                  </a:ext>
                </a:extLst>
              </a:tr>
              <a:tr h="482847">
                <a:tc>
                  <a:txBody>
                    <a:bodyPr/>
                    <a:lstStyle/>
                    <a:p>
                      <a:pPr algn="ct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ctr"/>
                      <a:r>
                        <a:rPr lang="id-ID" sz="1100" u="none" strike="noStrike">
                          <a:effectLst/>
                        </a:rPr>
                        <a:t>AC</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3.08</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4.60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5</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629149172"/>
                  </a:ext>
                </a:extLst>
              </a:tr>
              <a:tr h="482847">
                <a:tc>
                  <a:txBody>
                    <a:bodyPr/>
                    <a:lstStyle/>
                    <a:p>
                      <a:pPr algn="ct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ctr"/>
                      <a:r>
                        <a:rPr lang="id-ID" sz="1100" u="none" strike="noStrike">
                          <a:effectLst/>
                        </a:rPr>
                        <a:t>PSP</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2.40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dirty="0">
                          <a:effectLst/>
                        </a:rPr>
                        <a:t>4.45</a:t>
                      </a:r>
                      <a:endParaRPr lang="id-ID" sz="1100" b="0" i="0" u="none" strike="noStrike" dirty="0">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4</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132096591"/>
                  </a:ext>
                </a:extLst>
              </a:tr>
              <a:tr h="482847">
                <a:tc>
                  <a:txBody>
                    <a:bodyPr/>
                    <a:lstStyle/>
                    <a:p>
                      <a:pPr algn="ct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ctr"/>
                      <a:r>
                        <a:rPr lang="id-ID" sz="1100" u="none" strike="noStrike">
                          <a:effectLst/>
                        </a:rPr>
                        <a:t>TA</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3.50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4.70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5</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52139396"/>
                  </a:ext>
                </a:extLst>
              </a:tr>
              <a:tr h="482847">
                <a:tc>
                  <a:txBody>
                    <a:bodyPr/>
                    <a:lstStyle/>
                    <a:p>
                      <a:pPr algn="ctr" fontAlgn="b"/>
                      <a:r>
                        <a:rPr lang="id-ID" sz="1100" u="none" strike="noStrike">
                          <a:effectLst/>
                        </a:rPr>
                        <a:t>4</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ctr"/>
                      <a:r>
                        <a:rPr lang="id-ID" sz="1100" u="none" strike="noStrike">
                          <a:effectLst/>
                        </a:rPr>
                        <a:t>SE</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1.90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4.27</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dirty="0">
                          <a:effectLst/>
                        </a:rPr>
                        <a:t>2</a:t>
                      </a:r>
                      <a:endParaRPr lang="id-ID" sz="1100" b="0" i="0" u="none" strike="noStrike" dirty="0">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4</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952647380"/>
                  </a:ext>
                </a:extLst>
              </a:tr>
              <a:tr h="482847">
                <a:tc>
                  <a:txBody>
                    <a:bodyPr/>
                    <a:lstStyle/>
                    <a:p>
                      <a:pPr algn="ctr" fontAlgn="b"/>
                      <a:r>
                        <a:rPr lang="id-ID" sz="1100" u="none" strike="noStrike">
                          <a:effectLst/>
                        </a:rPr>
                        <a:t>5</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ctr"/>
                      <a:r>
                        <a:rPr lang="id-ID" sz="1100" u="none" strike="noStrike">
                          <a:effectLst/>
                        </a:rPr>
                        <a:t>RA</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3.12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4.70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5</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128086996"/>
                  </a:ext>
                </a:extLst>
              </a:tr>
              <a:tr h="482847">
                <a:tc>
                  <a:txBody>
                    <a:bodyPr/>
                    <a:lstStyle/>
                    <a:p>
                      <a:pPr algn="ctr" fontAlgn="b"/>
                      <a:r>
                        <a:rPr lang="id-ID" sz="1100" u="none" strike="noStrike">
                          <a:effectLst/>
                        </a:rPr>
                        <a:t>6</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ctr"/>
                      <a:r>
                        <a:rPr lang="id-ID" sz="1100" u="none" strike="noStrike">
                          <a:effectLst/>
                        </a:rPr>
                        <a:t>GSM</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dirty="0">
                          <a:effectLst/>
                        </a:rPr>
                        <a:t>2.75</a:t>
                      </a:r>
                      <a:endParaRPr lang="id-ID" sz="1100" b="0" i="0" u="none" strike="noStrike" dirty="0">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4.11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dirty="0">
                          <a:effectLst/>
                        </a:rPr>
                        <a:t>4</a:t>
                      </a:r>
                      <a:endParaRPr lang="id-ID" sz="1100" b="0" i="0" u="none" strike="noStrike" dirty="0">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710422614"/>
                  </a:ext>
                </a:extLst>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1641641787"/>
              </p:ext>
            </p:extLst>
          </p:nvPr>
        </p:nvGraphicFramePr>
        <p:xfrm>
          <a:off x="6205621" y="1775326"/>
          <a:ext cx="4975726" cy="42671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6008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Penilaian dan Pengukuran atribut kematangan</a:t>
            </a:r>
          </a:p>
        </p:txBody>
      </p:sp>
      <p:sp>
        <p:nvSpPr>
          <p:cNvPr id="3" name="Content Placeholder 2"/>
          <p:cNvSpPr>
            <a:spLocks noGrp="1"/>
          </p:cNvSpPr>
          <p:nvPr>
            <p:ph idx="1"/>
          </p:nvPr>
        </p:nvSpPr>
        <p:spPr/>
        <p:txBody>
          <a:bodyPr/>
          <a:lstStyle/>
          <a:p>
            <a:pPr marL="514350" indent="-514350">
              <a:buFont typeface="+mj-lt"/>
              <a:buAutoNum type="arabicPeriod" startAt="5"/>
            </a:pPr>
            <a:r>
              <a:rPr lang="id-ID" dirty="0" smtClean="0"/>
              <a:t>Lakukan analisis terhadap kematangan as is</a:t>
            </a:r>
          </a:p>
          <a:p>
            <a:pPr marL="514350" indent="-514350">
              <a:buFont typeface="+mj-lt"/>
              <a:buAutoNum type="arabicPeriod" startAt="5"/>
            </a:pPr>
            <a:r>
              <a:rPr lang="id-ID" dirty="0" smtClean="0"/>
              <a:t>Lakukan analisis terhadap kematangan to be</a:t>
            </a:r>
          </a:p>
          <a:p>
            <a:pPr marL="514350" indent="-514350">
              <a:buFont typeface="+mj-lt"/>
              <a:buAutoNum type="arabicPeriod" startAt="5"/>
            </a:pPr>
            <a:r>
              <a:rPr lang="id-ID" dirty="0" smtClean="0"/>
              <a:t>Tentukan prioritas perbaikan berdasarkan tingkat kematangan paling rendah</a:t>
            </a:r>
            <a:endParaRPr lang="id-ID" dirty="0"/>
          </a:p>
        </p:txBody>
      </p:sp>
    </p:spTree>
    <p:extLst>
      <p:ext uri="{BB962C8B-B14F-4D97-AF65-F5344CB8AC3E}">
        <p14:creationId xmlns:p14="http://schemas.microsoft.com/office/powerpoint/2010/main" val="2491623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Gap </a:t>
            </a:r>
            <a:endParaRPr lang="id-ID"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40636250"/>
              </p:ext>
            </p:extLst>
          </p:nvPr>
        </p:nvGraphicFramePr>
        <p:xfrm>
          <a:off x="838200" y="1384968"/>
          <a:ext cx="10515600" cy="47919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76997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Penilaian dan Pengukuran atribut kematangan</a:t>
            </a:r>
          </a:p>
        </p:txBody>
      </p:sp>
      <p:sp>
        <p:nvSpPr>
          <p:cNvPr id="3" name="Content Placeholder 2"/>
          <p:cNvSpPr>
            <a:spLocks noGrp="1"/>
          </p:cNvSpPr>
          <p:nvPr>
            <p:ph idx="1"/>
          </p:nvPr>
        </p:nvSpPr>
        <p:spPr/>
        <p:txBody>
          <a:bodyPr/>
          <a:lstStyle/>
          <a:p>
            <a:pPr marL="514350" indent="-514350">
              <a:buFont typeface="+mj-lt"/>
              <a:buAutoNum type="arabicPeriod" startAt="7"/>
            </a:pPr>
            <a:r>
              <a:rPr lang="id-ID" dirty="0" smtClean="0"/>
              <a:t>Berikan Rekomendasi perbaikan</a:t>
            </a:r>
            <a:endParaRPr lang="id-ID" dirty="0"/>
          </a:p>
        </p:txBody>
      </p:sp>
    </p:spTree>
    <p:extLst>
      <p:ext uri="{BB962C8B-B14F-4D97-AF65-F5344CB8AC3E}">
        <p14:creationId xmlns:p14="http://schemas.microsoft.com/office/powerpoint/2010/main" val="174501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Penilaian dan Pengukuran atribut kematangan</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dirty="0" smtClean="0"/>
              <a:t>Kepedulian dan Komunikasi (Awareness and Communication /AC)</a:t>
            </a:r>
          </a:p>
          <a:p>
            <a:pPr marL="514350" indent="-514350">
              <a:buFont typeface="+mj-lt"/>
              <a:buAutoNum type="arabicPeriod"/>
            </a:pPr>
            <a:r>
              <a:rPr lang="id-ID" dirty="0" smtClean="0"/>
              <a:t>Kebijakan, Standar dan Prosedur (Policies, Standards and Procedures/PSP)</a:t>
            </a:r>
          </a:p>
          <a:p>
            <a:pPr marL="514350" indent="-514350">
              <a:buFont typeface="+mj-lt"/>
              <a:buAutoNum type="arabicPeriod"/>
            </a:pPr>
            <a:r>
              <a:rPr lang="id-ID" dirty="0" smtClean="0"/>
              <a:t>Perangkat bantuu dan Otomatisasi (Tools and Automation/TA)</a:t>
            </a:r>
          </a:p>
          <a:p>
            <a:pPr marL="514350" indent="-514350">
              <a:buFont typeface="+mj-lt"/>
              <a:buAutoNum type="arabicPeriod"/>
            </a:pPr>
            <a:r>
              <a:rPr lang="id-ID" dirty="0" smtClean="0"/>
              <a:t>Keterampilan dan Keahlian (Skills and Expertise/SE)</a:t>
            </a:r>
          </a:p>
          <a:p>
            <a:pPr marL="514350" indent="-514350">
              <a:buFont typeface="+mj-lt"/>
              <a:buAutoNum type="arabicPeriod"/>
            </a:pPr>
            <a:r>
              <a:rPr lang="id-ID" dirty="0" smtClean="0"/>
              <a:t>Pertanggungjawaban internal dan eksternal (responsibility and Accountability/RA)</a:t>
            </a:r>
          </a:p>
          <a:p>
            <a:pPr marL="514350" indent="-514350">
              <a:buFont typeface="+mj-lt"/>
              <a:buAutoNum type="arabicPeriod"/>
            </a:pPr>
            <a:r>
              <a:rPr lang="id-ID" dirty="0" smtClean="0"/>
              <a:t>Penetapan Tujuan dan Pengukuran (Goal Setting and Measurement/GSM)</a:t>
            </a:r>
            <a:endParaRPr lang="id-ID" dirty="0"/>
          </a:p>
        </p:txBody>
      </p:sp>
    </p:spTree>
    <p:extLst>
      <p:ext uri="{BB962C8B-B14F-4D97-AF65-F5344CB8AC3E}">
        <p14:creationId xmlns:p14="http://schemas.microsoft.com/office/powerpoint/2010/main" val="346439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Langkah membuat pertanyaan kuesioner</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dirty="0" smtClean="0"/>
              <a:t>Dekomposisi deskripsi dari setiap tingkatan kematangan pada atribut kematangan</a:t>
            </a:r>
          </a:p>
          <a:p>
            <a:pPr marL="0" indent="0">
              <a:buNone/>
            </a:pPr>
            <a:r>
              <a:rPr lang="id-ID" dirty="0" smtClean="0"/>
              <a:t>Contoh :</a:t>
            </a:r>
          </a:p>
          <a:p>
            <a:pPr marL="0" indent="0">
              <a:buNone/>
            </a:pPr>
            <a:endParaRPr lang="id-ID" dirty="0" smtClean="0"/>
          </a:p>
        </p:txBody>
      </p:sp>
    </p:spTree>
    <p:extLst>
      <p:ext uri="{BB962C8B-B14F-4D97-AF65-F5344CB8AC3E}">
        <p14:creationId xmlns:p14="http://schemas.microsoft.com/office/powerpoint/2010/main" val="507049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300581"/>
            <a:ext cx="10515600" cy="925792"/>
          </a:xfrm>
        </p:spPr>
        <p:txBody>
          <a:bodyPr/>
          <a:lstStyle/>
          <a:p>
            <a:r>
              <a:rPr lang="id-ID" dirty="0" smtClean="0"/>
              <a:t>Contoh deskripsi atribut kematangan</a:t>
            </a:r>
            <a:endParaRPr lang="id-ID" dirty="0"/>
          </a:p>
        </p:txBody>
      </p:sp>
      <p:pic>
        <p:nvPicPr>
          <p:cNvPr id="4" name="Content Placeholder 3"/>
          <p:cNvPicPr>
            <a:picLocks noGrp="1" noChangeAspect="1"/>
          </p:cNvPicPr>
          <p:nvPr>
            <p:ph idx="1"/>
          </p:nvPr>
        </p:nvPicPr>
        <p:blipFill>
          <a:blip r:embed="rId2"/>
          <a:stretch>
            <a:fillRect/>
          </a:stretch>
        </p:blipFill>
        <p:spPr>
          <a:xfrm>
            <a:off x="928745" y="1332414"/>
            <a:ext cx="10425056" cy="5032841"/>
          </a:xfrm>
          <a:prstGeom prst="rect">
            <a:avLst/>
          </a:prstGeom>
        </p:spPr>
      </p:pic>
    </p:spTree>
    <p:extLst>
      <p:ext uri="{BB962C8B-B14F-4D97-AF65-F5344CB8AC3E}">
        <p14:creationId xmlns:p14="http://schemas.microsoft.com/office/powerpoint/2010/main" val="3700253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Penilaian dan Pengukuran atribut kematangan</a:t>
            </a:r>
            <a:endParaRPr lang="id-ID" dirty="0"/>
          </a:p>
        </p:txBody>
      </p:sp>
      <p:sp>
        <p:nvSpPr>
          <p:cNvPr id="3" name="Content Placeholder 2"/>
          <p:cNvSpPr>
            <a:spLocks noGrp="1"/>
          </p:cNvSpPr>
          <p:nvPr>
            <p:ph idx="1"/>
          </p:nvPr>
        </p:nvSpPr>
        <p:spPr/>
        <p:txBody>
          <a:bodyPr/>
          <a:lstStyle/>
          <a:p>
            <a:pPr marL="514350" indent="-514350">
              <a:buFont typeface="+mj-lt"/>
              <a:buAutoNum type="arabicPeriod" startAt="2"/>
            </a:pPr>
            <a:r>
              <a:rPr lang="id-ID" dirty="0" smtClean="0"/>
              <a:t>Melengkapi hasil langkah (1) dengan melakukan </a:t>
            </a:r>
            <a:r>
              <a:rPr lang="id-ID" dirty="0" smtClean="0"/>
              <a:t>telaah </a:t>
            </a:r>
            <a:r>
              <a:rPr lang="id-ID" dirty="0" smtClean="0"/>
              <a:t>lebih lanjut untuk mendefenisikan suatu pernyataan kematangan sedemikian rupa sehingga dapat merepresentasikan keseluruhan atribut pada semua tingkat kematangan</a:t>
            </a:r>
          </a:p>
          <a:p>
            <a:pPr marL="514350" indent="-514350">
              <a:buFont typeface="+mj-lt"/>
              <a:buAutoNum type="arabicPeriod" startAt="2"/>
            </a:pPr>
            <a:r>
              <a:rPr lang="id-ID" dirty="0" smtClean="0"/>
              <a:t>Menuangkan hasil langkah 2 ke dalam sel – sel dalam matriks atribut </a:t>
            </a:r>
            <a:r>
              <a:rPr lang="id-ID" dirty="0" smtClean="0"/>
              <a:t>kematangan</a:t>
            </a:r>
            <a:endParaRPr lang="id-ID" dirty="0" smtClean="0"/>
          </a:p>
          <a:p>
            <a:endParaRPr lang="id-ID" dirty="0"/>
          </a:p>
        </p:txBody>
      </p:sp>
    </p:spTree>
    <p:extLst>
      <p:ext uri="{BB962C8B-B14F-4D97-AF65-F5344CB8AC3E}">
        <p14:creationId xmlns:p14="http://schemas.microsoft.com/office/powerpoint/2010/main" val="3419434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021" y="231441"/>
            <a:ext cx="10515600" cy="789907"/>
          </a:xfrm>
        </p:spPr>
        <p:txBody>
          <a:bodyPr/>
          <a:lstStyle/>
          <a:p>
            <a:r>
              <a:rPr lang="id-ID" dirty="0" smtClean="0"/>
              <a:t>Matriks Atribut Kematangan pada Proses PO 1</a:t>
            </a: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23676807"/>
              </p:ext>
            </p:extLst>
          </p:nvPr>
        </p:nvGraphicFramePr>
        <p:xfrm>
          <a:off x="890334" y="1021348"/>
          <a:ext cx="10515603" cy="5577840"/>
        </p:xfrm>
        <a:graphic>
          <a:graphicData uri="http://schemas.openxmlformats.org/drawingml/2006/table">
            <a:tbl>
              <a:tblPr firstRow="1" bandRow="1">
                <a:tableStyleId>{5C22544A-7EE6-4342-B048-85BDC9FD1C3A}</a:tableStyleId>
              </a:tblPr>
              <a:tblGrid>
                <a:gridCol w="1502229">
                  <a:extLst>
                    <a:ext uri="{9D8B030D-6E8A-4147-A177-3AD203B41FA5}">
                      <a16:colId xmlns:a16="http://schemas.microsoft.com/office/drawing/2014/main" val="1523472735"/>
                    </a:ext>
                  </a:extLst>
                </a:gridCol>
                <a:gridCol w="1502229">
                  <a:extLst>
                    <a:ext uri="{9D8B030D-6E8A-4147-A177-3AD203B41FA5}">
                      <a16:colId xmlns:a16="http://schemas.microsoft.com/office/drawing/2014/main" val="1502183288"/>
                    </a:ext>
                  </a:extLst>
                </a:gridCol>
                <a:gridCol w="1502229">
                  <a:extLst>
                    <a:ext uri="{9D8B030D-6E8A-4147-A177-3AD203B41FA5}">
                      <a16:colId xmlns:a16="http://schemas.microsoft.com/office/drawing/2014/main" val="3979130495"/>
                    </a:ext>
                  </a:extLst>
                </a:gridCol>
                <a:gridCol w="1502229">
                  <a:extLst>
                    <a:ext uri="{9D8B030D-6E8A-4147-A177-3AD203B41FA5}">
                      <a16:colId xmlns:a16="http://schemas.microsoft.com/office/drawing/2014/main" val="2101640103"/>
                    </a:ext>
                  </a:extLst>
                </a:gridCol>
                <a:gridCol w="1502229">
                  <a:extLst>
                    <a:ext uri="{9D8B030D-6E8A-4147-A177-3AD203B41FA5}">
                      <a16:colId xmlns:a16="http://schemas.microsoft.com/office/drawing/2014/main" val="2056864734"/>
                    </a:ext>
                  </a:extLst>
                </a:gridCol>
                <a:gridCol w="1502229">
                  <a:extLst>
                    <a:ext uri="{9D8B030D-6E8A-4147-A177-3AD203B41FA5}">
                      <a16:colId xmlns:a16="http://schemas.microsoft.com/office/drawing/2014/main" val="2617009467"/>
                    </a:ext>
                  </a:extLst>
                </a:gridCol>
                <a:gridCol w="1502229">
                  <a:extLst>
                    <a:ext uri="{9D8B030D-6E8A-4147-A177-3AD203B41FA5}">
                      <a16:colId xmlns:a16="http://schemas.microsoft.com/office/drawing/2014/main" val="2307253188"/>
                    </a:ext>
                  </a:extLst>
                </a:gridCol>
              </a:tblGrid>
              <a:tr h="323326">
                <a:tc>
                  <a:txBody>
                    <a:bodyPr/>
                    <a:lstStyle/>
                    <a:p>
                      <a:endParaRPr lang="id-ID" dirty="0"/>
                    </a:p>
                  </a:txBody>
                  <a:tcPr/>
                </a:tc>
                <a:tc>
                  <a:txBody>
                    <a:bodyPr/>
                    <a:lstStyle/>
                    <a:p>
                      <a:pPr algn="ctr"/>
                      <a:r>
                        <a:rPr lang="id-ID" dirty="0" smtClean="0"/>
                        <a:t>AC</a:t>
                      </a:r>
                      <a:endParaRPr lang="id-ID" dirty="0"/>
                    </a:p>
                  </a:txBody>
                  <a:tcPr/>
                </a:tc>
                <a:tc>
                  <a:txBody>
                    <a:bodyPr/>
                    <a:lstStyle/>
                    <a:p>
                      <a:pPr algn="ctr"/>
                      <a:r>
                        <a:rPr lang="id-ID" dirty="0" smtClean="0"/>
                        <a:t>PSP</a:t>
                      </a:r>
                      <a:endParaRPr lang="id-ID" dirty="0"/>
                    </a:p>
                  </a:txBody>
                  <a:tcPr/>
                </a:tc>
                <a:tc>
                  <a:txBody>
                    <a:bodyPr/>
                    <a:lstStyle/>
                    <a:p>
                      <a:pPr algn="ctr"/>
                      <a:r>
                        <a:rPr lang="id-ID" dirty="0" smtClean="0"/>
                        <a:t>TA</a:t>
                      </a:r>
                      <a:endParaRPr lang="id-ID" dirty="0"/>
                    </a:p>
                  </a:txBody>
                  <a:tcPr/>
                </a:tc>
                <a:tc>
                  <a:txBody>
                    <a:bodyPr/>
                    <a:lstStyle/>
                    <a:p>
                      <a:pPr algn="ctr"/>
                      <a:r>
                        <a:rPr lang="id-ID" dirty="0" smtClean="0"/>
                        <a:t>SE</a:t>
                      </a:r>
                      <a:endParaRPr lang="id-ID" dirty="0"/>
                    </a:p>
                  </a:txBody>
                  <a:tcPr/>
                </a:tc>
                <a:tc>
                  <a:txBody>
                    <a:bodyPr/>
                    <a:lstStyle/>
                    <a:p>
                      <a:pPr algn="ctr"/>
                      <a:r>
                        <a:rPr lang="id-ID" dirty="0" smtClean="0"/>
                        <a:t>RA</a:t>
                      </a:r>
                      <a:endParaRPr lang="id-ID" dirty="0"/>
                    </a:p>
                  </a:txBody>
                  <a:tcPr/>
                </a:tc>
                <a:tc>
                  <a:txBody>
                    <a:bodyPr/>
                    <a:lstStyle/>
                    <a:p>
                      <a:pPr algn="ctr"/>
                      <a:r>
                        <a:rPr lang="id-ID" dirty="0" smtClean="0"/>
                        <a:t>GSM</a:t>
                      </a:r>
                      <a:endParaRPr lang="id-ID" dirty="0"/>
                    </a:p>
                  </a:txBody>
                  <a:tcPr/>
                </a:tc>
                <a:extLst>
                  <a:ext uri="{0D108BD9-81ED-4DB2-BD59-A6C34878D82A}">
                    <a16:rowId xmlns:a16="http://schemas.microsoft.com/office/drawing/2014/main" val="524050832"/>
                  </a:ext>
                </a:extLst>
              </a:tr>
              <a:tr h="1275587">
                <a:tc>
                  <a:txBody>
                    <a:bodyPr/>
                    <a:lstStyle/>
                    <a:p>
                      <a:pPr algn="ctr"/>
                      <a:r>
                        <a:rPr lang="id-ID" dirty="0" smtClean="0"/>
                        <a:t>0</a:t>
                      </a:r>
                    </a:p>
                  </a:txBody>
                  <a:tcPr/>
                </a:tc>
                <a:tc>
                  <a:txBody>
                    <a:bodyPr/>
                    <a:lstStyle/>
                    <a:p>
                      <a:pPr algn="l"/>
                      <a:r>
                        <a:rPr lang="id-ID" dirty="0" smtClean="0"/>
                        <a:t>IT tidak terdapat dalam perencanaan IT</a:t>
                      </a:r>
                      <a:endParaRPr lang="id-ID" dirty="0"/>
                    </a:p>
                  </a:txBody>
                  <a:tcPr/>
                </a:tc>
                <a:tc>
                  <a:txBody>
                    <a:bodyPr/>
                    <a:lstStyle/>
                    <a:p>
                      <a:pPr algn="ctr"/>
                      <a:endParaRPr lang="id-ID" dirty="0"/>
                    </a:p>
                  </a:txBody>
                  <a:tcPr/>
                </a:tc>
                <a:tc>
                  <a:txBody>
                    <a:bodyPr/>
                    <a:lstStyle/>
                    <a:p>
                      <a:pPr algn="ctr"/>
                      <a:endParaRPr lang="id-ID" dirty="0"/>
                    </a:p>
                  </a:txBody>
                  <a:tcPr/>
                </a:tc>
                <a:tc>
                  <a:txBody>
                    <a:bodyPr/>
                    <a:lstStyle/>
                    <a:p>
                      <a:pPr algn="ctr"/>
                      <a:endParaRPr lang="id-ID"/>
                    </a:p>
                  </a:txBody>
                  <a:tcPr/>
                </a:tc>
                <a:tc>
                  <a:txBody>
                    <a:bodyPr/>
                    <a:lstStyle/>
                    <a:p>
                      <a:pPr algn="ctr"/>
                      <a:endParaRPr lang="id-ID"/>
                    </a:p>
                  </a:txBody>
                  <a:tcPr/>
                </a:tc>
                <a:tc>
                  <a:txBody>
                    <a:bodyPr/>
                    <a:lstStyle/>
                    <a:p>
                      <a:pPr algn="ctr"/>
                      <a:endParaRPr lang="id-ID" dirty="0"/>
                    </a:p>
                  </a:txBody>
                  <a:tcPr/>
                </a:tc>
                <a:extLst>
                  <a:ext uri="{0D108BD9-81ED-4DB2-BD59-A6C34878D82A}">
                    <a16:rowId xmlns:a16="http://schemas.microsoft.com/office/drawing/2014/main" val="339780292"/>
                  </a:ext>
                </a:extLst>
              </a:tr>
              <a:tr h="1993105">
                <a:tc>
                  <a:txBody>
                    <a:bodyPr/>
                    <a:lstStyle/>
                    <a:p>
                      <a:pPr algn="ctr"/>
                      <a:r>
                        <a:rPr lang="id-ID" dirty="0" smtClean="0"/>
                        <a:t>1</a:t>
                      </a:r>
                      <a:endParaRPr lang="id-ID" dirty="0"/>
                    </a:p>
                  </a:txBody>
                  <a:tcPr/>
                </a:tc>
                <a:tc>
                  <a:txBody>
                    <a:bodyPr/>
                    <a:lstStyle/>
                    <a:p>
                      <a:r>
                        <a:rPr lang="id-ID" dirty="0" smtClean="0"/>
                        <a:t>Memiliki Strategi IT</a:t>
                      </a:r>
                      <a:endParaRPr lang="id-ID" dirty="0"/>
                    </a:p>
                  </a:txBody>
                  <a:tcPr/>
                </a:tc>
                <a:tc>
                  <a:txBody>
                    <a:bodyPr/>
                    <a:lstStyle/>
                    <a:p>
                      <a:r>
                        <a:rPr lang="id-ID" dirty="0" smtClean="0"/>
                        <a:t>Tidak tersedia proses pengambilan keputusan berkaitan dengan perencanaan IT</a:t>
                      </a:r>
                      <a:endParaRPr lang="id-ID" dirty="0"/>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extLst>
                  <a:ext uri="{0D108BD9-81ED-4DB2-BD59-A6C34878D82A}">
                    <a16:rowId xmlns:a16="http://schemas.microsoft.com/office/drawing/2014/main" val="109975310"/>
                  </a:ext>
                </a:extLst>
              </a:tr>
              <a:tr h="323326">
                <a:tc>
                  <a:txBody>
                    <a:bodyPr/>
                    <a:lstStyle/>
                    <a:p>
                      <a:pPr algn="ctr"/>
                      <a:r>
                        <a:rPr lang="id-ID" dirty="0" smtClean="0"/>
                        <a:t>2</a:t>
                      </a:r>
                      <a:endParaRPr lang="id-ID" dirty="0"/>
                    </a:p>
                  </a:txBody>
                  <a:tcPr/>
                </a:tc>
                <a:tc>
                  <a:txBody>
                    <a:bodyPr/>
                    <a:lstStyle/>
                    <a:p>
                      <a:endParaRPr lang="id-ID"/>
                    </a:p>
                  </a:txBody>
                  <a:tcPr/>
                </a:tc>
                <a:tc>
                  <a:txBody>
                    <a:bodyPr/>
                    <a:lstStyle/>
                    <a:p>
                      <a:endParaRPr lang="id-ID" dirty="0"/>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extLst>
                  <a:ext uri="{0D108BD9-81ED-4DB2-BD59-A6C34878D82A}">
                    <a16:rowId xmlns:a16="http://schemas.microsoft.com/office/drawing/2014/main" val="2798764621"/>
                  </a:ext>
                </a:extLst>
              </a:tr>
              <a:tr h="323326">
                <a:tc>
                  <a:txBody>
                    <a:bodyPr/>
                    <a:lstStyle/>
                    <a:p>
                      <a:pPr algn="ctr"/>
                      <a:r>
                        <a:rPr lang="id-ID" dirty="0" smtClean="0"/>
                        <a:t>3</a:t>
                      </a:r>
                      <a:endParaRPr lang="id-ID" dirty="0"/>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extLst>
                  <a:ext uri="{0D108BD9-81ED-4DB2-BD59-A6C34878D82A}">
                    <a16:rowId xmlns:a16="http://schemas.microsoft.com/office/drawing/2014/main" val="921074083"/>
                  </a:ext>
                </a:extLst>
              </a:tr>
              <a:tr h="323326">
                <a:tc>
                  <a:txBody>
                    <a:bodyPr/>
                    <a:lstStyle/>
                    <a:p>
                      <a:pPr algn="ctr"/>
                      <a:r>
                        <a:rPr lang="id-ID" dirty="0" smtClean="0"/>
                        <a:t>4</a:t>
                      </a:r>
                      <a:endParaRPr lang="id-ID" dirty="0"/>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extLst>
                  <a:ext uri="{0D108BD9-81ED-4DB2-BD59-A6C34878D82A}">
                    <a16:rowId xmlns:a16="http://schemas.microsoft.com/office/drawing/2014/main" val="1592727089"/>
                  </a:ext>
                </a:extLst>
              </a:tr>
              <a:tr h="323326">
                <a:tc>
                  <a:txBody>
                    <a:bodyPr/>
                    <a:lstStyle/>
                    <a:p>
                      <a:pPr algn="ctr"/>
                      <a:r>
                        <a:rPr lang="id-ID" dirty="0" smtClean="0"/>
                        <a:t>5</a:t>
                      </a:r>
                      <a:endParaRPr lang="id-ID" dirty="0"/>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extLst>
                  <a:ext uri="{0D108BD9-81ED-4DB2-BD59-A6C34878D82A}">
                    <a16:rowId xmlns:a16="http://schemas.microsoft.com/office/drawing/2014/main" val="3863231340"/>
                  </a:ext>
                </a:extLst>
              </a:tr>
            </a:tbl>
          </a:graphicData>
        </a:graphic>
      </p:graphicFrame>
    </p:spTree>
    <p:extLst>
      <p:ext uri="{BB962C8B-B14F-4D97-AF65-F5344CB8AC3E}">
        <p14:creationId xmlns:p14="http://schemas.microsoft.com/office/powerpoint/2010/main" val="1515193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Penilaian dan Pengukuran atribut kematangan</a:t>
            </a:r>
            <a:endParaRPr lang="id-ID" dirty="0"/>
          </a:p>
        </p:txBody>
      </p:sp>
      <p:sp>
        <p:nvSpPr>
          <p:cNvPr id="3" name="Content Placeholder 2"/>
          <p:cNvSpPr>
            <a:spLocks noGrp="1"/>
          </p:cNvSpPr>
          <p:nvPr>
            <p:ph idx="1"/>
          </p:nvPr>
        </p:nvSpPr>
        <p:spPr/>
        <p:txBody>
          <a:bodyPr/>
          <a:lstStyle/>
          <a:p>
            <a:pPr marL="514350" indent="-514350">
              <a:buFont typeface="+mj-lt"/>
              <a:buAutoNum type="arabicPeriod" startAt="4"/>
            </a:pPr>
            <a:r>
              <a:rPr lang="id-ID" dirty="0" smtClean="0"/>
              <a:t>Menerjemahkan hasil langkah 3 ke dalam bentuk pertanyaan dan pilihan jawaban kuesioner</a:t>
            </a:r>
          </a:p>
          <a:p>
            <a:r>
              <a:rPr lang="id-ID" dirty="0" smtClean="0"/>
              <a:t>Contoh pertanyaan :</a:t>
            </a:r>
          </a:p>
          <a:p>
            <a:pPr marL="0" indent="0">
              <a:buNone/>
            </a:pPr>
            <a:endParaRPr lang="id-ID" dirty="0" smtClean="0"/>
          </a:p>
        </p:txBody>
      </p:sp>
    </p:spTree>
    <p:extLst>
      <p:ext uri="{BB962C8B-B14F-4D97-AF65-F5344CB8AC3E}">
        <p14:creationId xmlns:p14="http://schemas.microsoft.com/office/powerpoint/2010/main" val="1535795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073" y="102193"/>
            <a:ext cx="10515600" cy="523449"/>
          </a:xfrm>
        </p:spPr>
        <p:txBody>
          <a:bodyPr>
            <a:normAutofit/>
          </a:bodyPr>
          <a:lstStyle/>
          <a:p>
            <a:r>
              <a:rPr lang="id-ID" sz="1800" dirty="0" smtClean="0"/>
              <a:t>Contoh Pertanyaan</a:t>
            </a:r>
            <a:endParaRPr lang="id-ID" sz="18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779487888"/>
              </p:ext>
            </p:extLst>
          </p:nvPr>
        </p:nvGraphicFramePr>
        <p:xfrm>
          <a:off x="1582821" y="695157"/>
          <a:ext cx="9722852" cy="11572621"/>
        </p:xfrm>
        <a:graphic>
          <a:graphicData uri="http://schemas.openxmlformats.org/drawingml/2006/table">
            <a:tbl>
              <a:tblPr>
                <a:tableStyleId>{5C22544A-7EE6-4342-B048-85BDC9FD1C3A}</a:tableStyleId>
              </a:tblPr>
              <a:tblGrid>
                <a:gridCol w="1493425">
                  <a:extLst>
                    <a:ext uri="{9D8B030D-6E8A-4147-A177-3AD203B41FA5}">
                      <a16:colId xmlns:a16="http://schemas.microsoft.com/office/drawing/2014/main" val="1924850646"/>
                    </a:ext>
                  </a:extLst>
                </a:gridCol>
                <a:gridCol w="1242430">
                  <a:extLst>
                    <a:ext uri="{9D8B030D-6E8A-4147-A177-3AD203B41FA5}">
                      <a16:colId xmlns:a16="http://schemas.microsoft.com/office/drawing/2014/main" val="3863310724"/>
                    </a:ext>
                  </a:extLst>
                </a:gridCol>
                <a:gridCol w="865938">
                  <a:extLst>
                    <a:ext uri="{9D8B030D-6E8A-4147-A177-3AD203B41FA5}">
                      <a16:colId xmlns:a16="http://schemas.microsoft.com/office/drawing/2014/main" val="2363172076"/>
                    </a:ext>
                  </a:extLst>
                </a:gridCol>
                <a:gridCol w="865938">
                  <a:extLst>
                    <a:ext uri="{9D8B030D-6E8A-4147-A177-3AD203B41FA5}">
                      <a16:colId xmlns:a16="http://schemas.microsoft.com/office/drawing/2014/main" val="3235048622"/>
                    </a:ext>
                  </a:extLst>
                </a:gridCol>
                <a:gridCol w="865938">
                  <a:extLst>
                    <a:ext uri="{9D8B030D-6E8A-4147-A177-3AD203B41FA5}">
                      <a16:colId xmlns:a16="http://schemas.microsoft.com/office/drawing/2014/main" val="2348841529"/>
                    </a:ext>
                  </a:extLst>
                </a:gridCol>
                <a:gridCol w="865938">
                  <a:extLst>
                    <a:ext uri="{9D8B030D-6E8A-4147-A177-3AD203B41FA5}">
                      <a16:colId xmlns:a16="http://schemas.microsoft.com/office/drawing/2014/main" val="2597293704"/>
                    </a:ext>
                  </a:extLst>
                </a:gridCol>
                <a:gridCol w="865938">
                  <a:extLst>
                    <a:ext uri="{9D8B030D-6E8A-4147-A177-3AD203B41FA5}">
                      <a16:colId xmlns:a16="http://schemas.microsoft.com/office/drawing/2014/main" val="4079312980"/>
                    </a:ext>
                  </a:extLst>
                </a:gridCol>
                <a:gridCol w="2657307">
                  <a:extLst>
                    <a:ext uri="{9D8B030D-6E8A-4147-A177-3AD203B41FA5}">
                      <a16:colId xmlns:a16="http://schemas.microsoft.com/office/drawing/2014/main" val="1092264924"/>
                    </a:ext>
                  </a:extLst>
                </a:gridCol>
              </a:tblGrid>
              <a:tr h="169013">
                <a:tc>
                  <a:txBody>
                    <a:bodyPr/>
                    <a:lstStyle/>
                    <a:p>
                      <a:pPr algn="l" fontAlgn="b"/>
                      <a:r>
                        <a:rPr lang="id-ID" sz="800" u="none" strike="noStrike">
                          <a:effectLst/>
                        </a:rPr>
                        <a:t>A</a:t>
                      </a:r>
                      <a:endParaRPr lang="id-ID" sz="800" b="0" i="0" u="none" strike="noStrike">
                        <a:solidFill>
                          <a:srgbClr val="000000"/>
                        </a:solidFill>
                        <a:effectLst/>
                        <a:latin typeface="Calibri" panose="020F0502020204030204" pitchFamily="34" charset="0"/>
                      </a:endParaRPr>
                    </a:p>
                  </a:txBody>
                  <a:tcPr marL="1698" marR="1698" marT="1698" marB="0" anchor="b"/>
                </a:tc>
                <a:tc gridSpan="7">
                  <a:txBody>
                    <a:bodyPr/>
                    <a:lstStyle/>
                    <a:p>
                      <a:pPr algn="ctr" fontAlgn="b"/>
                      <a:r>
                        <a:rPr lang="id-ID" sz="1200" u="none" strike="noStrike" dirty="0">
                          <a:effectLst/>
                        </a:rPr>
                        <a:t>Awareness and Communication</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586428524"/>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gridSpan="7">
                  <a:txBody>
                    <a:bodyPr/>
                    <a:lstStyle/>
                    <a:p>
                      <a:pPr algn="ctr" fontAlgn="b"/>
                      <a:r>
                        <a:rPr lang="id-ID" sz="1200" u="none" strike="noStrike" dirty="0">
                          <a:effectLst/>
                        </a:rPr>
                        <a:t>berikut adalah pilihan jawaban untuk pertanyaan kuesioner 1 dan 2</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133291129"/>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a.</a:t>
                      </a:r>
                      <a:endParaRPr lang="id-ID" sz="1200" b="0" i="0" u="none" strike="noStrike" dirty="0">
                        <a:solidFill>
                          <a:srgbClr val="000000"/>
                        </a:solidFill>
                        <a:effectLst/>
                        <a:latin typeface="Calibri" panose="020F0502020204030204" pitchFamily="34" charset="0"/>
                      </a:endParaRPr>
                    </a:p>
                  </a:txBody>
                  <a:tcPr marL="1698" marR="1698" marT="1698" marB="0" anchor="b"/>
                </a:tc>
                <a:tc gridSpan="6">
                  <a:txBody>
                    <a:bodyPr/>
                    <a:lstStyle/>
                    <a:p>
                      <a:pPr algn="l" fontAlgn="b"/>
                      <a:r>
                        <a:rPr lang="sv-SE" sz="1200" u="none" strike="noStrike" dirty="0">
                          <a:effectLst/>
                        </a:rPr>
                        <a:t>Tidak ada kesadaran majamen dalam perencanaan strategi IT</a:t>
                      </a:r>
                      <a:endParaRPr lang="sv-SE"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60712143"/>
                  </a:ext>
                </a:extLst>
              </a:tr>
              <a:tr h="412709">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b.</a:t>
                      </a:r>
                      <a:endParaRPr lang="id-ID" sz="1200" b="0" i="0" u="none" strike="noStrike" dirty="0">
                        <a:solidFill>
                          <a:srgbClr val="000000"/>
                        </a:solidFill>
                        <a:effectLst/>
                        <a:latin typeface="Calibri" panose="020F0502020204030204" pitchFamily="34" charset="0"/>
                      </a:endParaRPr>
                    </a:p>
                  </a:txBody>
                  <a:tcPr marL="1698" marR="1698" marT="1698" marB="0" anchor="b"/>
                </a:tc>
                <a:tc gridSpan="6">
                  <a:txBody>
                    <a:bodyPr/>
                    <a:lstStyle/>
                    <a:p>
                      <a:pPr algn="l" fontAlgn="auto"/>
                      <a:r>
                        <a:rPr lang="id-ID" sz="1200" u="none" strike="noStrike" dirty="0">
                          <a:effectLst/>
                        </a:rPr>
                        <a:t>Perencanaan strategi TI telah disadari tetapi tidak ada prosedur yang berkaitan dengan perencanaan TI. Perencanaan strategi TI hanya berdasarkan kebutuhan. Perencanaan hanya dibahas pada rapat departemen TI, tidak pada rapat manajemen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941316976"/>
                  </a:ext>
                </a:extLst>
              </a:tr>
              <a:tr h="459874">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c.</a:t>
                      </a:r>
                      <a:endParaRPr lang="id-ID" sz="1200" b="0" i="0" u="none" strike="noStrike" dirty="0">
                        <a:solidFill>
                          <a:srgbClr val="000000"/>
                        </a:solidFill>
                        <a:effectLst/>
                        <a:latin typeface="Calibri" panose="020F0502020204030204" pitchFamily="34" charset="0"/>
                      </a:endParaRPr>
                    </a:p>
                  </a:txBody>
                  <a:tcPr marL="1698" marR="1698" marT="1698" marB="0" anchor="b"/>
                </a:tc>
                <a:tc gridSpan="6">
                  <a:txBody>
                    <a:bodyPr/>
                    <a:lstStyle/>
                    <a:p>
                      <a:pPr algn="l" fontAlgn="auto"/>
                      <a:r>
                        <a:rPr lang="id-ID" sz="1200" u="none" strike="noStrike">
                          <a:effectLst/>
                        </a:rPr>
                        <a:t>Perencanaan strategi IT telah dilakukan oleh manajemen tetapi belum terdokumentasi. Perencanaan strategi IT dilakukan departemen IT bersama dengan pihak manajemen. Pembaharuan perencanaan strategi IT hanya berdasarkan kebutuhan</a:t>
                      </a:r>
                      <a:endParaRPr lang="id-ID" sz="1200" b="0" i="0" u="none" strike="noStrike">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37370524"/>
                  </a:ext>
                </a:extLst>
              </a:tr>
              <a:tr h="358274">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d.</a:t>
                      </a:r>
                      <a:endParaRPr lang="id-ID" sz="1200" b="0" i="0" u="none" strike="noStrike" dirty="0">
                        <a:solidFill>
                          <a:srgbClr val="000000"/>
                        </a:solidFill>
                        <a:effectLst/>
                        <a:latin typeface="Calibri" panose="020F0502020204030204" pitchFamily="34" charset="0"/>
                      </a:endParaRPr>
                    </a:p>
                  </a:txBody>
                  <a:tcPr marL="1698" marR="1698" marT="1698" marB="0" anchor="b"/>
                </a:tc>
                <a:tc gridSpan="6">
                  <a:txBody>
                    <a:bodyPr/>
                    <a:lstStyle/>
                    <a:p>
                      <a:pPr algn="l" fontAlgn="auto"/>
                      <a:r>
                        <a:rPr lang="id-ID" sz="1200" u="none" strike="noStrike" dirty="0">
                          <a:effectLst/>
                        </a:rPr>
                        <a:t>Memiliki kebijakan berkaitan dengan perencanaan strategi  TI. Perencanaan strategi TI memiliki prosedur dan menggunakan pendekatan serta terdokumentasi dan diketahui oleh seluruh staf</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812176145"/>
                  </a:ext>
                </a:extLst>
              </a:tr>
              <a:tr h="401052">
                <a:tc>
                  <a:txBody>
                    <a:bodyPr/>
                    <a:lstStyle/>
                    <a:p>
                      <a:pPr algn="l" fontAlgn="b"/>
                      <a:r>
                        <a:rPr lang="id-ID" sz="800" u="none" strike="noStrike" dirty="0">
                          <a:effectLst/>
                        </a:rPr>
                        <a:t> </a:t>
                      </a:r>
                      <a:endParaRPr lang="id-ID" sz="8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e.</a:t>
                      </a:r>
                      <a:endParaRPr lang="id-ID" sz="12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l" fontAlgn="auto"/>
                      <a:r>
                        <a:rPr lang="id-ID" sz="1200" u="none" strike="noStrike">
                          <a:effectLst/>
                        </a:rPr>
                        <a:t>Perencanaan strategi IT sesuai standar  yang ditentukan. Perencanaan strategi IT mencerminkan tanggung jawab dari senior manajemen. Manajemen dapat mengawasi proses perencanaan strategi TI. Strategi TI dan strategi bisnis saling terkordinasi</a:t>
                      </a:r>
                      <a:endParaRPr lang="id-ID" sz="1200" b="0" i="0" u="none" strike="noStrike">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522363611"/>
                  </a:ext>
                </a:extLst>
              </a:tr>
              <a:tr h="491958">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f.</a:t>
                      </a:r>
                      <a:endParaRPr lang="id-ID" sz="1200" b="0" i="0" u="none" strike="noStrike" dirty="0">
                        <a:solidFill>
                          <a:srgbClr val="000000"/>
                        </a:solidFill>
                        <a:effectLst/>
                        <a:latin typeface="Calibri" panose="020F0502020204030204" pitchFamily="34" charset="0"/>
                      </a:endParaRPr>
                    </a:p>
                  </a:txBody>
                  <a:tcPr marL="1698" marR="1698" marT="1698" marB="0" anchor="b"/>
                </a:tc>
                <a:tc gridSpan="6">
                  <a:txBody>
                    <a:bodyPr/>
                    <a:lstStyle/>
                    <a:p>
                      <a:pPr algn="l" fontAlgn="auto"/>
                      <a:r>
                        <a:rPr lang="id-ID" sz="1200" u="none" strike="noStrike" dirty="0">
                          <a:effectLst/>
                        </a:rPr>
                        <a:t>Perencanaan strategi TI telah terdokumentasi dan secara terus menerus menjadi bagian perencanaan bisnis dan menghasilkan peningkatan nilai dimana investasi IT dilakukan. Dilakukan pengembangan strategi IT jangka panjang sesuai dengan perkembangan teknologi</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000837222"/>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dirty="0">
                          <a:effectLst/>
                        </a:rPr>
                        <a:t> </a:t>
                      </a:r>
                      <a:endParaRPr lang="id-ID" sz="8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2497871440"/>
                  </a:ext>
                </a:extLst>
              </a:tr>
              <a:tr h="169013">
                <a:tc>
                  <a:txBody>
                    <a:bodyPr/>
                    <a:lstStyle/>
                    <a:p>
                      <a:pPr algn="ctr" fontAlgn="b"/>
                      <a:r>
                        <a:rPr lang="id-ID" sz="1200" u="none" strike="noStrike" dirty="0">
                          <a:effectLst/>
                        </a:rPr>
                        <a:t>No.</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Pertanyaan</a:t>
                      </a:r>
                      <a:endParaRPr lang="id-ID" sz="1200" b="0" i="0" u="none" strike="noStrike" dirty="0">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Jawaban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2596521822"/>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dirty="0">
                          <a:effectLst/>
                        </a:rPr>
                        <a:t> </a:t>
                      </a:r>
                      <a:endParaRPr lang="id-ID" sz="8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a</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b</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c</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d</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e</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f</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24995492"/>
                  </a:ext>
                </a:extLst>
              </a:tr>
              <a:tr h="658687">
                <a:tc>
                  <a:txBody>
                    <a:bodyPr/>
                    <a:lstStyle/>
                    <a:p>
                      <a:pPr algn="ctr" fontAlgn="ctr"/>
                      <a:r>
                        <a:rPr lang="id-ID" sz="1200" u="none" strike="noStrike" dirty="0">
                          <a:effectLst/>
                        </a:rPr>
                        <a:t>1</a:t>
                      </a:r>
                      <a:endParaRPr lang="id-ID" sz="1200" b="0" i="0" u="none" strike="noStrike" dirty="0">
                        <a:solidFill>
                          <a:srgbClr val="000000"/>
                        </a:solidFill>
                        <a:effectLst/>
                        <a:latin typeface="Calibri" panose="020F0502020204030204" pitchFamily="34" charset="0"/>
                      </a:endParaRPr>
                    </a:p>
                  </a:txBody>
                  <a:tcPr marL="1698" marR="1698" marT="1698" marB="0" anchor="ctr"/>
                </a:tc>
                <a:tc>
                  <a:txBody>
                    <a:bodyPr/>
                    <a:lstStyle/>
                    <a:p>
                      <a:pPr algn="l" fontAlgn="auto"/>
                      <a:r>
                        <a:rPr lang="id-ID" sz="1200" u="none" strike="noStrike" dirty="0">
                          <a:effectLst/>
                        </a:rPr>
                        <a:t>Sejauh apa kesadaran manajemen mengenai perencanaan IT dalam mendukung pencapaian tujuan bisnis</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dirty="0">
                          <a:effectLst/>
                        </a:rPr>
                        <a:t> </a:t>
                      </a:r>
                      <a:endParaRPr lang="id-ID" sz="8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4063694862"/>
                  </a:ext>
                </a:extLst>
              </a:tr>
              <a:tr h="940373">
                <a:tc>
                  <a:txBody>
                    <a:bodyPr/>
                    <a:lstStyle/>
                    <a:p>
                      <a:pPr algn="ctr" fontAlgn="ctr"/>
                      <a:r>
                        <a:rPr lang="id-ID" sz="1200" u="none" strike="noStrike">
                          <a:effectLst/>
                        </a:rPr>
                        <a:t>2</a:t>
                      </a:r>
                      <a:endParaRPr lang="id-ID" sz="1200" b="0" i="0" u="none" strike="noStrike">
                        <a:solidFill>
                          <a:srgbClr val="000000"/>
                        </a:solidFill>
                        <a:effectLst/>
                        <a:latin typeface="Calibri" panose="020F0502020204030204" pitchFamily="34" charset="0"/>
                      </a:endParaRPr>
                    </a:p>
                  </a:txBody>
                  <a:tcPr marL="1698" marR="1698" marT="1698" marB="0" anchor="ctr"/>
                </a:tc>
                <a:tc>
                  <a:txBody>
                    <a:bodyPr/>
                    <a:lstStyle/>
                    <a:p>
                      <a:pPr algn="l" fontAlgn="auto"/>
                      <a:r>
                        <a:rPr lang="sv-SE" sz="1200" u="none" strike="noStrike" dirty="0">
                          <a:effectLst/>
                        </a:rPr>
                        <a:t>Apa harapan di masa mendatang berkaitan dengan kesadaran manajemen dalam perencanaan IT dalam mendukung pencapaian tujuan bisnis</a:t>
                      </a:r>
                      <a:endParaRPr lang="sv-SE"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1518229835"/>
                  </a:ext>
                </a:extLst>
              </a:tr>
              <a:tr h="169013">
                <a:tc>
                  <a:txBody>
                    <a:bodyPr/>
                    <a:lstStyle/>
                    <a:p>
                      <a:pPr algn="l" fontAlgn="b"/>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1360032046"/>
                  </a:ext>
                </a:extLst>
              </a:tr>
              <a:tr h="169013">
                <a:tc>
                  <a:txBody>
                    <a:bodyPr/>
                    <a:lstStyle/>
                    <a:p>
                      <a:pPr algn="l" fontAlgn="b"/>
                      <a:r>
                        <a:rPr lang="id-ID" sz="800" u="none" strike="noStrike">
                          <a:effectLst/>
                        </a:rPr>
                        <a:t>B</a:t>
                      </a:r>
                      <a:endParaRPr lang="id-ID" sz="800" b="0" i="0" u="none" strike="noStrike">
                        <a:solidFill>
                          <a:srgbClr val="000000"/>
                        </a:solidFill>
                        <a:effectLst/>
                        <a:latin typeface="Calibri" panose="020F0502020204030204" pitchFamily="34" charset="0"/>
                      </a:endParaRPr>
                    </a:p>
                  </a:txBody>
                  <a:tcPr marL="1698" marR="1698" marT="1698" marB="0" anchor="b"/>
                </a:tc>
                <a:tc gridSpan="7">
                  <a:txBody>
                    <a:bodyPr/>
                    <a:lstStyle/>
                    <a:p>
                      <a:pPr algn="ctr" fontAlgn="b"/>
                      <a:r>
                        <a:rPr lang="id-ID" sz="1200" u="none" strike="noStrike" dirty="0">
                          <a:effectLst/>
                        </a:rPr>
                        <a:t>Standards and Procedure</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554615717"/>
                  </a:ext>
                </a:extLst>
              </a:tr>
              <a:tr h="216232">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gridSpan="7">
                  <a:txBody>
                    <a:bodyPr/>
                    <a:lstStyle/>
                    <a:p>
                      <a:pPr algn="ctr" fontAlgn="b"/>
                      <a:r>
                        <a:rPr lang="id-ID" sz="1200" u="none" strike="noStrike" dirty="0">
                          <a:effectLst/>
                        </a:rPr>
                        <a:t>berikut adalah pilihan jawaban untuk pertanyaan kuesioner 3 dan 4</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10886593"/>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a.</a:t>
                      </a:r>
                      <a:endParaRPr lang="id-ID" sz="1200" b="0" i="0" u="none" strike="noStrike" dirty="0">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948457573"/>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b.</a:t>
                      </a:r>
                      <a:endParaRPr lang="id-ID" sz="1200" b="0" i="0" u="none" strike="noStrike" dirty="0">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4206458519"/>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c.</a:t>
                      </a:r>
                      <a:endParaRPr lang="id-ID" sz="12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936776021"/>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d.</a:t>
                      </a:r>
                      <a:endParaRPr lang="id-ID" sz="12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858938245"/>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e.</a:t>
                      </a:r>
                      <a:endParaRPr lang="id-ID" sz="12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813016158"/>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gridSpan="7">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2038909788"/>
                  </a:ext>
                </a:extLst>
              </a:tr>
              <a:tr h="169013">
                <a:tc>
                  <a:txBody>
                    <a:bodyPr/>
                    <a:lstStyle/>
                    <a:p>
                      <a:pPr algn="ctr" fontAlgn="b"/>
                      <a:r>
                        <a:rPr lang="id-ID" sz="1200" u="none" strike="noStrike" dirty="0">
                          <a:effectLst/>
                        </a:rPr>
                        <a:t>No.</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Pertanyaan</a:t>
                      </a:r>
                      <a:endParaRPr lang="id-ID" sz="12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Jawaban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2655460869"/>
                  </a:ext>
                </a:extLst>
              </a:tr>
              <a:tr h="169013">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a</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b</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c</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d</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e</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f</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2391460685"/>
                  </a:ext>
                </a:extLst>
              </a:tr>
              <a:tr h="169013">
                <a:tc>
                  <a:txBody>
                    <a:bodyPr/>
                    <a:lstStyle/>
                    <a:p>
                      <a:pPr algn="r" fontAlgn="b"/>
                      <a:r>
                        <a:rPr lang="id-ID" sz="1200" u="none" strike="noStrike" dirty="0">
                          <a:effectLst/>
                        </a:rPr>
                        <a:t>3</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1313264813"/>
                  </a:ext>
                </a:extLst>
              </a:tr>
              <a:tr h="169013">
                <a:tc>
                  <a:txBody>
                    <a:bodyPr/>
                    <a:lstStyle/>
                    <a:p>
                      <a:pPr algn="r" fontAlgn="b"/>
                      <a:r>
                        <a:rPr lang="id-ID" sz="1200" u="none" strike="noStrike">
                          <a:effectLst/>
                        </a:rPr>
                        <a:t>4</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240261748"/>
                  </a:ext>
                </a:extLst>
              </a:tr>
              <a:tr h="169013">
                <a:tc>
                  <a:txBody>
                    <a:bodyPr/>
                    <a:lstStyle/>
                    <a:p>
                      <a:pPr algn="l" fontAlgn="b"/>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466620345"/>
                  </a:ext>
                </a:extLst>
              </a:tr>
              <a:tr h="169013">
                <a:tc>
                  <a:txBody>
                    <a:bodyPr/>
                    <a:lstStyle/>
                    <a:p>
                      <a:pPr algn="l" fontAlgn="b"/>
                      <a:r>
                        <a:rPr lang="id-ID" sz="800" u="none" strike="noStrike">
                          <a:effectLst/>
                        </a:rPr>
                        <a:t>C</a:t>
                      </a:r>
                      <a:endParaRPr lang="id-ID" sz="800" b="0" i="0" u="none" strike="noStrike">
                        <a:solidFill>
                          <a:srgbClr val="000000"/>
                        </a:solidFill>
                        <a:effectLst/>
                        <a:latin typeface="Calibri" panose="020F0502020204030204" pitchFamily="34" charset="0"/>
                      </a:endParaRPr>
                    </a:p>
                  </a:txBody>
                  <a:tcPr marL="1698" marR="1698" marT="1698" marB="0" anchor="b"/>
                </a:tc>
                <a:tc gridSpan="7">
                  <a:txBody>
                    <a:bodyPr/>
                    <a:lstStyle/>
                    <a:p>
                      <a:pPr algn="ctr" fontAlgn="b"/>
                      <a:r>
                        <a:rPr lang="id-ID" sz="1200" u="none" strike="noStrike" dirty="0">
                          <a:effectLst/>
                        </a:rPr>
                        <a:t>Tools and Automation</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868485648"/>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gridSpan="7">
                  <a:txBody>
                    <a:bodyPr/>
                    <a:lstStyle/>
                    <a:p>
                      <a:pPr algn="ctr" fontAlgn="b"/>
                      <a:r>
                        <a:rPr lang="id-ID" sz="1200" u="none" strike="noStrike" dirty="0">
                          <a:effectLst/>
                        </a:rPr>
                        <a:t>berikut adalah pilihan jawaban untuk pertanyaan kuesioner 5 dan 6</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2333377237"/>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a.</a:t>
                      </a:r>
                      <a:endParaRPr lang="id-ID" sz="8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546914595"/>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b.</a:t>
                      </a:r>
                      <a:endParaRPr lang="id-ID" sz="8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321551036"/>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c.</a:t>
                      </a:r>
                      <a:endParaRPr lang="id-ID" sz="8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215715864"/>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d.</a:t>
                      </a:r>
                      <a:endParaRPr lang="id-ID" sz="8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771143305"/>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e.</a:t>
                      </a:r>
                      <a:endParaRPr lang="id-ID" sz="8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493096561"/>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gridSpan="7">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040208684"/>
                  </a:ext>
                </a:extLst>
              </a:tr>
              <a:tr h="169013">
                <a:tc>
                  <a:txBody>
                    <a:bodyPr/>
                    <a:lstStyle/>
                    <a:p>
                      <a:pPr algn="ctr" fontAlgn="b"/>
                      <a:r>
                        <a:rPr lang="id-ID" sz="800" u="none" strike="noStrike">
                          <a:effectLst/>
                        </a:rPr>
                        <a:t>No.</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Pertanyaan</a:t>
                      </a:r>
                      <a:endParaRPr lang="id-ID" sz="8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Jawaban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2983752135"/>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a</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b</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c</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d</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e</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f</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137184920"/>
                  </a:ext>
                </a:extLst>
              </a:tr>
              <a:tr h="169013">
                <a:tc>
                  <a:txBody>
                    <a:bodyPr/>
                    <a:lstStyle/>
                    <a:p>
                      <a:pPr algn="r" fontAlgn="b"/>
                      <a:r>
                        <a:rPr lang="id-ID" sz="800" u="none" strike="noStrike">
                          <a:effectLst/>
                        </a:rPr>
                        <a:t>5</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1656681998"/>
                  </a:ext>
                </a:extLst>
              </a:tr>
              <a:tr h="169013">
                <a:tc>
                  <a:txBody>
                    <a:bodyPr/>
                    <a:lstStyle/>
                    <a:p>
                      <a:pPr algn="r" fontAlgn="b"/>
                      <a:r>
                        <a:rPr lang="id-ID" sz="800" u="none" strike="noStrike">
                          <a:effectLst/>
                        </a:rPr>
                        <a:t>6</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dirty="0">
                          <a:effectLst/>
                        </a:rPr>
                        <a:t> </a:t>
                      </a:r>
                      <a:endParaRPr lang="id-ID" sz="800" b="0" i="0" u="none" strike="noStrike" dirty="0">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345572995"/>
                  </a:ext>
                </a:extLst>
              </a:tr>
            </a:tbl>
          </a:graphicData>
        </a:graphic>
      </p:graphicFrame>
    </p:spTree>
    <p:extLst>
      <p:ext uri="{BB962C8B-B14F-4D97-AF65-F5344CB8AC3E}">
        <p14:creationId xmlns:p14="http://schemas.microsoft.com/office/powerpoint/2010/main" val="2133160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Penilaian tingkat kematangan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8973621"/>
              </p:ext>
            </p:extLst>
          </p:nvPr>
        </p:nvGraphicFramePr>
        <p:xfrm>
          <a:off x="1588166" y="1737285"/>
          <a:ext cx="9127957" cy="3626129"/>
        </p:xfrm>
        <a:graphic>
          <a:graphicData uri="http://schemas.openxmlformats.org/drawingml/2006/table">
            <a:tbl>
              <a:tblPr>
                <a:tableStyleId>{5C22544A-7EE6-4342-B048-85BDC9FD1C3A}</a:tableStyleId>
              </a:tblPr>
              <a:tblGrid>
                <a:gridCol w="498406">
                  <a:extLst>
                    <a:ext uri="{9D8B030D-6E8A-4147-A177-3AD203B41FA5}">
                      <a16:colId xmlns:a16="http://schemas.microsoft.com/office/drawing/2014/main" val="4097741326"/>
                    </a:ext>
                  </a:extLst>
                </a:gridCol>
                <a:gridCol w="1552178">
                  <a:extLst>
                    <a:ext uri="{9D8B030D-6E8A-4147-A177-3AD203B41FA5}">
                      <a16:colId xmlns:a16="http://schemas.microsoft.com/office/drawing/2014/main" val="2726216156"/>
                    </a:ext>
                  </a:extLst>
                </a:gridCol>
                <a:gridCol w="341766">
                  <a:extLst>
                    <a:ext uri="{9D8B030D-6E8A-4147-A177-3AD203B41FA5}">
                      <a16:colId xmlns:a16="http://schemas.microsoft.com/office/drawing/2014/main" val="1050880672"/>
                    </a:ext>
                  </a:extLst>
                </a:gridCol>
                <a:gridCol w="384485">
                  <a:extLst>
                    <a:ext uri="{9D8B030D-6E8A-4147-A177-3AD203B41FA5}">
                      <a16:colId xmlns:a16="http://schemas.microsoft.com/office/drawing/2014/main" val="1694501701"/>
                    </a:ext>
                  </a:extLst>
                </a:gridCol>
                <a:gridCol w="427207">
                  <a:extLst>
                    <a:ext uri="{9D8B030D-6E8A-4147-A177-3AD203B41FA5}">
                      <a16:colId xmlns:a16="http://schemas.microsoft.com/office/drawing/2014/main" val="977097815"/>
                    </a:ext>
                  </a:extLst>
                </a:gridCol>
                <a:gridCol w="384485">
                  <a:extLst>
                    <a:ext uri="{9D8B030D-6E8A-4147-A177-3AD203B41FA5}">
                      <a16:colId xmlns:a16="http://schemas.microsoft.com/office/drawing/2014/main" val="1001188248"/>
                    </a:ext>
                  </a:extLst>
                </a:gridCol>
                <a:gridCol w="398724">
                  <a:extLst>
                    <a:ext uri="{9D8B030D-6E8A-4147-A177-3AD203B41FA5}">
                      <a16:colId xmlns:a16="http://schemas.microsoft.com/office/drawing/2014/main" val="616337414"/>
                    </a:ext>
                  </a:extLst>
                </a:gridCol>
                <a:gridCol w="384485">
                  <a:extLst>
                    <a:ext uri="{9D8B030D-6E8A-4147-A177-3AD203B41FA5}">
                      <a16:colId xmlns:a16="http://schemas.microsoft.com/office/drawing/2014/main" val="3323533698"/>
                    </a:ext>
                  </a:extLst>
                </a:gridCol>
                <a:gridCol w="412965">
                  <a:extLst>
                    <a:ext uri="{9D8B030D-6E8A-4147-A177-3AD203B41FA5}">
                      <a16:colId xmlns:a16="http://schemas.microsoft.com/office/drawing/2014/main" val="1839239097"/>
                    </a:ext>
                  </a:extLst>
                </a:gridCol>
                <a:gridCol w="441448">
                  <a:extLst>
                    <a:ext uri="{9D8B030D-6E8A-4147-A177-3AD203B41FA5}">
                      <a16:colId xmlns:a16="http://schemas.microsoft.com/office/drawing/2014/main" val="2577785623"/>
                    </a:ext>
                  </a:extLst>
                </a:gridCol>
                <a:gridCol w="412965">
                  <a:extLst>
                    <a:ext uri="{9D8B030D-6E8A-4147-A177-3AD203B41FA5}">
                      <a16:colId xmlns:a16="http://schemas.microsoft.com/office/drawing/2014/main" val="3065503070"/>
                    </a:ext>
                  </a:extLst>
                </a:gridCol>
                <a:gridCol w="356003">
                  <a:extLst>
                    <a:ext uri="{9D8B030D-6E8A-4147-A177-3AD203B41FA5}">
                      <a16:colId xmlns:a16="http://schemas.microsoft.com/office/drawing/2014/main" val="4188216479"/>
                    </a:ext>
                  </a:extLst>
                </a:gridCol>
                <a:gridCol w="356003">
                  <a:extLst>
                    <a:ext uri="{9D8B030D-6E8A-4147-A177-3AD203B41FA5}">
                      <a16:colId xmlns:a16="http://schemas.microsoft.com/office/drawing/2014/main" val="3041925241"/>
                    </a:ext>
                  </a:extLst>
                </a:gridCol>
                <a:gridCol w="356003">
                  <a:extLst>
                    <a:ext uri="{9D8B030D-6E8A-4147-A177-3AD203B41FA5}">
                      <a16:colId xmlns:a16="http://schemas.microsoft.com/office/drawing/2014/main" val="589863943"/>
                    </a:ext>
                  </a:extLst>
                </a:gridCol>
                <a:gridCol w="384485">
                  <a:extLst>
                    <a:ext uri="{9D8B030D-6E8A-4147-A177-3AD203B41FA5}">
                      <a16:colId xmlns:a16="http://schemas.microsoft.com/office/drawing/2014/main" val="3668274659"/>
                    </a:ext>
                  </a:extLst>
                </a:gridCol>
                <a:gridCol w="427207">
                  <a:extLst>
                    <a:ext uri="{9D8B030D-6E8A-4147-A177-3AD203B41FA5}">
                      <a16:colId xmlns:a16="http://schemas.microsoft.com/office/drawing/2014/main" val="3450470335"/>
                    </a:ext>
                  </a:extLst>
                </a:gridCol>
                <a:gridCol w="384485">
                  <a:extLst>
                    <a:ext uri="{9D8B030D-6E8A-4147-A177-3AD203B41FA5}">
                      <a16:colId xmlns:a16="http://schemas.microsoft.com/office/drawing/2014/main" val="1374184900"/>
                    </a:ext>
                  </a:extLst>
                </a:gridCol>
                <a:gridCol w="412965">
                  <a:extLst>
                    <a:ext uri="{9D8B030D-6E8A-4147-A177-3AD203B41FA5}">
                      <a16:colId xmlns:a16="http://schemas.microsoft.com/office/drawing/2014/main" val="2371525482"/>
                    </a:ext>
                  </a:extLst>
                </a:gridCol>
                <a:gridCol w="441448">
                  <a:extLst>
                    <a:ext uri="{9D8B030D-6E8A-4147-A177-3AD203B41FA5}">
                      <a16:colId xmlns:a16="http://schemas.microsoft.com/office/drawing/2014/main" val="948073405"/>
                    </a:ext>
                  </a:extLst>
                </a:gridCol>
                <a:gridCol w="370244">
                  <a:extLst>
                    <a:ext uri="{9D8B030D-6E8A-4147-A177-3AD203B41FA5}">
                      <a16:colId xmlns:a16="http://schemas.microsoft.com/office/drawing/2014/main" val="2974175389"/>
                    </a:ext>
                  </a:extLst>
                </a:gridCol>
              </a:tblGrid>
              <a:tr h="278933">
                <a:tc gridSpan="20">
                  <a:txBody>
                    <a:bodyPr/>
                    <a:lstStyle/>
                    <a:p>
                      <a:pPr algn="ctr" fontAlgn="b"/>
                      <a:r>
                        <a:rPr lang="en-US" sz="1100" u="none" strike="noStrike">
                          <a:effectLst/>
                        </a:rPr>
                        <a:t>Data Hasil Kuesioner Maturity Level</a:t>
                      </a:r>
                      <a:endParaRPr lang="en-US" sz="1100" b="0" i="0" u="none" strike="noStrike">
                        <a:solidFill>
                          <a:srgbClr val="000000"/>
                        </a:solidFill>
                        <a:effectLst/>
                        <a:latin typeface="Calibri" panose="020F0502020204030204" pitchFamily="34" charset="0"/>
                      </a:endParaRPr>
                    </a:p>
                  </a:txBody>
                  <a:tcPr marL="5443" marR="5443" marT="5443"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291641787"/>
                  </a:ext>
                </a:extLst>
              </a:tr>
              <a:tr h="278933">
                <a:tc rowSpan="3">
                  <a:txBody>
                    <a:bodyPr/>
                    <a:lstStyle/>
                    <a:p>
                      <a:pPr algn="ctr" fontAlgn="ctr"/>
                      <a:r>
                        <a:rPr lang="id-ID" sz="1100" u="none" strike="noStrike">
                          <a:effectLst/>
                        </a:rPr>
                        <a:t>No.</a:t>
                      </a:r>
                      <a:endParaRPr lang="id-ID" sz="1100" b="0" i="0" u="none" strike="noStrike">
                        <a:solidFill>
                          <a:srgbClr val="000000"/>
                        </a:solidFill>
                        <a:effectLst/>
                        <a:latin typeface="Calibri" panose="020F0502020204030204" pitchFamily="34" charset="0"/>
                      </a:endParaRPr>
                    </a:p>
                  </a:txBody>
                  <a:tcPr marL="5443" marR="5443" marT="5443" marB="0" anchor="ctr"/>
                </a:tc>
                <a:tc rowSpan="3">
                  <a:txBody>
                    <a:bodyPr/>
                    <a:lstStyle/>
                    <a:p>
                      <a:pPr algn="ctr" fontAlgn="ctr"/>
                      <a:r>
                        <a:rPr lang="id-ID" sz="1100" u="none" strike="noStrike">
                          <a:effectLst/>
                        </a:rPr>
                        <a:t>Kode Kuesioner</a:t>
                      </a:r>
                      <a:endParaRPr lang="id-ID" sz="1100" b="0" i="0" u="none" strike="noStrike">
                        <a:solidFill>
                          <a:srgbClr val="000000"/>
                        </a:solidFill>
                        <a:effectLst/>
                        <a:latin typeface="Calibri" panose="020F0502020204030204" pitchFamily="34" charset="0"/>
                      </a:endParaRPr>
                    </a:p>
                  </a:txBody>
                  <a:tcPr marL="5443" marR="5443" marT="5443" marB="0" anchor="ctr"/>
                </a:tc>
                <a:tc gridSpan="18">
                  <a:txBody>
                    <a:bodyPr/>
                    <a:lstStyle/>
                    <a:p>
                      <a:pPr algn="ctr" fontAlgn="b"/>
                      <a:r>
                        <a:rPr lang="id-ID" sz="1100" u="none" strike="noStrike">
                          <a:effectLst/>
                        </a:rPr>
                        <a:t>Jawaban Kuesioner</a:t>
                      </a:r>
                      <a:endParaRPr lang="id-ID" sz="1100" b="0" i="0" u="none" strike="noStrike">
                        <a:solidFill>
                          <a:srgbClr val="000000"/>
                        </a:solidFill>
                        <a:effectLst/>
                        <a:latin typeface="Calibri" panose="020F0502020204030204" pitchFamily="34" charset="0"/>
                      </a:endParaRPr>
                    </a:p>
                  </a:txBody>
                  <a:tcPr marL="5443" marR="5443" marT="5443"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740152086"/>
                  </a:ext>
                </a:extLst>
              </a:tr>
              <a:tr h="278933">
                <a:tc vMerge="1">
                  <a:txBody>
                    <a:bodyPr/>
                    <a:lstStyle/>
                    <a:p>
                      <a:endParaRPr lang="id-ID"/>
                    </a:p>
                  </a:txBody>
                  <a:tcPr/>
                </a:tc>
                <a:tc vMerge="1">
                  <a:txBody>
                    <a:bodyPr/>
                    <a:lstStyle/>
                    <a:p>
                      <a:endParaRPr lang="id-ID"/>
                    </a:p>
                  </a:txBody>
                  <a:tcPr/>
                </a:tc>
                <a:tc gridSpan="6">
                  <a:txBody>
                    <a:bodyPr/>
                    <a:lstStyle/>
                    <a:p>
                      <a:pPr algn="ct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gridSpan="6">
                  <a:txBody>
                    <a:bodyPr/>
                    <a:lstStyle/>
                    <a:p>
                      <a:pPr algn="ct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gridSpan="6">
                  <a:txBody>
                    <a:bodyPr/>
                    <a:lstStyle/>
                    <a:p>
                      <a:pPr algn="ct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462339642"/>
                  </a:ext>
                </a:extLst>
              </a:tr>
              <a:tr h="278933">
                <a:tc vMerge="1">
                  <a:txBody>
                    <a:bodyPr/>
                    <a:lstStyle/>
                    <a:p>
                      <a:endParaRPr lang="id-ID"/>
                    </a:p>
                  </a:txBody>
                  <a:tcPr/>
                </a:tc>
                <a:tc vMerge="1">
                  <a:txBody>
                    <a:bodyPr/>
                    <a:lstStyle/>
                    <a:p>
                      <a:endParaRPr lang="id-ID"/>
                    </a:p>
                  </a:txBody>
                  <a:tcPr/>
                </a:tc>
                <a:tc>
                  <a:txBody>
                    <a:bodyPr/>
                    <a:lstStyle/>
                    <a:p>
                      <a:pPr algn="ctr" fontAlgn="b"/>
                      <a:r>
                        <a:rPr lang="id-ID" sz="1100" u="none" strike="noStrike">
                          <a:effectLst/>
                        </a:rPr>
                        <a:t>a</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b</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c</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d</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f</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a</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b</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c</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d</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f</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a</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b</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c</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d</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f</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567905269"/>
                  </a:ext>
                </a:extLst>
              </a:tr>
              <a:tr h="278933">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PO 1 xxxx</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923272436"/>
                  </a:ext>
                </a:extLst>
              </a:tr>
              <a:tr h="278933">
                <a:tc>
                  <a:txBody>
                    <a:bodyPr/>
                    <a:lstStyle/>
                    <a:p>
                      <a:pPr algn="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726450124"/>
                  </a:ext>
                </a:extLst>
              </a:tr>
              <a:tr h="278933">
                <a:tc>
                  <a:txBody>
                    <a:bodyPr/>
                    <a:lstStyle/>
                    <a:p>
                      <a:pPr algn="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026292569"/>
                  </a:ext>
                </a:extLst>
              </a:tr>
              <a:tr h="278933">
                <a:tc>
                  <a:txBody>
                    <a:bodyPr/>
                    <a:lstStyle/>
                    <a:p>
                      <a:pPr algn="r" fontAlgn="b"/>
                      <a:r>
                        <a:rPr lang="id-ID" sz="1100" u="none" strike="noStrike">
                          <a:effectLst/>
                        </a:rPr>
                        <a:t>4</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966694792"/>
                  </a:ext>
                </a:extLst>
              </a:tr>
              <a:tr h="278933">
                <a:tc>
                  <a:txBody>
                    <a:bodyPr/>
                    <a:lstStyle/>
                    <a:p>
                      <a:pPr algn="r" fontAlgn="b"/>
                      <a:r>
                        <a:rPr lang="id-ID" sz="1100" u="none" strike="noStrike">
                          <a:effectLst/>
                        </a:rPr>
                        <a:t>5</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624989383"/>
                  </a:ext>
                </a:extLst>
              </a:tr>
              <a:tr h="278933">
                <a:tc>
                  <a:txBody>
                    <a:bodyPr/>
                    <a:lstStyle/>
                    <a:p>
                      <a:pPr algn="r" fontAlgn="b"/>
                      <a:r>
                        <a:rPr lang="id-ID" sz="1100" u="none" strike="noStrike">
                          <a:effectLst/>
                        </a:rPr>
                        <a:t>6</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4569198"/>
                  </a:ext>
                </a:extLst>
              </a:tr>
              <a:tr h="278933">
                <a:tc>
                  <a:txBody>
                    <a:bodyPr/>
                    <a:lstStyle/>
                    <a:p>
                      <a:pPr algn="r" fontAlgn="b"/>
                      <a:r>
                        <a:rPr lang="id-ID" sz="1100" u="none" strike="noStrike">
                          <a:effectLst/>
                        </a:rPr>
                        <a:t>7</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822773055"/>
                  </a:ext>
                </a:extLst>
              </a:tr>
              <a:tr h="278933">
                <a:tc>
                  <a:txBody>
                    <a:bodyPr/>
                    <a:lstStyle/>
                    <a:p>
                      <a:pPr algn="r" fontAlgn="b"/>
                      <a:r>
                        <a:rPr lang="id-ID" sz="1100" u="none" strike="noStrike">
                          <a:effectLst/>
                        </a:rPr>
                        <a:t>8</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030193975"/>
                  </a:ext>
                </a:extLst>
              </a:tr>
              <a:tr h="278933">
                <a:tc>
                  <a:txBody>
                    <a:bodyPr/>
                    <a:lstStyle/>
                    <a:p>
                      <a:pPr algn="l" fontAlgn="b"/>
                      <a:r>
                        <a:rPr lang="id-ID" sz="1100" u="none" strike="noStrike">
                          <a:effectLst/>
                        </a:rPr>
                        <a:t>dst</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total</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dirty="0">
                          <a:effectLst/>
                        </a:rPr>
                        <a:t>1</a:t>
                      </a:r>
                      <a:endParaRPr lang="id-ID" sz="1100" b="0" i="0" u="none" strike="noStrike" dirty="0">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4000063079"/>
                  </a:ext>
                </a:extLst>
              </a:tr>
            </a:tbl>
          </a:graphicData>
        </a:graphic>
      </p:graphicFrame>
    </p:spTree>
    <p:extLst>
      <p:ext uri="{BB962C8B-B14F-4D97-AF65-F5344CB8AC3E}">
        <p14:creationId xmlns:p14="http://schemas.microsoft.com/office/powerpoint/2010/main" val="8010027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TM03457452[[fn=Celestial]]</Template>
  <TotalTime>248</TotalTime>
  <Words>769</Words>
  <Application>Microsoft Office PowerPoint</Application>
  <PresentationFormat>Widescreen</PresentationFormat>
  <Paragraphs>578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Celestial</vt:lpstr>
      <vt:lpstr>Maturity Level</vt:lpstr>
      <vt:lpstr>Penilaian dan Pengukuran atribut kematangan</vt:lpstr>
      <vt:lpstr>Langkah membuat pertanyaan kuesioner</vt:lpstr>
      <vt:lpstr>Contoh deskripsi atribut kematangan</vt:lpstr>
      <vt:lpstr>Penilaian dan Pengukuran atribut kematangan</vt:lpstr>
      <vt:lpstr>Matriks Atribut Kematangan pada Proses PO 1</vt:lpstr>
      <vt:lpstr>Penilaian dan Pengukuran atribut kematangan</vt:lpstr>
      <vt:lpstr>Contoh Pertanyaan</vt:lpstr>
      <vt:lpstr>Penilaian tingkat kematangan</vt:lpstr>
      <vt:lpstr>Distribusi Jawaban </vt:lpstr>
      <vt:lpstr>Nilai dan Tingkat Kematangan </vt:lpstr>
      <vt:lpstr>Penilaian dan Pengukuran atribut kematangan</vt:lpstr>
      <vt:lpstr>Gap </vt:lpstr>
      <vt:lpstr>Penilaian dan Pengukuran atribut kematangan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Maturity Level</dc:title>
  <dc:creator>mel pangrib</dc:creator>
  <cp:lastModifiedBy>mel pangrib</cp:lastModifiedBy>
  <cp:revision>18</cp:revision>
  <dcterms:created xsi:type="dcterms:W3CDTF">2017-06-05T05:47:34Z</dcterms:created>
  <dcterms:modified xsi:type="dcterms:W3CDTF">2017-06-05T17:51:52Z</dcterms:modified>
</cp:coreProperties>
</file>