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747691-9E19-4719-A0D0-3CE17A3A078D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9F63A2-B175-4455-89A7-881DAB7DC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PROGRAMMING</a:t>
            </a:r>
            <a:br>
              <a:rPr lang="en-US" dirty="0" smtClean="0"/>
            </a:br>
            <a:r>
              <a:rPr lang="en-US" dirty="0" smtClean="0"/>
              <a:t>METODE SIMPLEKS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LANGKAH 8 : MELANJUTKAN PERBAIKAN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Z </a:t>
            </a:r>
            <a:r>
              <a:rPr lang="en-US" dirty="0" err="1" smtClean="0"/>
              <a:t>ulangilah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ke-3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ke-7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optimal.</a:t>
            </a:r>
          </a:p>
          <a:p>
            <a:pPr algn="just"/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Z yang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optimal.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Z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algn="just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3048000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( -1/3 )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487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( 2/3 )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419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: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333500" y="36195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362700" y="36957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447800" y="5486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553200" y="5486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38100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56388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457200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2209800"/>
          <a:ext cx="6248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629"/>
                <a:gridCol w="892629"/>
                <a:gridCol w="892629"/>
                <a:gridCol w="892629"/>
                <a:gridCol w="892629"/>
                <a:gridCol w="892629"/>
                <a:gridCol w="8926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114800"/>
          <a:ext cx="6248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629"/>
                <a:gridCol w="892629"/>
                <a:gridCol w="892629"/>
                <a:gridCol w="892629"/>
                <a:gridCol w="892629"/>
                <a:gridCol w="892629"/>
                <a:gridCol w="8926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990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III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bari</a:t>
            </a:r>
            <a:r>
              <a:rPr lang="en-US" sz="2400" dirty="0" smtClean="0"/>
              <a:t> Z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optimal.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2.250 unit 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2.250)</a:t>
            </a:r>
          </a:p>
          <a:p>
            <a:pPr algn="just"/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1.500 unit 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1.500)</a:t>
            </a:r>
          </a:p>
          <a:p>
            <a:pPr algn="just"/>
            <a:r>
              <a:rPr lang="en-US" sz="2400" dirty="0" err="1" smtClean="0"/>
              <a:t>Sumbangan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12.750,-</a:t>
            </a:r>
          </a:p>
          <a:p>
            <a:pPr algn="just"/>
            <a:r>
              <a:rPr lang="en-US" sz="2400" dirty="0" smtClean="0"/>
              <a:t> (Z = 12.750)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LATIHAN  1: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automotive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type BEBAS EMISI </a:t>
            </a:r>
            <a:r>
              <a:rPr lang="en-US" dirty="0" err="1" smtClean="0"/>
              <a:t>dan</a:t>
            </a:r>
            <a:r>
              <a:rPr lang="en-US" dirty="0" smtClean="0"/>
              <a:t> type HEMAT BAHAN BAKAR.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spare part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spare part A, B </a:t>
            </a:r>
            <a:r>
              <a:rPr lang="en-US" dirty="0" err="1" smtClean="0"/>
              <a:t>dan</a:t>
            </a:r>
            <a:r>
              <a:rPr lang="en-US" dirty="0" smtClean="0"/>
              <a:t> C. </a:t>
            </a:r>
            <a:r>
              <a:rPr lang="en-US" dirty="0" err="1" smtClean="0"/>
              <a:t>kebutuhan</a:t>
            </a:r>
            <a:r>
              <a:rPr lang="en-US" dirty="0" smtClean="0"/>
              <a:t> spare part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743200"/>
          <a:ext cx="8001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Kebutuhan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Spare part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Spare part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Spare part C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BEBAS EMISI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HEMAT BB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Maks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tersedia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8768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.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type BEBAS EMISI $ 5.000 </a:t>
            </a:r>
            <a:r>
              <a:rPr lang="en-US" dirty="0" err="1" smtClean="0"/>
              <a:t>sedangkan</a:t>
            </a:r>
            <a:r>
              <a:rPr lang="en-US" dirty="0" smtClean="0"/>
              <a:t> type HEMAT BAHAN BAKAR $ 10.000.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type yang </a:t>
            </a:r>
            <a:r>
              <a:rPr lang="en-US" dirty="0" err="1" smtClean="0"/>
              <a:t>dihasilkan</a:t>
            </a:r>
            <a:r>
              <a:rPr lang="en-US" dirty="0" smtClean="0"/>
              <a:t> 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 </a:t>
            </a:r>
            <a:r>
              <a:rPr lang="en-US" dirty="0" err="1" smtClean="0"/>
              <a:t>Selesaikanlah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LATIHAN 2 :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2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B.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(</a:t>
            </a:r>
            <a:r>
              <a:rPr lang="en-US" sz="2400" dirty="0" err="1" smtClean="0"/>
              <a:t>mesin</a:t>
            </a:r>
            <a:r>
              <a:rPr lang="en-US" sz="2400" dirty="0" smtClean="0"/>
              <a:t> I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II).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100 unit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A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I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3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II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4 jam;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100 unit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B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I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2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II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5 jam.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I 12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II </a:t>
            </a:r>
            <a:r>
              <a:rPr lang="en-US" sz="2400" dirty="0" err="1" smtClean="0"/>
              <a:t>juga</a:t>
            </a:r>
            <a:r>
              <a:rPr lang="en-US" sz="2400" dirty="0" smtClean="0"/>
              <a:t> 12 jam. </a:t>
            </a:r>
            <a:r>
              <a:rPr lang="en-US" sz="2400" dirty="0" err="1" smtClean="0"/>
              <a:t>Sumbangan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100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A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3.000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B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3.500. </a:t>
            </a:r>
            <a:r>
              <a:rPr lang="en-US" sz="2400" dirty="0" err="1" smtClean="0"/>
              <a:t>berapakah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B yang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agar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LATIHAN 3 :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bakan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J , K </a:t>
            </a:r>
            <a:r>
              <a:rPr lang="en-US" sz="2400" dirty="0" err="1" smtClean="0"/>
              <a:t>dan</a:t>
            </a:r>
            <a:r>
              <a:rPr lang="en-US" sz="2400" dirty="0" smtClean="0"/>
              <a:t> L.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unit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2590800"/>
          <a:ext cx="7924800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baku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baku</a:t>
                      </a:r>
                      <a:r>
                        <a:rPr lang="en-US" dirty="0" smtClean="0"/>
                        <a:t> / unit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Maks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Tersedia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II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kg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kg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 kg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kg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kg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kg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kg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kg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 kg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12,-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8,-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5486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memaksimumkan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LATIHAN 4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Perusahaan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$ 2000 </a:t>
            </a:r>
            <a:r>
              <a:rPr lang="en-US" dirty="0" err="1" smtClean="0"/>
              <a:t>dan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665 jam per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200 unit </a:t>
            </a:r>
            <a:r>
              <a:rPr lang="en-US" dirty="0" err="1" smtClean="0"/>
              <a:t>untuk</a:t>
            </a:r>
            <a:r>
              <a:rPr lang="en-US" dirty="0" smtClean="0"/>
              <a:t> jam </a:t>
            </a:r>
            <a:r>
              <a:rPr lang="en-US" dirty="0" err="1" smtClean="0"/>
              <a:t>dinding</a:t>
            </a:r>
            <a:r>
              <a:rPr lang="en-US" dirty="0" smtClean="0"/>
              <a:t>,</a:t>
            </a:r>
            <a:r>
              <a:rPr lang="en-US" dirty="0" smtClean="0"/>
              <a:t> 300 unit radio, </a:t>
            </a:r>
            <a:r>
              <a:rPr lang="en-US" dirty="0" err="1" smtClean="0"/>
              <a:t>dan</a:t>
            </a:r>
            <a:r>
              <a:rPr lang="en-US" dirty="0" smtClean="0"/>
              <a:t> 150 unit </a:t>
            </a:r>
            <a:r>
              <a:rPr lang="en-US" dirty="0" err="1" smtClean="0"/>
              <a:t>toater</a:t>
            </a:r>
            <a:r>
              <a:rPr lang="en-US" dirty="0" smtClean="0"/>
              <a:t>.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$ 15 </a:t>
            </a:r>
            <a:r>
              <a:rPr lang="en-US" dirty="0" err="1" smtClean="0"/>
              <a:t>untuk</a:t>
            </a:r>
            <a:r>
              <a:rPr lang="en-US" dirty="0" smtClean="0"/>
              <a:t> jam </a:t>
            </a:r>
            <a:r>
              <a:rPr lang="en-US" dirty="0" err="1" smtClean="0"/>
              <a:t>dinding</a:t>
            </a:r>
            <a:r>
              <a:rPr lang="en-US" dirty="0" smtClean="0"/>
              <a:t>, $ 20 </a:t>
            </a:r>
            <a:r>
              <a:rPr lang="en-US" dirty="0" err="1" smtClean="0"/>
              <a:t>untuk</a:t>
            </a:r>
            <a:r>
              <a:rPr lang="en-US" dirty="0" smtClean="0"/>
              <a:t> radio, </a:t>
            </a:r>
            <a:r>
              <a:rPr lang="en-US" dirty="0" err="1" smtClean="0"/>
              <a:t>dan</a:t>
            </a:r>
            <a:r>
              <a:rPr lang="en-US" dirty="0" smtClean="0"/>
              <a:t> $ 12 </a:t>
            </a:r>
            <a:r>
              <a:rPr lang="en-US" dirty="0" err="1" smtClean="0"/>
              <a:t>untuk</a:t>
            </a:r>
            <a:r>
              <a:rPr lang="en-US" dirty="0" smtClean="0"/>
              <a:t> toaster.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optimal agar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124200"/>
          <a:ext cx="8001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daya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/unit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Jam/unit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Jam </a:t>
                      </a:r>
                      <a:r>
                        <a:rPr lang="en-US" dirty="0" err="1" smtClean="0"/>
                        <a:t>dinding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Radio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Toaster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153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LATIHAN 5 :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kerajinan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B.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$ 400 </a:t>
            </a:r>
            <a:r>
              <a:rPr lang="en-US" sz="2400" dirty="0" err="1" smtClean="0"/>
              <a:t>dan</a:t>
            </a:r>
            <a:r>
              <a:rPr lang="en-US" sz="2400" dirty="0" smtClean="0"/>
              <a:t> $ 200 </a:t>
            </a:r>
            <a:r>
              <a:rPr lang="en-US" sz="2400" dirty="0" err="1" smtClean="0"/>
              <a:t>dolar</a:t>
            </a:r>
            <a:r>
              <a:rPr lang="en-US" sz="2400" dirty="0" smtClean="0"/>
              <a:t> per unit.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pesanan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30 (A </a:t>
            </a:r>
            <a:r>
              <a:rPr lang="en-US" sz="2400" dirty="0" err="1" smtClean="0"/>
              <a:t>dan</a:t>
            </a:r>
            <a:r>
              <a:rPr lang="en-US" sz="2400" dirty="0" smtClean="0"/>
              <a:t> B) </a:t>
            </a:r>
            <a:r>
              <a:rPr lang="en-US" sz="2400" dirty="0" err="1" smtClean="0"/>
              <a:t>buah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. </a:t>
            </a:r>
            <a:r>
              <a:rPr lang="en-US" sz="2400" dirty="0" err="1" smtClean="0"/>
              <a:t>Suplai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80 </a:t>
            </a:r>
            <a:r>
              <a:rPr lang="en-US" sz="2400" dirty="0" err="1" smtClean="0"/>
              <a:t>lembar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kerajinan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memesan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80 </a:t>
            </a:r>
            <a:r>
              <a:rPr lang="en-US" sz="2400" dirty="0" err="1" smtClean="0"/>
              <a:t>lembar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A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2 </a:t>
            </a:r>
            <a:r>
              <a:rPr lang="en-US" sz="2400" dirty="0" err="1" smtClean="0"/>
              <a:t>lembar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B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8 </a:t>
            </a:r>
            <a:r>
              <a:rPr lang="en-US" sz="2400" dirty="0" err="1" smtClean="0"/>
              <a:t>lembar</a:t>
            </a:r>
            <a:r>
              <a:rPr lang="en-US" sz="2400" dirty="0" smtClean="0"/>
              <a:t>. Dari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20 </a:t>
            </a:r>
            <a:r>
              <a:rPr lang="en-US" sz="2400" dirty="0" err="1" smtClean="0"/>
              <a:t>buah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.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supaya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didapat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model program </a:t>
            </a:r>
            <a:r>
              <a:rPr lang="en-US" sz="2400" dirty="0" err="1" smtClean="0"/>
              <a:t>liniernya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simpleks</a:t>
            </a:r>
            <a:r>
              <a:rPr lang="en-US" sz="2400" dirty="0" smtClean="0"/>
              <a:t>.!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LANGKAH-LANGKAH METODE SIMPLEKS :</a:t>
            </a:r>
          </a:p>
          <a:p>
            <a:endParaRPr lang="en-US" sz="2400" dirty="0"/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PT. KEMBANG ARUM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057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: Max : Z = 3X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+ 4X</a:t>
            </a:r>
            <a:r>
              <a:rPr lang="en-US" sz="2800" baseline="-25000" dirty="0" smtClean="0"/>
              <a:t>2</a:t>
            </a:r>
            <a:r>
              <a:rPr lang="en-US" sz="2800" baseline="-25000" dirty="0"/>
              <a:t> </a:t>
            </a:r>
            <a:r>
              <a:rPr lang="en-US" sz="2800" dirty="0" smtClean="0"/>
              <a:t> </a:t>
            </a:r>
          </a:p>
          <a:p>
            <a:pPr algn="ctr"/>
            <a:endParaRPr lang="en-US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3048000"/>
            <a:ext cx="609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Batasan</a:t>
            </a:r>
            <a:r>
              <a:rPr lang="en-US" sz="2800" dirty="0" smtClean="0"/>
              <a:t> – </a:t>
            </a:r>
            <a:r>
              <a:rPr lang="en-US" sz="2800" dirty="0" err="1" smtClean="0"/>
              <a:t>batasan</a:t>
            </a:r>
            <a:r>
              <a:rPr lang="en-US" sz="2800" dirty="0" smtClean="0"/>
              <a:t> :</a:t>
            </a:r>
          </a:p>
          <a:p>
            <a:endParaRPr lang="en-US" dirty="0"/>
          </a:p>
          <a:p>
            <a:pPr algn="just"/>
            <a:r>
              <a:rPr lang="en-US" sz="2800" dirty="0" smtClean="0"/>
              <a:t>1. 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rebuchet MS" pitchFamily="34" charset="0"/>
                <a:cs typeface="Times New Roman"/>
              </a:rPr>
              <a:t>6.000</a:t>
            </a:r>
            <a:endParaRPr lang="en-US" sz="2800" dirty="0" smtClean="0">
              <a:latin typeface="Trebuchet MS" pitchFamily="34" charset="0"/>
            </a:endParaRP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2. 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+ 3X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rebuchet MS" pitchFamily="34" charset="0"/>
                <a:cs typeface="Times New Roman"/>
              </a:rPr>
              <a:t>9.000</a:t>
            </a:r>
            <a:endParaRPr lang="en-US" sz="2800" dirty="0" smtClean="0">
              <a:latin typeface="Trebuchet MS" pitchFamily="34" charset="0"/>
            </a:endParaRP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≥ 0 ; X2 ≥ 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71600"/>
            <a:ext cx="838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LANGKAH 1 : MERUBAH BENTUK FUNGSI TUJUAN</a:t>
            </a:r>
          </a:p>
          <a:p>
            <a:endParaRPr lang="en-US" sz="2000" dirty="0"/>
          </a:p>
          <a:p>
            <a:pPr algn="just"/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dirubah</a:t>
            </a:r>
            <a:r>
              <a:rPr lang="en-US" sz="2000" dirty="0" smtClean="0"/>
              <a:t> </a:t>
            </a:r>
            <a:r>
              <a:rPr lang="en-US" sz="2000" dirty="0" err="1" smtClean="0"/>
              <a:t>sedemikian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rupa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nilainya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sebelah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= .</a:t>
            </a:r>
          </a:p>
          <a:p>
            <a:pPr algn="just"/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,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:</a:t>
            </a:r>
          </a:p>
          <a:p>
            <a:pPr algn="just"/>
            <a:endParaRPr lang="en-US" dirty="0" smtClean="0"/>
          </a:p>
          <a:p>
            <a:pPr algn="just"/>
            <a:r>
              <a:rPr lang="en-US" sz="2800" dirty="0" err="1" smtClean="0"/>
              <a:t>Maksimum</a:t>
            </a:r>
            <a:r>
              <a:rPr lang="en-US" sz="2800" dirty="0" smtClean="0"/>
              <a:t> : Z = 3X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+ 4X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		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err="1" smtClean="0"/>
              <a:t>diubah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err="1" smtClean="0"/>
              <a:t>Maksimum</a:t>
            </a:r>
            <a:r>
              <a:rPr lang="en-US" sz="2800" dirty="0" smtClean="0"/>
              <a:t> : Z – 3X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– 4X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0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LANGKAH 2 : MERUBAH BENTUK BATASAN-BATASAN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mula-mula</a:t>
            </a:r>
            <a:r>
              <a:rPr lang="en-US" sz="2400" dirty="0" smtClean="0"/>
              <a:t> </a:t>
            </a:r>
            <a:r>
              <a:rPr lang="en-US" sz="2400" dirty="0" err="1" smtClean="0"/>
              <a:t>bertanda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( </a:t>
            </a:r>
            <a:r>
              <a:rPr lang="en-US" sz="2400" dirty="0" smtClean="0">
                <a:latin typeface="Times New Roman"/>
                <a:cs typeface="Times New Roman"/>
              </a:rPr>
              <a:t>≤ ) </a:t>
            </a:r>
            <a:r>
              <a:rPr lang="en-US" sz="2400" dirty="0" err="1" smtClean="0">
                <a:latin typeface="+mj-lt"/>
                <a:cs typeface="Times New Roman"/>
              </a:rPr>
              <a:t>dirubah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menjadi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tanda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persamaan</a:t>
            </a:r>
            <a:r>
              <a:rPr lang="en-US" sz="2400" dirty="0" smtClean="0">
                <a:latin typeface="+mj-lt"/>
                <a:cs typeface="Times New Roman"/>
              </a:rPr>
              <a:t> ( = ), </a:t>
            </a:r>
            <a:r>
              <a:rPr lang="en-US" sz="2400" dirty="0" err="1" smtClean="0">
                <a:latin typeface="+mj-lt"/>
                <a:cs typeface="Times New Roman"/>
              </a:rPr>
              <a:t>dengan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menggunakan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suatu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tambahan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variabel</a:t>
            </a:r>
            <a:r>
              <a:rPr lang="en-US" sz="2400" dirty="0" smtClean="0">
                <a:latin typeface="+mj-lt"/>
                <a:cs typeface="Times New Roman"/>
              </a:rPr>
              <a:t> yang </a:t>
            </a:r>
            <a:r>
              <a:rPr lang="en-US" sz="2400" dirty="0" err="1" smtClean="0">
                <a:latin typeface="+mj-lt"/>
                <a:cs typeface="Times New Roman"/>
              </a:rPr>
              <a:t>sering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disebut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sebagai</a:t>
            </a:r>
            <a:r>
              <a:rPr lang="en-US" sz="2400" dirty="0" smtClean="0">
                <a:latin typeface="+mj-lt"/>
                <a:cs typeface="Times New Roman"/>
              </a:rPr>
              <a:t> “</a:t>
            </a:r>
            <a:r>
              <a:rPr lang="en-US" sz="2400" b="1" dirty="0" err="1" smtClean="0">
                <a:latin typeface="+mj-lt"/>
                <a:cs typeface="Times New Roman"/>
              </a:rPr>
              <a:t>Variabel</a:t>
            </a:r>
            <a:r>
              <a:rPr lang="en-US" sz="2400" b="1" dirty="0" smtClean="0">
                <a:latin typeface="+mj-lt"/>
                <a:cs typeface="Times New Roman"/>
              </a:rPr>
              <a:t> Slack</a:t>
            </a:r>
            <a:r>
              <a:rPr lang="en-US" sz="2400" dirty="0" smtClean="0">
                <a:latin typeface="+mj-lt"/>
                <a:cs typeface="Times New Roman"/>
              </a:rPr>
              <a:t>”, yang </a:t>
            </a:r>
            <a:r>
              <a:rPr lang="en-US" sz="2400" dirty="0" err="1" smtClean="0">
                <a:latin typeface="+mj-lt"/>
                <a:cs typeface="Times New Roman"/>
              </a:rPr>
              <a:t>biasanya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diberi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simbol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b="1" dirty="0" smtClean="0">
                <a:latin typeface="+mj-lt"/>
                <a:cs typeface="Times New Roman"/>
              </a:rPr>
              <a:t>“ S “.</a:t>
            </a:r>
          </a:p>
          <a:p>
            <a:pPr algn="just"/>
            <a:endParaRPr lang="en-US" sz="2400" b="1" dirty="0" smtClean="0">
              <a:latin typeface="+mj-lt"/>
              <a:cs typeface="Times New Roman"/>
            </a:endParaRPr>
          </a:p>
          <a:p>
            <a:pPr algn="just"/>
            <a:r>
              <a:rPr lang="en-US" sz="2400" dirty="0" err="1" smtClean="0">
                <a:latin typeface="+mj-lt"/>
                <a:cs typeface="Times New Roman"/>
              </a:rPr>
              <a:t>Perubahan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tersebut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menjadi</a:t>
            </a:r>
            <a:r>
              <a:rPr lang="en-US" sz="2400" dirty="0" smtClean="0">
                <a:latin typeface="+mj-lt"/>
                <a:cs typeface="Times New Roman"/>
              </a:rPr>
              <a:t> :</a:t>
            </a:r>
          </a:p>
          <a:p>
            <a:pPr algn="just"/>
            <a:endParaRPr lang="en-US" sz="2400" dirty="0" smtClean="0">
              <a:latin typeface="+mj-lt"/>
              <a:cs typeface="Times New Roman"/>
            </a:endParaRPr>
          </a:p>
          <a:p>
            <a:pPr algn="just"/>
            <a:r>
              <a:rPr lang="en-US" sz="2400" dirty="0" smtClean="0">
                <a:latin typeface="+mj-lt"/>
                <a:cs typeface="Times New Roman"/>
              </a:rPr>
              <a:t>2X</a:t>
            </a:r>
            <a:r>
              <a:rPr lang="en-US" sz="2400" baseline="-25000" dirty="0" smtClean="0">
                <a:latin typeface="+mj-lt"/>
                <a:cs typeface="Times New Roman"/>
              </a:rPr>
              <a:t>1</a:t>
            </a:r>
            <a:r>
              <a:rPr lang="en-US" sz="2400" dirty="0" smtClean="0">
                <a:latin typeface="+mj-lt"/>
                <a:cs typeface="Times New Roman"/>
              </a:rPr>
              <a:t> + X</a:t>
            </a:r>
            <a:r>
              <a:rPr lang="en-US" sz="2400" baseline="-25000" dirty="0" smtClean="0">
                <a:latin typeface="+mj-lt"/>
                <a:cs typeface="Times New Roman"/>
              </a:rPr>
              <a:t>2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≤ </a:t>
            </a:r>
            <a:r>
              <a:rPr lang="en-US" sz="2400" dirty="0" smtClean="0">
                <a:latin typeface="+mj-lt"/>
                <a:cs typeface="Times New Roman"/>
              </a:rPr>
              <a:t>6.000 	</a:t>
            </a:r>
            <a:r>
              <a:rPr lang="en-US" sz="2400" dirty="0" err="1" smtClean="0">
                <a:latin typeface="+mj-lt"/>
                <a:cs typeface="Times New Roman"/>
              </a:rPr>
              <a:t>dirubah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menjadi</a:t>
            </a:r>
            <a:r>
              <a:rPr lang="en-US" sz="2400" dirty="0" smtClean="0">
                <a:latin typeface="+mj-lt"/>
                <a:cs typeface="Times New Roman"/>
              </a:rPr>
              <a:t> 2X</a:t>
            </a:r>
            <a:r>
              <a:rPr lang="en-US" sz="2400" baseline="-25000" dirty="0" smtClean="0">
                <a:latin typeface="+mj-lt"/>
                <a:cs typeface="Times New Roman"/>
              </a:rPr>
              <a:t>1</a:t>
            </a:r>
            <a:r>
              <a:rPr lang="en-US" sz="2400" dirty="0" smtClean="0">
                <a:latin typeface="+mj-lt"/>
                <a:cs typeface="Times New Roman"/>
              </a:rPr>
              <a:t> + X</a:t>
            </a:r>
            <a:r>
              <a:rPr lang="en-US" sz="2400" baseline="-25000" dirty="0" smtClean="0">
                <a:latin typeface="+mj-lt"/>
                <a:cs typeface="Times New Roman"/>
              </a:rPr>
              <a:t>2</a:t>
            </a:r>
            <a:r>
              <a:rPr lang="en-US" sz="2400" dirty="0" smtClean="0">
                <a:latin typeface="+mj-lt"/>
                <a:cs typeface="Times New Roman"/>
              </a:rPr>
              <a:t> + S</a:t>
            </a:r>
            <a:r>
              <a:rPr lang="en-US" sz="2400" baseline="-25000" dirty="0" smtClean="0">
                <a:latin typeface="+mj-lt"/>
                <a:cs typeface="Times New Roman"/>
              </a:rPr>
              <a:t>1</a:t>
            </a:r>
            <a:r>
              <a:rPr lang="en-US" sz="2400" dirty="0" smtClean="0">
                <a:latin typeface="+mj-lt"/>
                <a:cs typeface="Times New Roman"/>
              </a:rPr>
              <a:t> = 6.000</a:t>
            </a:r>
          </a:p>
          <a:p>
            <a:pPr algn="just"/>
            <a:endParaRPr lang="en-US" sz="2400" dirty="0" smtClean="0">
              <a:latin typeface="+mj-lt"/>
              <a:cs typeface="Times New Roman"/>
            </a:endParaRPr>
          </a:p>
          <a:p>
            <a:pPr algn="just"/>
            <a:r>
              <a:rPr lang="en-US" sz="2400" dirty="0" smtClean="0">
                <a:latin typeface="+mj-lt"/>
                <a:cs typeface="Times New Roman"/>
              </a:rPr>
              <a:t>2X</a:t>
            </a:r>
            <a:r>
              <a:rPr lang="en-US" sz="2400" baseline="-25000" dirty="0" smtClean="0">
                <a:latin typeface="+mj-lt"/>
                <a:cs typeface="Times New Roman"/>
              </a:rPr>
              <a:t>1</a:t>
            </a:r>
            <a:r>
              <a:rPr lang="en-US" sz="2400" dirty="0" smtClean="0">
                <a:latin typeface="+mj-lt"/>
                <a:cs typeface="Times New Roman"/>
              </a:rPr>
              <a:t> + 3X</a:t>
            </a:r>
            <a:r>
              <a:rPr lang="en-US" sz="2400" baseline="-25000" dirty="0" smtClean="0">
                <a:latin typeface="+mj-lt"/>
                <a:cs typeface="Times New Roman"/>
              </a:rPr>
              <a:t>2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≤ </a:t>
            </a:r>
            <a:r>
              <a:rPr lang="en-US" sz="2400" dirty="0" smtClean="0">
                <a:latin typeface="+mj-lt"/>
                <a:cs typeface="Times New Roman"/>
              </a:rPr>
              <a:t>9.000 </a:t>
            </a:r>
            <a:r>
              <a:rPr lang="en-US" sz="2400" dirty="0" err="1" smtClean="0">
                <a:latin typeface="+mj-lt"/>
                <a:cs typeface="Times New Roman"/>
              </a:rPr>
              <a:t>dirubah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menjadi</a:t>
            </a:r>
            <a:r>
              <a:rPr lang="en-US" sz="2400" dirty="0" smtClean="0">
                <a:latin typeface="+mj-lt"/>
                <a:cs typeface="Times New Roman"/>
              </a:rPr>
              <a:t> 2X</a:t>
            </a:r>
            <a:r>
              <a:rPr lang="en-US" sz="2400" baseline="-25000" dirty="0" smtClean="0">
                <a:latin typeface="+mj-lt"/>
                <a:cs typeface="Times New Roman"/>
              </a:rPr>
              <a:t>1</a:t>
            </a:r>
            <a:r>
              <a:rPr lang="en-US" sz="2400" dirty="0" smtClean="0">
                <a:latin typeface="+mj-lt"/>
                <a:cs typeface="Times New Roman"/>
              </a:rPr>
              <a:t> + 3X</a:t>
            </a:r>
            <a:r>
              <a:rPr lang="en-US" sz="2400" baseline="-25000" dirty="0" smtClean="0">
                <a:latin typeface="+mj-lt"/>
                <a:cs typeface="Times New Roman"/>
              </a:rPr>
              <a:t>2</a:t>
            </a:r>
            <a:r>
              <a:rPr lang="en-US" sz="2400" dirty="0" smtClean="0">
                <a:latin typeface="+mj-lt"/>
                <a:cs typeface="Times New Roman"/>
              </a:rPr>
              <a:t> + S</a:t>
            </a:r>
            <a:r>
              <a:rPr lang="en-US" sz="2400" baseline="-25000" dirty="0" smtClean="0">
                <a:latin typeface="+mj-lt"/>
                <a:cs typeface="Times New Roman"/>
              </a:rPr>
              <a:t>2</a:t>
            </a:r>
            <a:r>
              <a:rPr lang="en-US" sz="2400" dirty="0" smtClean="0">
                <a:latin typeface="+mj-lt"/>
                <a:cs typeface="Times New Roman"/>
              </a:rPr>
              <a:t> = 9.000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4267200" y="1600200"/>
            <a:ext cx="381000" cy="1066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04800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LANGKAH 3 : MENYUSUN PERSAMAAN KE DALAM TABEL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LANGKAH 4 : MEMILIH KOLOM KUNCI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Z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(</a:t>
            </a:r>
            <a:r>
              <a:rPr lang="en-US" dirty="0" err="1" smtClean="0"/>
              <a:t>pailng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b="1" dirty="0" smtClean="0"/>
              <a:t>LANGKAH 5 : MEMILIH BARIS KUNCI</a:t>
            </a:r>
          </a:p>
          <a:p>
            <a:pPr algn="just"/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/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menentukannya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143000"/>
          <a:ext cx="6095999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772886"/>
                <a:gridCol w="968828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3886200" y="1295400"/>
            <a:ext cx="566420" cy="1569720"/>
          </a:xfrm>
          <a:custGeom>
            <a:avLst/>
            <a:gdLst>
              <a:gd name="connsiteX0" fmla="*/ 218440 w 566420"/>
              <a:gd name="connsiteY0" fmla="*/ 246380 h 1569720"/>
              <a:gd name="connsiteX1" fmla="*/ 523240 w 566420"/>
              <a:gd name="connsiteY1" fmla="*/ 322580 h 1569720"/>
              <a:gd name="connsiteX2" fmla="*/ 477520 w 566420"/>
              <a:gd name="connsiteY2" fmla="*/ 1404620 h 1569720"/>
              <a:gd name="connsiteX3" fmla="*/ 50800 w 566420"/>
              <a:gd name="connsiteY3" fmla="*/ 1313180 h 1569720"/>
              <a:gd name="connsiteX4" fmla="*/ 172720 w 566420"/>
              <a:gd name="connsiteY4" fmla="*/ 185420 h 1569720"/>
              <a:gd name="connsiteX5" fmla="*/ 248920 w 566420"/>
              <a:gd name="connsiteY5" fmla="*/ 200660 h 1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420" h="1569720">
                <a:moveTo>
                  <a:pt x="218440" y="246380"/>
                </a:moveTo>
                <a:cubicBezTo>
                  <a:pt x="349250" y="187960"/>
                  <a:pt x="480060" y="129540"/>
                  <a:pt x="523240" y="322580"/>
                </a:cubicBezTo>
                <a:cubicBezTo>
                  <a:pt x="566420" y="515620"/>
                  <a:pt x="556260" y="1239520"/>
                  <a:pt x="477520" y="1404620"/>
                </a:cubicBezTo>
                <a:cubicBezTo>
                  <a:pt x="398780" y="1569720"/>
                  <a:pt x="101600" y="1516380"/>
                  <a:pt x="50800" y="1313180"/>
                </a:cubicBezTo>
                <a:cubicBezTo>
                  <a:pt x="0" y="1109980"/>
                  <a:pt x="139700" y="370840"/>
                  <a:pt x="172720" y="185420"/>
                </a:cubicBezTo>
                <a:cubicBezTo>
                  <a:pt x="205740" y="0"/>
                  <a:pt x="227330" y="100330"/>
                  <a:pt x="248920" y="20066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19600" y="2438400"/>
            <a:ext cx="1132840" cy="5054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2819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Kolom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kunci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752600" y="5537200"/>
          <a:ext cx="4648200" cy="1092200"/>
        </p:xfrm>
        <a:graphic>
          <a:graphicData uri="http://schemas.openxmlformats.org/presentationml/2006/ole">
            <p:oleObj spid="_x0000_s1026" name="Equation" r:id="rId3" imgW="2323800" imgH="660240" progId="Equation.3">
              <p:embed/>
            </p:oleObj>
          </a:graphicData>
        </a:graphic>
      </p:graphicFrame>
      <p:sp>
        <p:nvSpPr>
          <p:cNvPr id="14" name="Freeform 13"/>
          <p:cNvSpPr/>
          <p:nvPr/>
        </p:nvSpPr>
        <p:spPr>
          <a:xfrm>
            <a:off x="2613660" y="2194560"/>
            <a:ext cx="5478780" cy="609600"/>
          </a:xfrm>
          <a:custGeom>
            <a:avLst/>
            <a:gdLst>
              <a:gd name="connsiteX0" fmla="*/ 1333500 w 5478780"/>
              <a:gd name="connsiteY0" fmla="*/ 60960 h 609600"/>
              <a:gd name="connsiteX1" fmla="*/ 388620 w 5478780"/>
              <a:gd name="connsiteY1" fmla="*/ 137160 h 609600"/>
              <a:gd name="connsiteX2" fmla="*/ 739140 w 5478780"/>
              <a:gd name="connsiteY2" fmla="*/ 548640 h 609600"/>
              <a:gd name="connsiteX3" fmla="*/ 4823460 w 5478780"/>
              <a:gd name="connsiteY3" fmla="*/ 502920 h 609600"/>
              <a:gd name="connsiteX4" fmla="*/ 4671060 w 5478780"/>
              <a:gd name="connsiteY4" fmla="*/ 76200 h 609600"/>
              <a:gd name="connsiteX5" fmla="*/ 1257300 w 5478780"/>
              <a:gd name="connsiteY5" fmla="*/ 45720 h 609600"/>
              <a:gd name="connsiteX6" fmla="*/ 1257300 w 5478780"/>
              <a:gd name="connsiteY6" fmla="*/ 762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8780" h="609600">
                <a:moveTo>
                  <a:pt x="1333500" y="60960"/>
                </a:moveTo>
                <a:cubicBezTo>
                  <a:pt x="910590" y="58420"/>
                  <a:pt x="487680" y="55880"/>
                  <a:pt x="388620" y="137160"/>
                </a:cubicBezTo>
                <a:cubicBezTo>
                  <a:pt x="289560" y="218440"/>
                  <a:pt x="0" y="487680"/>
                  <a:pt x="739140" y="548640"/>
                </a:cubicBezTo>
                <a:cubicBezTo>
                  <a:pt x="1478280" y="609600"/>
                  <a:pt x="4168140" y="581660"/>
                  <a:pt x="4823460" y="502920"/>
                </a:cubicBezTo>
                <a:cubicBezTo>
                  <a:pt x="5478780" y="424180"/>
                  <a:pt x="5265420" y="152400"/>
                  <a:pt x="4671060" y="76200"/>
                </a:cubicBezTo>
                <a:cubicBezTo>
                  <a:pt x="4076700" y="0"/>
                  <a:pt x="1826260" y="45720"/>
                  <a:pt x="1257300" y="45720"/>
                </a:cubicBezTo>
                <a:cubicBezTo>
                  <a:pt x="688340" y="45720"/>
                  <a:pt x="1257300" y="76200"/>
                  <a:pt x="1257300" y="762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7315200" y="1981200"/>
            <a:ext cx="685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467600" y="129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kunci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4152900" y="1028700"/>
            <a:ext cx="15240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57800" y="609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Angka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kunci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LANGKAH 5 : MEMILIH BARIS KUNCI :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Indeks</a:t>
            </a:r>
            <a:r>
              <a:rPr lang="en-US" sz="2400" dirty="0" smtClean="0"/>
              <a:t> :	6.000 / 1 = 6.000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9.000 / 3 = 3.000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(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6.000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3.000).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beri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(</a:t>
            </a:r>
            <a:r>
              <a:rPr lang="en-US" sz="2400" dirty="0" err="1" smtClean="0"/>
              <a:t>dilingkari</a:t>
            </a:r>
            <a:r>
              <a:rPr lang="en-US" sz="2400" dirty="0" smtClean="0"/>
              <a:t>) agar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mengingatnya</a:t>
            </a:r>
            <a:r>
              <a:rPr lang="en-US" sz="2400" dirty="0" smtClean="0"/>
              <a:t>. Kita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LANGKAH 6 : MERUBAH NILAI-NILAI BARIS KUNCI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Mula-mula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angkanya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3,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kolomnya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2514600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15200" y="361188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Dibagi</a:t>
            </a:r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086600" y="3810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90600" y="4419600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LANGKAH 7 : MENGUBAH NILAI DILUAR BARIS KUNCI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baris-baris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Z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Baris</a:t>
            </a:r>
            <a:endParaRPr lang="en-US" dirty="0" smtClean="0"/>
          </a:p>
          <a:p>
            <a:r>
              <a:rPr lang="en-US" dirty="0" err="1" smtClean="0"/>
              <a:t>Baru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1676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Baris</a:t>
            </a:r>
            <a:endParaRPr lang="en-US" dirty="0" smtClean="0"/>
          </a:p>
          <a:p>
            <a:r>
              <a:rPr lang="en-US" dirty="0" smtClean="0"/>
              <a:t>Lama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16764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Koefisien</a:t>
            </a:r>
            <a:endParaRPr lang="en-US" dirty="0" smtClean="0"/>
          </a:p>
          <a:p>
            <a:r>
              <a:rPr lang="en-US" dirty="0" err="1" smtClean="0"/>
              <a:t>Pada</a:t>
            </a:r>
            <a:endParaRPr lang="en-US" dirty="0" smtClean="0"/>
          </a:p>
          <a:p>
            <a:r>
              <a:rPr lang="en-US" dirty="0" err="1" smtClean="0"/>
              <a:t>Kolom</a:t>
            </a:r>
            <a:endParaRPr lang="en-US" dirty="0" smtClean="0"/>
          </a:p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676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Baris</a:t>
            </a:r>
            <a:endParaRPr lang="en-US" dirty="0" smtClean="0"/>
          </a:p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213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 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4800" y="3657600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 ( -4 )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3.000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914400" y="41910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791994" y="41902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" y="4800600"/>
            <a:ext cx="60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324600" y="4267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81800" y="3810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H="1">
            <a:off x="533400" y="48006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54102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6057900" y="2933700"/>
            <a:ext cx="1219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10400" y="2209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lama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6248400" y="4648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77000" y="5181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990600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( 1 )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3.000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>
            <a:off x="1257300" y="15621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362700" y="15621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1752600"/>
            <a:ext cx="617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2667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Tabel</a:t>
            </a:r>
            <a:r>
              <a:rPr lang="en-US" b="1" dirty="0" smtClean="0"/>
              <a:t> I </a:t>
            </a:r>
            <a:r>
              <a:rPr lang="en-US" b="1" dirty="0" err="1" smtClean="0"/>
              <a:t>nilai</a:t>
            </a:r>
            <a:r>
              <a:rPr lang="en-US" b="1" dirty="0" smtClean="0"/>
              <a:t> lama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II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(</a:t>
            </a:r>
            <a:r>
              <a:rPr lang="en-US" b="1" dirty="0" err="1" smtClean="0"/>
              <a:t>setelah</a:t>
            </a:r>
            <a:r>
              <a:rPr lang="en-US" b="1" dirty="0" smtClean="0"/>
              <a:t> </a:t>
            </a:r>
            <a:r>
              <a:rPr lang="en-US" b="1" dirty="0" err="1" smtClean="0"/>
              <a:t>diperbaiki</a:t>
            </a:r>
            <a:r>
              <a:rPr lang="en-US" b="1" dirty="0" smtClean="0"/>
              <a:t> </a:t>
            </a:r>
            <a:r>
              <a:rPr lang="en-US" b="1" dirty="0" err="1" smtClean="0"/>
              <a:t>sekali</a:t>
            </a:r>
            <a:r>
              <a:rPr lang="en-US" b="1" dirty="0" smtClean="0"/>
              <a:t>) :</a:t>
            </a:r>
            <a:endParaRPr lang="en-US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95400" y="3276600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95400" y="5105400"/>
          <a:ext cx="6248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629"/>
                <a:gridCol w="892629"/>
                <a:gridCol w="892629"/>
                <a:gridCol w="892629"/>
                <a:gridCol w="892629"/>
                <a:gridCol w="892629"/>
                <a:gridCol w="8926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3810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5715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1373</Words>
  <Application>Microsoft Office PowerPoint</Application>
  <PresentationFormat>On-screen Show (4:3)</PresentationFormat>
  <Paragraphs>460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Oriel</vt:lpstr>
      <vt:lpstr>Equation</vt:lpstr>
      <vt:lpstr>LINEAR PROGRAMMING METODE SIMPLEKS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 METODE SIMPLEKS</dc:title>
  <dc:creator>Aurell</dc:creator>
  <cp:lastModifiedBy>Aurell</cp:lastModifiedBy>
  <cp:revision>28</cp:revision>
  <dcterms:created xsi:type="dcterms:W3CDTF">2010-06-10T15:39:05Z</dcterms:created>
  <dcterms:modified xsi:type="dcterms:W3CDTF">2010-06-12T06:38:44Z</dcterms:modified>
</cp:coreProperties>
</file>