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1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6EF35C-13C7-4B73-83C8-E9654878155F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7E535B-3BCE-4AE0-B6CF-7C17383DF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METODE TRANSPORTASI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d.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endParaRPr lang="en-US" sz="2400" dirty="0" smtClean="0"/>
          </a:p>
          <a:p>
            <a:endParaRPr lang="en-US" sz="2400" dirty="0" smtClean="0"/>
          </a:p>
          <a:p>
            <a:pPr marL="288925" algn="just"/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diadakan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pengisian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diisi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.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M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seluruhnya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lupakan</a:t>
            </a:r>
            <a:r>
              <a:rPr lang="en-US" sz="2400" dirty="0" smtClean="0"/>
              <a:t>.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Y, S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angkut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terisi</a:t>
            </a:r>
            <a:r>
              <a:rPr lang="en-US" sz="2400" dirty="0" smtClean="0"/>
              <a:t>.</a:t>
            </a:r>
          </a:p>
          <a:p>
            <a:pPr marL="288925" algn="just"/>
            <a:endParaRPr lang="en-US" sz="2400" dirty="0" smtClean="0"/>
          </a:p>
          <a:p>
            <a:pPr marL="288925" algn="just"/>
            <a:r>
              <a:rPr lang="en-US" sz="2400" dirty="0" err="1" smtClean="0"/>
              <a:t>Kolom</a:t>
            </a:r>
            <a:r>
              <a:rPr lang="en-US" sz="2400" dirty="0" smtClean="0"/>
              <a:t> Y , S,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.</a:t>
            </a:r>
          </a:p>
          <a:p>
            <a:pPr marL="288925" algn="just"/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Y = 18 – 17 = 1</a:t>
            </a:r>
          </a:p>
          <a:p>
            <a:pPr marL="288925" algn="just"/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S = 10 – 8 = 2</a:t>
            </a:r>
          </a:p>
          <a:p>
            <a:pPr marL="288925" algn="just"/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B = 30 – 24 = 6</a:t>
            </a:r>
          </a:p>
          <a:p>
            <a:pPr marL="288925" algn="just"/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B </a:t>
            </a:r>
            <a:r>
              <a:rPr lang="en-US" sz="2400" dirty="0" err="1" smtClean="0"/>
              <a:t>tetap</a:t>
            </a:r>
            <a:r>
              <a:rPr lang="en-US" sz="2400" dirty="0" smtClean="0"/>
              <a:t> 6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457200"/>
          <a:ext cx="72390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102108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Kapasitas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err="1" smtClean="0"/>
                        <a:t>Kapasitas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40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120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24800" y="762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609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182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0" y="2895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3400" y="403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5867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5867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5867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153400" y="18288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14600" y="58674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114800" y="5867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562600" y="59436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4600" y="6172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626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</a:t>
            </a:r>
            <a:r>
              <a:rPr lang="en-US" sz="2400" dirty="0" err="1" smtClean="0"/>
              <a:t>Mengisi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endParaRPr lang="en-US" sz="2400" dirty="0" smtClean="0"/>
          </a:p>
          <a:p>
            <a:pPr marL="288925"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c,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p (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)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PS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10,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P </a:t>
            </a:r>
            <a:r>
              <a:rPr lang="en-US" sz="2400" dirty="0" err="1" smtClean="0"/>
              <a:t>ada</a:t>
            </a:r>
            <a:r>
              <a:rPr lang="en-US" sz="2400" dirty="0" smtClean="0"/>
              <a:t> 40.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pengisian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S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kosong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silang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43434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f. </a:t>
            </a:r>
            <a:r>
              <a:rPr lang="en-US" sz="2400" dirty="0" err="1" smtClean="0"/>
              <a:t>Melanjutkan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endParaRPr lang="en-US" sz="2400" dirty="0" smtClean="0"/>
          </a:p>
          <a:p>
            <a:pPr marL="350838"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,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457200"/>
          <a:ext cx="72390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102108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Kapasitas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err="1" smtClean="0"/>
                        <a:t>Kapasitas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30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40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120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24800" y="762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182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153400" y="18288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01000" y="2895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3400" y="403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09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514600" y="58674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4600" y="5867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4114800" y="5867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5867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562600" y="59436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86400" y="5867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924800" y="28194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0"/>
          </p:cNvCxnSpPr>
          <p:nvPr/>
        </p:nvCxnSpPr>
        <p:spPr>
          <a:xfrm rot="5400000" flipH="1" flipV="1">
            <a:off x="8039100" y="40767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H="1">
            <a:off x="4145280" y="6309360"/>
            <a:ext cx="2286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534400" y="2895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58200" y="3962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14600" y="6172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isian</a:t>
            </a:r>
            <a:r>
              <a:rPr lang="en-US" sz="3200" dirty="0" smtClean="0"/>
              <a:t>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</a:t>
            </a:r>
            <a:r>
              <a:rPr lang="en-US" sz="3200" dirty="0" err="1" smtClean="0"/>
              <a:t>tinggal</a:t>
            </a:r>
            <a:r>
              <a:rPr lang="en-US" sz="3200" dirty="0" smtClean="0"/>
              <a:t> 2 </a:t>
            </a:r>
            <a:r>
              <a:rPr lang="en-US" sz="3200" dirty="0" err="1" smtClean="0"/>
              <a:t>kotak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 smtClean="0"/>
              <a:t>terisi</a:t>
            </a:r>
            <a:r>
              <a:rPr lang="en-US" sz="3200" dirty="0" smtClean="0"/>
              <a:t>.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mengisinya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usah</a:t>
            </a:r>
            <a:r>
              <a:rPr lang="en-US" sz="3200" dirty="0" smtClean="0"/>
              <a:t> </a:t>
            </a:r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indeks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dialokasikan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, </a:t>
            </a:r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segi</a:t>
            </a:r>
            <a:r>
              <a:rPr lang="en-US" sz="3200" dirty="0" smtClean="0"/>
              <a:t> </a:t>
            </a:r>
            <a:r>
              <a:rPr lang="en-US" sz="3200" dirty="0" err="1" smtClean="0"/>
              <a:t>empat</a:t>
            </a:r>
            <a:r>
              <a:rPr lang="en-US" sz="3200" dirty="0" smtClean="0"/>
              <a:t> </a:t>
            </a:r>
            <a:r>
              <a:rPr lang="en-US" sz="3200" dirty="0" err="1" smtClean="0"/>
              <a:t>termurah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hitung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transportasinya</a:t>
            </a:r>
            <a:r>
              <a:rPr lang="en-US" sz="3200" dirty="0" smtClean="0"/>
              <a:t> :</a:t>
            </a:r>
          </a:p>
          <a:p>
            <a:pPr algn="just"/>
            <a:r>
              <a:rPr lang="en-US" sz="3200" dirty="0" smtClean="0"/>
              <a:t>= 30 (3) + 30 (17) + 10 (8) + 30 (18) + 20 (24)</a:t>
            </a:r>
          </a:p>
          <a:p>
            <a:pPr algn="just"/>
            <a:r>
              <a:rPr lang="en-US" sz="3200" dirty="0" smtClean="0"/>
              <a:t>=  90 + 510 + 80 + 540 + 480</a:t>
            </a:r>
          </a:p>
          <a:p>
            <a:pPr algn="just"/>
            <a:r>
              <a:rPr lang="en-US" sz="3200" dirty="0" smtClean="0"/>
              <a:t>= 1700</a:t>
            </a:r>
          </a:p>
          <a:p>
            <a:pPr algn="just"/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MODI</a:t>
            </a:r>
          </a:p>
          <a:p>
            <a:endParaRPr lang="en-US" sz="2400" dirty="0" smtClean="0"/>
          </a:p>
          <a:p>
            <a:pPr marL="288925" algn="just"/>
            <a:r>
              <a:rPr lang="en-US" sz="2400" dirty="0" err="1" smtClean="0"/>
              <a:t>Istilah</a:t>
            </a:r>
            <a:r>
              <a:rPr lang="en-US" sz="2400" dirty="0" smtClean="0"/>
              <a:t> MODI </a:t>
            </a: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“Modified </a:t>
            </a:r>
            <a:r>
              <a:rPr lang="en-US" sz="2400" dirty="0" err="1" smtClean="0"/>
              <a:t>Distrubtion</a:t>
            </a:r>
            <a:r>
              <a:rPr lang="en-US" sz="2400" dirty="0" smtClean="0"/>
              <a:t>”.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bertahap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. </a:t>
            </a: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yang optimal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5814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400" dirty="0" err="1" smtClean="0"/>
              <a:t>Mengisi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endParaRPr lang="en-US" sz="2400" dirty="0" smtClean="0"/>
          </a:p>
          <a:p>
            <a:pPr marL="396875" algn="just"/>
            <a:r>
              <a:rPr lang="en-US" sz="2400" dirty="0" err="1" smtClean="0"/>
              <a:t>Mula-mula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 </a:t>
            </a:r>
            <a:r>
              <a:rPr lang="en-US" sz="2400" dirty="0" err="1" smtClean="0"/>
              <a:t>Andaikata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1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susun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transportasi</a:t>
            </a:r>
            <a:r>
              <a:rPr lang="en-US" sz="2400" dirty="0" smtClean="0"/>
              <a:t> = 1820.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b.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endParaRPr lang="en-US" sz="2400" dirty="0" smtClean="0"/>
          </a:p>
          <a:p>
            <a:pPr marL="228600" algn="just"/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0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yang lain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:</a:t>
            </a:r>
          </a:p>
          <a:p>
            <a:pPr marL="228600" algn="ctr"/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+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ij</a:t>
            </a:r>
            <a:endParaRPr lang="en-US" sz="2400" baseline="-25000" dirty="0" smtClean="0"/>
          </a:p>
          <a:p>
            <a:pPr marL="228600" algn="ctr"/>
            <a:endParaRPr lang="en-US" sz="2400" dirty="0" smtClean="0"/>
          </a:p>
          <a:p>
            <a:pPr marL="228600" algn="just"/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marL="228600" algn="just"/>
            <a:r>
              <a:rPr lang="en-US" sz="2400" dirty="0" err="1" smtClean="0"/>
              <a:t>K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j</a:t>
            </a:r>
          </a:p>
          <a:p>
            <a:pPr marL="228600" algn="just"/>
            <a:r>
              <a:rPr lang="en-US" sz="2400" dirty="0" err="1" smtClean="0"/>
              <a:t>C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</a:t>
            </a:r>
            <a:r>
              <a:rPr lang="en-US" sz="2400" dirty="0" err="1" smtClean="0"/>
              <a:t>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angkut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j</a:t>
            </a:r>
          </a:p>
          <a:p>
            <a:pPr marL="228600" algn="just"/>
            <a:endParaRPr lang="en-US" sz="2400" dirty="0" smtClean="0"/>
          </a:p>
          <a:p>
            <a:pPr marL="228600"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:</a:t>
            </a:r>
          </a:p>
          <a:p>
            <a:pPr marL="685800" indent="-457200" algn="just">
              <a:buAutoNum type="arabicPeriod"/>
            </a:pP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j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endParaRPr lang="en-US" sz="2400" dirty="0" smtClean="0"/>
          </a:p>
          <a:p>
            <a:pPr marL="685800" indent="-457200" algn="just">
              <a:buAutoNum type="arabicPeriod"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(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j)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M = R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= 0 (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0).</a:t>
            </a:r>
          </a:p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Y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R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+ K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MY</a:t>
            </a:r>
            <a:r>
              <a:rPr lang="en-US" sz="2400" dirty="0" smtClean="0"/>
              <a:t>		R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= 0		C</a:t>
            </a:r>
            <a:r>
              <a:rPr lang="en-US" sz="2400" baseline="-25000" dirty="0" smtClean="0"/>
              <a:t>MY</a:t>
            </a:r>
            <a:r>
              <a:rPr lang="en-US" sz="2400" dirty="0" smtClean="0"/>
              <a:t> = 15</a:t>
            </a:r>
          </a:p>
          <a:p>
            <a:r>
              <a:rPr lang="en-US" sz="2400" dirty="0" smtClean="0"/>
              <a:t>0 + K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 = 15</a:t>
            </a:r>
          </a:p>
          <a:p>
            <a:r>
              <a:rPr lang="en-US" sz="2400" dirty="0" smtClean="0"/>
              <a:t>K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 = 15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819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Y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P,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R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+ K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PY</a:t>
            </a:r>
          </a:p>
          <a:p>
            <a:pPr algn="just"/>
            <a:r>
              <a:rPr lang="en-US" sz="2400" dirty="0" smtClean="0"/>
              <a:t>R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+ 15 = 17</a:t>
            </a:r>
          </a:p>
          <a:p>
            <a:pPr algn="just"/>
            <a:r>
              <a:rPr lang="en-US" sz="2400" dirty="0" smtClean="0"/>
              <a:t>R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= 2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yang lain :</a:t>
            </a:r>
          </a:p>
          <a:p>
            <a:endParaRPr lang="en-US" sz="2400" dirty="0" smtClean="0"/>
          </a:p>
          <a:p>
            <a:r>
              <a:rPr lang="en-US" sz="2400" dirty="0" smtClean="0"/>
              <a:t>R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+ K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PS</a:t>
            </a:r>
          </a:p>
          <a:p>
            <a:r>
              <a:rPr lang="en-US" sz="2400" dirty="0" smtClean="0"/>
              <a:t>2 + K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= 8</a:t>
            </a:r>
          </a:p>
          <a:p>
            <a:r>
              <a:rPr lang="en-US" sz="2400" dirty="0" smtClean="0"/>
              <a:t>K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= 6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2766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 + K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KS</a:t>
            </a:r>
          </a:p>
          <a:p>
            <a:r>
              <a:rPr lang="en-US" sz="2400" dirty="0" smtClean="0"/>
              <a:t>R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 + 6 = 10</a:t>
            </a:r>
          </a:p>
          <a:p>
            <a:r>
              <a:rPr lang="en-US" sz="2400" dirty="0" smtClean="0"/>
              <a:t>R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32766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 + 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C</a:t>
            </a:r>
            <a:r>
              <a:rPr lang="en-US" sz="2400" baseline="-25000" dirty="0" smtClean="0"/>
              <a:t>KB</a:t>
            </a:r>
          </a:p>
          <a:p>
            <a:r>
              <a:rPr lang="en-US" sz="2400" dirty="0" smtClean="0"/>
              <a:t>4 + 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24</a:t>
            </a:r>
          </a:p>
          <a:p>
            <a:r>
              <a:rPr lang="en-US" sz="2400" dirty="0" smtClean="0"/>
              <a:t>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20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c.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endParaRPr lang="en-US" sz="2400" dirty="0" smtClean="0"/>
          </a:p>
          <a:p>
            <a:pPr marL="288925"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dulu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terisi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marL="288925" algn="just"/>
            <a:endParaRPr lang="en-US" sz="2400" dirty="0" smtClean="0"/>
          </a:p>
          <a:p>
            <a:pPr marL="288925" algn="ctr"/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</a:t>
            </a:r>
            <a:r>
              <a:rPr lang="en-US" sz="2400" dirty="0" err="1" smtClean="0"/>
              <a:t>ij</a:t>
            </a:r>
            <a:r>
              <a:rPr lang="en-US" sz="2400" dirty="0" smtClean="0"/>
              <a:t> =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–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–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j</a:t>
            </a:r>
            <a:endParaRPr lang="en-US" sz="2400" baseline="-25000" dirty="0" smtClean="0"/>
          </a:p>
          <a:p>
            <a:pPr marL="288925" algn="ctr"/>
            <a:endParaRPr lang="en-US" sz="2400" baseline="-25000" dirty="0" smtClean="0"/>
          </a:p>
          <a:p>
            <a:pPr marL="288925"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4 </a:t>
            </a:r>
            <a:r>
              <a:rPr lang="en-US" sz="2400" dirty="0" err="1" smtClean="0"/>
              <a:t>kotak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terisi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288925" algn="just"/>
            <a:r>
              <a:rPr lang="en-US" sz="2400" dirty="0" smtClean="0"/>
              <a:t>MS : C</a:t>
            </a:r>
            <a:r>
              <a:rPr lang="en-US" sz="2400" baseline="-25000" dirty="0" smtClean="0"/>
              <a:t>MS </a:t>
            </a:r>
            <a:r>
              <a:rPr lang="en-US" sz="2400" dirty="0" smtClean="0"/>
              <a:t>– R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– K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= 3 – 0 – 6 = </a:t>
            </a:r>
            <a:r>
              <a:rPr lang="en-US" sz="2400" b="1" dirty="0" smtClean="0">
                <a:solidFill>
                  <a:srgbClr val="FF0000"/>
                </a:solidFill>
              </a:rPr>
              <a:t>-3</a:t>
            </a:r>
          </a:p>
          <a:p>
            <a:pPr marL="288925" algn="just"/>
            <a:r>
              <a:rPr lang="en-US" sz="2400" dirty="0" smtClean="0"/>
              <a:t>MB : C</a:t>
            </a:r>
            <a:r>
              <a:rPr lang="en-US" sz="2400" baseline="-25000" dirty="0" smtClean="0"/>
              <a:t>MB</a:t>
            </a:r>
            <a:r>
              <a:rPr lang="en-US" sz="2400" dirty="0" smtClean="0"/>
              <a:t> – R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– 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18 – 0 – 20 = -2</a:t>
            </a:r>
          </a:p>
          <a:p>
            <a:pPr marL="288925" algn="just"/>
            <a:r>
              <a:rPr lang="en-US" sz="2400" dirty="0" smtClean="0"/>
              <a:t>PB : C</a:t>
            </a:r>
            <a:r>
              <a:rPr lang="en-US" sz="2400" baseline="-25000" dirty="0" smtClean="0"/>
              <a:t>PB</a:t>
            </a:r>
            <a:r>
              <a:rPr lang="en-US" sz="2400" dirty="0" smtClean="0"/>
              <a:t> – R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– 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30 – 2 – 20 = 8</a:t>
            </a:r>
          </a:p>
          <a:p>
            <a:pPr marL="288925" algn="just"/>
            <a:r>
              <a:rPr lang="en-US" sz="2400" dirty="0" smtClean="0"/>
              <a:t>KY : C</a:t>
            </a:r>
            <a:r>
              <a:rPr lang="en-US" sz="2400" baseline="-25000" dirty="0" smtClean="0"/>
              <a:t>KY</a:t>
            </a:r>
            <a:r>
              <a:rPr lang="en-US" sz="2400" dirty="0" smtClean="0"/>
              <a:t> –R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 – K</a:t>
            </a:r>
            <a:r>
              <a:rPr lang="en-US" sz="2400" baseline="-25000" dirty="0" smtClean="0"/>
              <a:t>Y</a:t>
            </a:r>
            <a:r>
              <a:rPr lang="en-US" sz="2400" dirty="0" smtClean="0"/>
              <a:t> = 18 – 4 – 15 = -1</a:t>
            </a:r>
          </a:p>
          <a:p>
            <a:pPr marL="288925" algn="just"/>
            <a:endParaRPr lang="en-US" sz="2400" dirty="0" smtClean="0"/>
          </a:p>
          <a:p>
            <a:pPr marL="288925" algn="just"/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terisi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perbaikannya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tolak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. Kita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MS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negatif,maka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MS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tolak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.</a:t>
            </a:r>
          </a:p>
          <a:p>
            <a:pPr marL="288925" algn="ctr"/>
            <a:endParaRPr lang="en-US" sz="2400" baseline="-25000" dirty="0" smtClean="0"/>
          </a:p>
          <a:p>
            <a:pPr marL="288925" algn="ctr"/>
            <a:endParaRPr lang="en-US" sz="2400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METODE STEPPING STONE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 algn="just"/>
            <a:r>
              <a:rPr lang="en-US" dirty="0" smtClean="0"/>
              <a:t>	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stepping stone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plaing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lama.</a:t>
            </a:r>
          </a:p>
          <a:p>
            <a:pPr marL="342900" indent="-342900" algn="just"/>
            <a:endParaRPr lang="en-US" sz="2400" dirty="0" smtClean="0"/>
          </a:p>
          <a:p>
            <a:pPr marL="342900" indent="7938" algn="just"/>
            <a:r>
              <a:rPr lang="en-US" sz="2400" dirty="0" err="1" smtClean="0"/>
              <a:t>Caranya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coba-coba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ubah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agar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alokasinya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murah</a:t>
            </a:r>
            <a:r>
              <a:rPr lang="en-US" sz="2400" dirty="0" smtClean="0"/>
              <a:t>. </a:t>
            </a:r>
          </a:p>
          <a:p>
            <a:pPr marL="342900" indent="7938" algn="just"/>
            <a:endParaRPr lang="en-US" sz="2400" dirty="0" smtClean="0"/>
          </a:p>
          <a:p>
            <a:pPr marL="342900" indent="7938"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mempermudah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marL="342900" indent="7938" algn="just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800" dirty="0" smtClean="0"/>
              <a:t>. </a:t>
            </a:r>
            <a:r>
              <a:rPr lang="en-US" sz="2800" dirty="0" err="1" smtClean="0"/>
              <a:t>Merubah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endParaRPr lang="en-US" sz="2800" dirty="0" smtClean="0"/>
          </a:p>
          <a:p>
            <a:pPr marL="288925" algn="just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, </a:t>
            </a:r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terpilih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c, (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MS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(+).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. </a:t>
            </a:r>
            <a:r>
              <a:rPr lang="en-US" sz="2800" dirty="0" err="1" smtClean="0"/>
              <a:t>Disamping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terdekat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letaknya</a:t>
            </a:r>
            <a:r>
              <a:rPr lang="en-US" sz="2800" dirty="0" smtClean="0"/>
              <a:t> </a:t>
            </a:r>
            <a:r>
              <a:rPr lang="en-US" sz="2800" dirty="0" err="1" smtClean="0"/>
              <a:t>sebaris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sekolom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beri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(-),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letaknya</a:t>
            </a:r>
            <a:r>
              <a:rPr lang="en-US" sz="2800" dirty="0" smtClean="0"/>
              <a:t> </a:t>
            </a:r>
            <a:r>
              <a:rPr lang="en-US" sz="2800" dirty="0" err="1" smtClean="0"/>
              <a:t>bertolak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sebaris</a:t>
            </a:r>
            <a:r>
              <a:rPr lang="en-US" sz="2800" dirty="0" smtClean="0"/>
              <a:t> / </a:t>
            </a:r>
            <a:r>
              <a:rPr lang="en-US" sz="2800" dirty="0" err="1" smtClean="0"/>
              <a:t>sekolom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bertanda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tadi</a:t>
            </a:r>
            <a:r>
              <a:rPr lang="en-US" sz="2800" dirty="0" smtClean="0"/>
              <a:t>.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terlihat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bertanda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MY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PS,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bertanda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samping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MS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PY.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S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P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M,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terpaksa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(</a:t>
            </a:r>
            <a:r>
              <a:rPr lang="en-US" sz="2400" dirty="0" err="1" smtClean="0"/>
              <a:t>isian</a:t>
            </a:r>
            <a:r>
              <a:rPr lang="en-US" sz="2400" dirty="0" smtClean="0"/>
              <a:t>)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bertanda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bertanda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isian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bertanda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pindahkan</a:t>
            </a:r>
            <a:r>
              <a:rPr lang="en-US" sz="2400" dirty="0" smtClean="0"/>
              <a:t> 10 ton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MY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PY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pindahkan</a:t>
            </a:r>
            <a:r>
              <a:rPr lang="en-US" sz="2400" dirty="0" smtClean="0"/>
              <a:t> 10 ton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PS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MS,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isian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Alokasi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MY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20 , </a:t>
            </a:r>
            <a:r>
              <a:rPr lang="en-US" sz="2400" dirty="0" err="1" smtClean="0"/>
              <a:t>kotak</a:t>
            </a:r>
            <a:r>
              <a:rPr lang="en-US" sz="2400" dirty="0" smtClean="0"/>
              <a:t> MS = 10, </a:t>
            </a:r>
            <a:r>
              <a:rPr lang="en-US" sz="2400" dirty="0" err="1" smtClean="0"/>
              <a:t>kotak</a:t>
            </a:r>
            <a:r>
              <a:rPr lang="en-US" sz="2400" dirty="0" smtClean="0"/>
              <a:t> PY = 40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PS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transportasinya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= 20 (15) + 10 (3) + 40 (17) + 30 (10) + 20 (24)</a:t>
            </a:r>
          </a:p>
          <a:p>
            <a:pPr algn="just"/>
            <a:r>
              <a:rPr lang="en-US" sz="2400" dirty="0" smtClean="0"/>
              <a:t>= 300 + 30 + 680 + 300 + 480</a:t>
            </a:r>
          </a:p>
          <a:p>
            <a:pPr algn="just"/>
            <a:r>
              <a:rPr lang="en-US" sz="2400" dirty="0" smtClean="0"/>
              <a:t>= 1790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" y="381000"/>
          <a:ext cx="8915400" cy="585561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128361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KAPASITAS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KEBUTUHAN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</a:p>
                    <a:p>
                      <a:pPr algn="r"/>
                      <a:r>
                        <a:rPr lang="en-US" sz="2800" b="0" dirty="0" smtClean="0"/>
                        <a:t>15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</a:p>
                    <a:p>
                      <a:pPr algn="r"/>
                      <a:r>
                        <a:rPr lang="en-US" sz="2800" b="0" dirty="0" smtClean="0"/>
                        <a:t>6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</a:p>
                    <a:p>
                      <a:pPr algn="r"/>
                      <a:r>
                        <a:rPr lang="en-US" sz="2800" b="0" dirty="0" smtClean="0"/>
                        <a:t>20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KAPASITAS</a:t>
                      </a:r>
                      <a:endParaRPr lang="en-US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</a:p>
                    <a:p>
                      <a:pPr algn="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</a:p>
                    <a:p>
                      <a:pPr algn="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 </a:t>
                      </a:r>
                    </a:p>
                    <a:p>
                      <a:pPr algn="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60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733800" y="2743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19600" y="2057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343400" y="33528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981200" y="2819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590800" y="23622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514600" y="34290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4600" y="1905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</a:t>
            </a:r>
            <a:r>
              <a:rPr lang="en-US" sz="2400" dirty="0" err="1" smtClean="0"/>
              <a:t>Melanjutkan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/ </a:t>
            </a:r>
            <a:r>
              <a:rPr lang="en-US" sz="2400" dirty="0" err="1" smtClean="0"/>
              <a:t>perubahan</a:t>
            </a:r>
            <a:endParaRPr lang="en-US" sz="2400" dirty="0" smtClean="0"/>
          </a:p>
          <a:p>
            <a:pPr marL="288925" algn="just"/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a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diperbaiki</a:t>
            </a:r>
            <a:r>
              <a:rPr lang="en-US" sz="2400" dirty="0" smtClean="0"/>
              <a:t>. </a:t>
            </a:r>
            <a:r>
              <a:rPr lang="en-US" sz="2400" dirty="0" err="1" smtClean="0"/>
              <a:t>Tabel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tabel-tabel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marL="288925" algn="just"/>
            <a:endParaRPr lang="en-US" sz="2400" dirty="0" smtClean="0"/>
          </a:p>
          <a:p>
            <a:pPr marL="288925" algn="just"/>
            <a:r>
              <a:rPr lang="en-US" sz="2400" dirty="0" smtClean="0"/>
              <a:t>MB	: 18 – 0 – 17 = 1</a:t>
            </a:r>
          </a:p>
          <a:p>
            <a:pPr marL="288925" algn="just"/>
            <a:r>
              <a:rPr lang="en-US" sz="2400" dirty="0" smtClean="0"/>
              <a:t>PS	: 8 – 2 – 3 = 3</a:t>
            </a:r>
          </a:p>
          <a:p>
            <a:pPr marL="288925" algn="just"/>
            <a:r>
              <a:rPr lang="en-US" sz="2400" dirty="0" smtClean="0"/>
              <a:t>PB	: 30 – 2 – 17 = 11</a:t>
            </a:r>
          </a:p>
          <a:p>
            <a:pPr marL="288925" algn="just"/>
            <a:r>
              <a:rPr lang="en-US" sz="2400" dirty="0" smtClean="0"/>
              <a:t>KY	: 18 – 7 15 = </a:t>
            </a:r>
            <a:r>
              <a:rPr lang="en-US" sz="2400" b="1" dirty="0" smtClean="0">
                <a:solidFill>
                  <a:srgbClr val="FF0000"/>
                </a:solidFill>
              </a:rPr>
              <a:t>-4</a:t>
            </a:r>
            <a:r>
              <a:rPr lang="en-US" sz="2400" dirty="0" smtClean="0"/>
              <a:t> </a:t>
            </a:r>
          </a:p>
          <a:p>
            <a:pPr marL="288925" algn="just"/>
            <a:endParaRPr lang="en-US" sz="2400" dirty="0" smtClean="0"/>
          </a:p>
          <a:p>
            <a:pPr marL="288925" algn="just"/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transportasi</a:t>
            </a:r>
            <a:r>
              <a:rPr lang="en-US" sz="2400" dirty="0" smtClean="0"/>
              <a:t> :</a:t>
            </a:r>
          </a:p>
          <a:p>
            <a:pPr marL="288925" algn="just"/>
            <a:r>
              <a:rPr lang="en-US" sz="2400" dirty="0" smtClean="0"/>
              <a:t>= 20 (15) + 10 (3) + 10 (17) + 30 (8) + 30 (18) + 20 (24)</a:t>
            </a:r>
          </a:p>
          <a:p>
            <a:pPr marL="288925" algn="just"/>
            <a:r>
              <a:rPr lang="en-US" sz="2400" dirty="0" smtClean="0"/>
              <a:t>= 300 + 30 + 170 +240 + 540 + 480</a:t>
            </a:r>
          </a:p>
          <a:p>
            <a:pPr marL="288925" algn="just"/>
            <a:r>
              <a:rPr lang="en-US" sz="2400" dirty="0" smtClean="0"/>
              <a:t>= 1760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" y="381000"/>
          <a:ext cx="8915400" cy="585561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128361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KAPASITAS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KEBUTUHAN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</a:p>
                    <a:p>
                      <a:pPr algn="r"/>
                      <a:r>
                        <a:rPr lang="en-US" sz="2800" b="0" dirty="0" smtClean="0"/>
                        <a:t>15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</a:p>
                    <a:p>
                      <a:pPr algn="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</a:p>
                    <a:p>
                      <a:pPr algn="r"/>
                      <a:r>
                        <a:rPr lang="en-US" sz="2800" b="0" dirty="0" smtClean="0"/>
                        <a:t>17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KAPASITAS</a:t>
                      </a:r>
                      <a:endParaRPr lang="en-US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</a:p>
                    <a:p>
                      <a:pPr algn="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20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</a:p>
                    <a:p>
                      <a:pPr algn="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 </a:t>
                      </a:r>
                    </a:p>
                    <a:p>
                      <a:pPr algn="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60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2971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40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33600" y="31242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267200" y="44958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1676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2743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1676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3581400" y="3733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133600" y="3810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" y="381000"/>
          <a:ext cx="8915400" cy="585561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128361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KAPASITAS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KEBUTUHAN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</a:p>
                    <a:p>
                      <a:pPr algn="r"/>
                      <a:r>
                        <a:rPr lang="en-US" sz="2800" b="0" dirty="0" smtClean="0"/>
                        <a:t>15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</a:p>
                    <a:p>
                      <a:pPr algn="r"/>
                      <a:r>
                        <a:rPr lang="en-US" sz="2800" b="0" dirty="0" smtClean="0"/>
                        <a:t>6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</a:p>
                    <a:p>
                      <a:pPr algn="r"/>
                      <a:r>
                        <a:rPr lang="en-US" sz="2800" b="0" dirty="0" smtClean="0"/>
                        <a:t>21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KAPASITAS</a:t>
                      </a:r>
                      <a:endParaRPr lang="en-US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</a:p>
                    <a:p>
                      <a:pPr algn="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20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</a:p>
                    <a:p>
                      <a:pPr algn="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 </a:t>
                      </a:r>
                    </a:p>
                    <a:p>
                      <a:pPr algn="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</a:p>
                    <a:p>
                      <a:pPr algn="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60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86400" y="1676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3581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_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810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447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_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590800" y="20574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514600" y="44196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96000" y="44196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181600" y="32766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333500" y="33147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46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3962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50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MB	: 18 – 0 – 21 = </a:t>
            </a:r>
            <a:r>
              <a:rPr lang="en-US" sz="2400" b="1" dirty="0" smtClean="0">
                <a:solidFill>
                  <a:srgbClr val="FF0000"/>
                </a:solidFill>
              </a:rPr>
              <a:t>- 3</a:t>
            </a:r>
          </a:p>
          <a:p>
            <a:r>
              <a:rPr lang="en-US" sz="2400" dirty="0" smtClean="0"/>
              <a:t>PB	: 30 – 2 – 21 = 7</a:t>
            </a:r>
          </a:p>
          <a:p>
            <a:r>
              <a:rPr lang="en-US" sz="2400" dirty="0" smtClean="0"/>
              <a:t>KS	: 10 – 3 – 6 = 1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0574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Kita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KB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satu-satunya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MY yang </a:t>
            </a:r>
            <a:r>
              <a:rPr lang="en-US" sz="2400" dirty="0" err="1" smtClean="0"/>
              <a:t>bertanda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MS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menghemat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dicoba</a:t>
            </a:r>
            <a:r>
              <a:rPr lang="en-US" sz="2400" dirty="0" smtClean="0"/>
              <a:t> </a:t>
            </a:r>
            <a:r>
              <a:rPr lang="en-US" sz="2400" dirty="0" err="1" smtClean="0"/>
              <a:t>dulu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unit (1 ton)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dipindah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stepping stone.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transportasi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= 10 (3) + 20 (18) + 10 (17) + 30 (8) + 50 (18)</a:t>
            </a:r>
          </a:p>
          <a:p>
            <a:pPr algn="just"/>
            <a:r>
              <a:rPr lang="en-US" sz="2400" dirty="0" smtClean="0"/>
              <a:t>= 30 + 360 + 170 + 240 + 900</a:t>
            </a:r>
          </a:p>
          <a:p>
            <a:pPr algn="just"/>
            <a:r>
              <a:rPr lang="en-US" sz="2400" dirty="0" smtClean="0"/>
              <a:t>= 1700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" y="381000"/>
          <a:ext cx="8915400" cy="57336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128361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KAPASITAS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KEBUTUHAN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</a:p>
                    <a:p>
                      <a:pPr algn="r"/>
                      <a:r>
                        <a:rPr lang="en-US" sz="2800" b="0" dirty="0" smtClean="0"/>
                        <a:t>12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</a:p>
                    <a:p>
                      <a:pPr algn="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</a:p>
                    <a:p>
                      <a:pPr algn="r"/>
                      <a:r>
                        <a:rPr lang="en-US" sz="2800" b="0" dirty="0" smtClean="0"/>
                        <a:t>18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KAPASITAS</a:t>
                      </a:r>
                      <a:endParaRPr lang="en-US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</a:p>
                    <a:p>
                      <a:pPr algn="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</a:p>
                    <a:p>
                      <a:pPr algn="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 </a:t>
                      </a:r>
                    </a:p>
                    <a:p>
                      <a:pPr algn="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</a:p>
                    <a:p>
                      <a:pPr algn="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60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MY	: 15 – 0 – 12 = 3</a:t>
            </a:r>
          </a:p>
          <a:p>
            <a:r>
              <a:rPr lang="en-US" sz="2800" dirty="0" smtClean="0"/>
              <a:t>PB	: 30 – 5 – 18 = 7</a:t>
            </a:r>
          </a:p>
          <a:p>
            <a:r>
              <a:rPr lang="en-US" sz="2800" dirty="0" smtClean="0"/>
              <a:t>KS	: 10 – 6 – 3 = 1</a:t>
            </a:r>
          </a:p>
          <a:p>
            <a:r>
              <a:rPr lang="en-US" sz="2800" dirty="0" smtClean="0"/>
              <a:t>KB	: 24 – 6 – 18 = 0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indeks</a:t>
            </a:r>
            <a:r>
              <a:rPr lang="en-US" sz="2800" dirty="0" smtClean="0"/>
              <a:t>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optimal.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LATIHAN 1 :</a:t>
            </a:r>
          </a:p>
          <a:p>
            <a:endParaRPr lang="en-US" sz="2800" dirty="0" smtClean="0"/>
          </a:p>
          <a:p>
            <a:pPr algn="just"/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3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3 </a:t>
            </a:r>
            <a:r>
              <a:rPr lang="en-US" sz="2800" dirty="0" err="1" smtClean="0"/>
              <a:t>gudang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.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 algn="just"/>
            <a:r>
              <a:rPr lang="en-US" sz="2800" dirty="0" smtClean="0"/>
              <a:t>Jakarta		300 ton</a:t>
            </a:r>
          </a:p>
          <a:p>
            <a:pPr algn="just"/>
            <a:r>
              <a:rPr lang="en-US" sz="2800" dirty="0" smtClean="0"/>
              <a:t>Surabaya	400 ton</a:t>
            </a:r>
          </a:p>
          <a:p>
            <a:pPr algn="just"/>
            <a:r>
              <a:rPr lang="en-US" sz="2800" dirty="0" smtClean="0"/>
              <a:t>Bandung	500 ton</a:t>
            </a:r>
          </a:p>
          <a:p>
            <a:pPr algn="just"/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 algn="just"/>
            <a:r>
              <a:rPr lang="en-US" sz="2800" dirty="0" smtClean="0"/>
              <a:t>Semarang	200 ton</a:t>
            </a:r>
          </a:p>
          <a:p>
            <a:pPr algn="just"/>
            <a:r>
              <a:rPr lang="en-US" sz="2800" dirty="0" smtClean="0"/>
              <a:t>Yogyakarta	650 ton</a:t>
            </a:r>
          </a:p>
          <a:p>
            <a:pPr algn="just"/>
            <a:r>
              <a:rPr lang="en-US" sz="2800" dirty="0" smtClean="0"/>
              <a:t>Solo		350 ton</a:t>
            </a:r>
          </a:p>
          <a:p>
            <a:pPr algn="just"/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pengangkutan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ton (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ribuan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).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CONTOH :</a:t>
            </a:r>
          </a:p>
          <a:p>
            <a:endParaRPr lang="en-US" sz="2000" dirty="0"/>
          </a:p>
          <a:p>
            <a:pPr algn="just"/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menjual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produksinya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3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Yogyakarta, Semarang </a:t>
            </a:r>
            <a:r>
              <a:rPr lang="en-US" sz="2000" dirty="0" err="1" smtClean="0"/>
              <a:t>dan</a:t>
            </a:r>
            <a:r>
              <a:rPr lang="en-US" sz="2000" dirty="0" smtClean="0"/>
              <a:t> Bandung. Perusahaan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3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pabrik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Magelang</a:t>
            </a:r>
            <a:r>
              <a:rPr lang="en-US" sz="2000" dirty="0" smtClean="0"/>
              <a:t>, </a:t>
            </a:r>
            <a:r>
              <a:rPr lang="en-US" sz="2000" dirty="0" err="1" smtClean="0"/>
              <a:t>Pati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Kediri.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tiap-tiap</a:t>
            </a:r>
            <a:r>
              <a:rPr lang="en-US" sz="2000" dirty="0" smtClean="0"/>
              <a:t> </a:t>
            </a:r>
            <a:r>
              <a:rPr lang="en-US" sz="2000" dirty="0" err="1" smtClean="0"/>
              <a:t>gudang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	</a:t>
            </a:r>
            <a:r>
              <a:rPr lang="en-US" sz="2000" dirty="0" err="1" smtClean="0"/>
              <a:t>yogyakarta</a:t>
            </a:r>
            <a:r>
              <a:rPr lang="en-US" sz="2000" dirty="0" smtClean="0"/>
              <a:t> (Y)	= 60 ton</a:t>
            </a:r>
          </a:p>
          <a:p>
            <a:pPr algn="just"/>
            <a:r>
              <a:rPr lang="en-US" sz="2000" dirty="0"/>
              <a:t>	</a:t>
            </a:r>
            <a:r>
              <a:rPr lang="en-US" sz="2000" dirty="0" err="1" smtClean="0"/>
              <a:t>semarang</a:t>
            </a:r>
            <a:r>
              <a:rPr lang="en-US" sz="2000" dirty="0" smtClean="0"/>
              <a:t> (S)	= 40 ton</a:t>
            </a:r>
          </a:p>
          <a:p>
            <a:pPr algn="just"/>
            <a:r>
              <a:rPr lang="en-US" sz="2000" dirty="0"/>
              <a:t>	</a:t>
            </a:r>
            <a:r>
              <a:rPr lang="en-US" sz="2000" dirty="0" err="1" smtClean="0"/>
              <a:t>bandung</a:t>
            </a:r>
            <a:r>
              <a:rPr lang="en-US" sz="2000" dirty="0" smtClean="0"/>
              <a:t> (B)	= 20 ton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tiap-tiap</a:t>
            </a:r>
            <a:r>
              <a:rPr lang="en-US" sz="2000" dirty="0" smtClean="0"/>
              <a:t> </a:t>
            </a:r>
            <a:r>
              <a:rPr lang="en-US" sz="2000" dirty="0" err="1" smtClean="0"/>
              <a:t>pabrik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	</a:t>
            </a:r>
            <a:r>
              <a:rPr lang="en-US" sz="2000" dirty="0" err="1" smtClean="0"/>
              <a:t>magelang</a:t>
            </a:r>
            <a:r>
              <a:rPr lang="en-US" sz="2000" dirty="0" smtClean="0"/>
              <a:t> (M)	= 30 ton</a:t>
            </a:r>
          </a:p>
          <a:p>
            <a:pPr algn="just"/>
            <a:r>
              <a:rPr lang="en-US" sz="2000" dirty="0"/>
              <a:t>	</a:t>
            </a:r>
            <a:r>
              <a:rPr lang="en-US" sz="2000" dirty="0" err="1" smtClean="0"/>
              <a:t>pati</a:t>
            </a:r>
            <a:r>
              <a:rPr lang="en-US" sz="2000" dirty="0" smtClean="0"/>
              <a:t> (P)		= 40 ton</a:t>
            </a:r>
          </a:p>
          <a:p>
            <a:pPr algn="just"/>
            <a:r>
              <a:rPr lang="en-US" sz="2000" dirty="0"/>
              <a:t>	</a:t>
            </a:r>
            <a:r>
              <a:rPr lang="en-US" sz="2000" dirty="0" smtClean="0"/>
              <a:t>Kediri (K)	= 50 ton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pengangkutan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tiap-tiap</a:t>
            </a:r>
            <a:r>
              <a:rPr lang="en-US" sz="2000" dirty="0" smtClean="0"/>
              <a:t> </a:t>
            </a:r>
            <a:r>
              <a:rPr lang="en-US" sz="2000" dirty="0" err="1" smtClean="0"/>
              <a:t>gudang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ton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(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ribuan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609600"/>
          <a:ext cx="7696200" cy="290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83316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KE</a:t>
                      </a:r>
                    </a:p>
                    <a:p>
                      <a:pPr algn="l"/>
                      <a:r>
                        <a:rPr lang="en-US" dirty="0" smtClean="0"/>
                        <a:t>DARI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JAKARTA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SURABAYA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BANDUNG</a:t>
                      </a:r>
                      <a:endParaRPr lang="en-US" dirty="0" smtClean="0"/>
                    </a:p>
                  </a:txBody>
                  <a:tcPr anchor="ctr"/>
                </a:tc>
              </a:tr>
              <a:tr h="6908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SEMARANG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</a:tr>
              <a:tr h="6908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YOGYAKARTA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</a:tr>
              <a:tr h="6908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3962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 optimal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stepping stone, </a:t>
            </a:r>
            <a:r>
              <a:rPr lang="en-US" sz="2800" dirty="0" err="1" smtClean="0"/>
              <a:t>vogel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MODI.!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LATIHAN 2 :</a:t>
            </a:r>
          </a:p>
          <a:p>
            <a:endParaRPr lang="en-US" sz="2400" dirty="0" smtClean="0"/>
          </a:p>
          <a:p>
            <a:pPr algn="just"/>
            <a:r>
              <a:rPr lang="en-US" sz="2400" dirty="0" smtClean="0"/>
              <a:t>AMD company,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memasok</a:t>
            </a:r>
            <a:r>
              <a:rPr lang="en-US" sz="2400" dirty="0" smtClean="0"/>
              <a:t> </a:t>
            </a:r>
            <a:r>
              <a:rPr lang="en-US" sz="2400" dirty="0" err="1" smtClean="0"/>
              <a:t>kerikil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Greenville, Fountain </a:t>
            </a:r>
            <a:r>
              <a:rPr lang="en-US" sz="2400" dirty="0" err="1" smtClean="0"/>
              <a:t>dan</a:t>
            </a:r>
            <a:r>
              <a:rPr lang="en-US" sz="2400" dirty="0" smtClean="0"/>
              <a:t> Ayden.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memperkirakan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kerikil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:</a:t>
            </a:r>
          </a:p>
          <a:p>
            <a:pPr algn="ctr"/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1600" y="3048000"/>
          <a:ext cx="6096000" cy="30175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Proyek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Lokasi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Kebutuhan</a:t>
                      </a:r>
                      <a:r>
                        <a:rPr lang="en-US" sz="2800" dirty="0" smtClean="0"/>
                        <a:t> (</a:t>
                      </a:r>
                      <a:r>
                        <a:rPr lang="en-US" sz="2800" dirty="0" err="1" smtClean="0"/>
                        <a:t>truk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Fountain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Greenville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Ayden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AMD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tambang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kerikil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Kinston, Wilson </a:t>
            </a:r>
            <a:r>
              <a:rPr lang="en-US" sz="2800" dirty="0" err="1" smtClean="0"/>
              <a:t>dan</a:t>
            </a:r>
            <a:r>
              <a:rPr lang="en-US" sz="2800" dirty="0" smtClean="0"/>
              <a:t> Bethel. </a:t>
            </a:r>
            <a:r>
              <a:rPr lang="en-US" sz="2800" dirty="0" err="1" smtClean="0"/>
              <a:t>Kerikil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 </a:t>
            </a:r>
            <a:r>
              <a:rPr lang="en-US" sz="2800" dirty="0" err="1" smtClean="0"/>
              <a:t>konstruksi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dipasok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tambang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AMD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menghitung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kerikil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dipasok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tambang</a:t>
            </a:r>
            <a:r>
              <a:rPr lang="en-US" sz="2800" dirty="0" smtClean="0"/>
              <a:t> :</a:t>
            </a:r>
          </a:p>
          <a:p>
            <a:pPr algn="ctr"/>
            <a:r>
              <a:rPr lang="en-US" sz="2800" dirty="0" err="1" smtClean="0"/>
              <a:t>Persediaan</a:t>
            </a:r>
            <a:r>
              <a:rPr lang="en-US" sz="2800" dirty="0" smtClean="0"/>
              <a:t> Tambang</a:t>
            </a:r>
          </a:p>
          <a:p>
            <a:pPr algn="ctr"/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1600" y="3048000"/>
          <a:ext cx="6096000" cy="30175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Tambang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Lokasi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Persediaan</a:t>
                      </a:r>
                      <a:r>
                        <a:rPr lang="en-US" sz="2800" dirty="0" smtClean="0"/>
                        <a:t>  (</a:t>
                      </a:r>
                      <a:r>
                        <a:rPr lang="en-US" sz="2800" dirty="0" err="1" smtClean="0"/>
                        <a:t>truk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Kinston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Wilson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Bethel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pengangkutan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tambang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 :</a:t>
            </a:r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1066800"/>
          <a:ext cx="6096000" cy="26517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Dari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Biaya</a:t>
                      </a:r>
                      <a:r>
                        <a:rPr lang="en-US" sz="2400" dirty="0" smtClean="0"/>
                        <a:t> per </a:t>
                      </a:r>
                      <a:r>
                        <a:rPr lang="en-US" sz="2400" dirty="0" err="1" smtClean="0"/>
                        <a:t>muatan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truk</a:t>
                      </a:r>
                      <a:r>
                        <a:rPr lang="en-US" sz="2400" dirty="0" smtClean="0"/>
                        <a:t> ($)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Proyek</a:t>
                      </a:r>
                      <a:r>
                        <a:rPr lang="en-US" sz="2400" dirty="0" smtClean="0"/>
                        <a:t> 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Proyek</a:t>
                      </a:r>
                      <a:r>
                        <a:rPr lang="en-US" sz="2400" dirty="0" smtClean="0"/>
                        <a:t>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Proyek</a:t>
                      </a:r>
                      <a:r>
                        <a:rPr lang="en-US" sz="2400" dirty="0" smtClean="0"/>
                        <a:t> 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Tambang</a:t>
                      </a:r>
                      <a:r>
                        <a:rPr lang="en-US" sz="2400" baseline="0" dirty="0" smtClean="0"/>
                        <a:t> 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Tambang 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Tambang </a:t>
                      </a:r>
                      <a:r>
                        <a:rPr lang="en-US" sz="2400" baseline="0" dirty="0" smtClean="0"/>
                        <a:t> 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4267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 optimal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stepping stone, </a:t>
            </a:r>
            <a:r>
              <a:rPr lang="en-US" sz="2800" dirty="0" err="1" smtClean="0"/>
              <a:t>vogel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MODI !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LATIHAN 3 :</a:t>
            </a:r>
          </a:p>
          <a:p>
            <a:endParaRPr lang="en-US" sz="2800" dirty="0" smtClean="0"/>
          </a:p>
          <a:p>
            <a:pPr algn="just"/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panen</a:t>
            </a:r>
            <a:r>
              <a:rPr lang="en-US" sz="2800" dirty="0" smtClean="0"/>
              <a:t> </a:t>
            </a:r>
            <a:r>
              <a:rPr lang="en-US" sz="2800" dirty="0" err="1" smtClean="0"/>
              <a:t>bijih</a:t>
            </a:r>
            <a:r>
              <a:rPr lang="en-US" sz="2800" dirty="0" smtClean="0"/>
              <a:t> </a:t>
            </a:r>
            <a:r>
              <a:rPr lang="en-US" sz="2800" dirty="0" err="1" smtClean="0"/>
              <a:t>gandum</a:t>
            </a:r>
            <a:r>
              <a:rPr lang="en-US" sz="2800" dirty="0" smtClean="0"/>
              <a:t>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lokasinya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Kansas City, Omaha </a:t>
            </a:r>
            <a:r>
              <a:rPr lang="en-US" sz="2800" dirty="0" err="1" smtClean="0"/>
              <a:t>dan</a:t>
            </a:r>
            <a:r>
              <a:rPr lang="en-US" sz="2800" dirty="0" smtClean="0"/>
              <a:t> Des Moines. </a:t>
            </a:r>
            <a:r>
              <a:rPr lang="en-US" sz="2800" dirty="0" err="1" smtClean="0"/>
              <a:t>Gudang</a:t>
            </a:r>
            <a:r>
              <a:rPr lang="en-US" sz="2800" dirty="0" smtClean="0"/>
              <a:t> </a:t>
            </a:r>
            <a:r>
              <a:rPr lang="en-US" sz="2800" dirty="0" err="1" smtClean="0"/>
              <a:t>Gandum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mensuplai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pengolahan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Chicago, St. Louis </a:t>
            </a:r>
            <a:r>
              <a:rPr lang="en-US" sz="2800" dirty="0" err="1" smtClean="0"/>
              <a:t>da</a:t>
            </a:r>
            <a:r>
              <a:rPr lang="en-US" sz="2800" dirty="0" smtClean="0"/>
              <a:t> n Cincinnati.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mensuplai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gandum</a:t>
            </a:r>
            <a:r>
              <a:rPr lang="en-US" sz="2800" dirty="0" smtClean="0"/>
              <a:t> per </a:t>
            </a:r>
            <a:r>
              <a:rPr lang="en-US" sz="2800" dirty="0" err="1" smtClean="0"/>
              <a:t>bulan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ditunjukkan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 algn="ctr"/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just"/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191000"/>
          <a:ext cx="6096000" cy="22860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Tambang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Lokasi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Kebutuhan</a:t>
                      </a:r>
                      <a:r>
                        <a:rPr lang="en-US" sz="2000" dirty="0" smtClean="0"/>
                        <a:t>  (ton)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Kansas</a:t>
                      </a:r>
                      <a:r>
                        <a:rPr lang="en-US" sz="2000" baseline="0" dirty="0" smtClean="0"/>
                        <a:t> City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Omaha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 Moines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endParaRPr lang="en-US" sz="2800" dirty="0" smtClean="0"/>
          </a:p>
          <a:p>
            <a:pPr algn="ctr"/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762000"/>
          <a:ext cx="6096000" cy="30175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Gudang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Lokasi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kebutuhan</a:t>
                      </a:r>
                      <a:r>
                        <a:rPr lang="en-US" sz="2800" dirty="0" smtClean="0"/>
                        <a:t>  (ton)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Chicago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St.</a:t>
                      </a:r>
                      <a:r>
                        <a:rPr lang="en-US" sz="2800" baseline="0" dirty="0" smtClean="0"/>
                        <a:t> Luis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Cincinnati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41148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transportasi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ton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 (</a:t>
            </a:r>
            <a:r>
              <a:rPr lang="en-US" sz="2800" dirty="0" err="1" smtClean="0"/>
              <a:t>sumber</a:t>
            </a:r>
            <a:r>
              <a:rPr lang="en-US" sz="2800" dirty="0" smtClean="0"/>
              <a:t>)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(</a:t>
            </a:r>
            <a:r>
              <a:rPr lang="en-US" sz="2800" dirty="0" err="1" smtClean="0"/>
              <a:t>tujuan</a:t>
            </a:r>
            <a:r>
              <a:rPr lang="en-US" sz="2800" dirty="0" smtClean="0"/>
              <a:t>) </a:t>
            </a:r>
            <a:r>
              <a:rPr lang="en-US" sz="2800" dirty="0" err="1" smtClean="0"/>
              <a:t>ditunjukkan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 </a:t>
            </a:r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76400" y="914400"/>
          <a:ext cx="6096000" cy="2362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Gudang</a:t>
                      </a:r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Pabrik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Chicago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St. Luis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Cincinnati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Kansas City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Omaha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 Moines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81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Pengangkutan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143000" y="40386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 optimal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stepping stone, </a:t>
            </a:r>
            <a:r>
              <a:rPr lang="en-US" sz="2800" dirty="0" err="1" smtClean="0"/>
              <a:t>vogel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MODI !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Latihan</a:t>
            </a:r>
            <a:r>
              <a:rPr lang="en-US" sz="2800" dirty="0" smtClean="0"/>
              <a:t> 4 :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Susan Helms Manufacturing Co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memperkerjakan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pengirimannya</a:t>
            </a:r>
            <a:r>
              <a:rPr lang="en-US" sz="2800" dirty="0" smtClean="0"/>
              <a:t>.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. </a:t>
            </a:r>
            <a:r>
              <a:rPr lang="en-US" sz="2800" dirty="0" err="1" smtClean="0"/>
              <a:t>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stepping stone, </a:t>
            </a:r>
            <a:r>
              <a:rPr lang="en-US" sz="2800" dirty="0" err="1" smtClean="0"/>
              <a:t>vogels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MODI !</a:t>
            </a:r>
          </a:p>
          <a:p>
            <a:pPr algn="just"/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3886200"/>
          <a:ext cx="7315200" cy="209025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6272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Gudang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Gudang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Gudang</a:t>
                      </a:r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Gudang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kapasitas</a:t>
                      </a:r>
                      <a:endParaRPr lang="en-US" dirty="0"/>
                    </a:p>
                  </a:txBody>
                  <a:tcPr anchor="ctr"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Pabrik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2.000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Pabrik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2.500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Pabrik</a:t>
                      </a:r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2.200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Latihan</a:t>
            </a:r>
            <a:r>
              <a:rPr lang="en-US" sz="2800" dirty="0" smtClean="0"/>
              <a:t> 5 :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data </a:t>
            </a:r>
            <a:r>
              <a:rPr lang="en-US" sz="2800" dirty="0" err="1" smtClean="0"/>
              <a:t>karen-Reifsteck</a:t>
            </a:r>
            <a:r>
              <a:rPr lang="en-US" sz="2800" dirty="0" smtClean="0"/>
              <a:t> Corp,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, </a:t>
            </a:r>
            <a:r>
              <a:rPr lang="en-US" sz="2800" dirty="0" err="1" smtClean="0"/>
              <a:t>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north west corner, </a:t>
            </a:r>
            <a:r>
              <a:rPr lang="en-US" sz="2800" dirty="0" err="1" smtClean="0"/>
              <a:t>vogels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MODI.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seimbang</a:t>
            </a:r>
            <a:r>
              <a:rPr lang="en-US" sz="2800" dirty="0" smtClean="0"/>
              <a:t> 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3352800"/>
          <a:ext cx="7391400" cy="26264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373861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Dari </a:t>
                      </a:r>
                      <a:endParaRPr lang="en-US" sz="2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Pasokan</a:t>
                      </a:r>
                      <a:endParaRPr lang="en-US" sz="2000" dirty="0"/>
                    </a:p>
                  </a:txBody>
                  <a:tcPr anchor="ctr"/>
                </a:tc>
              </a:tr>
              <a:tr h="3738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Z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8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$ 250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220</a:t>
                      </a:r>
                      <a:endParaRPr lang="en-US" sz="2000" dirty="0"/>
                    </a:p>
                  </a:txBody>
                  <a:tcPr/>
                </a:tc>
              </a:tr>
              <a:tr h="3738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$ 220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$ 230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$ 178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</a:tr>
              <a:tr h="3738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$ 164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435</a:t>
                      </a:r>
                      <a:endParaRPr lang="en-US" sz="2000" dirty="0"/>
                    </a:p>
                  </a:txBody>
                  <a:tcPr/>
                </a:tc>
              </a:tr>
              <a:tr h="645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permintaan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pengangkutan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ton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gudang</a:t>
            </a:r>
            <a:r>
              <a:rPr lang="en-US" sz="2400" dirty="0" smtClean="0"/>
              <a:t> – </a:t>
            </a:r>
            <a:r>
              <a:rPr lang="en-US" sz="2400" dirty="0" err="1" smtClean="0"/>
              <a:t>gudang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optimal !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447800"/>
          <a:ext cx="7696200" cy="290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83316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KE</a:t>
                      </a:r>
                    </a:p>
                    <a:p>
                      <a:pPr algn="l"/>
                      <a:r>
                        <a:rPr lang="en-US" dirty="0" smtClean="0"/>
                        <a:t>DARI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YOGYAKARTA</a:t>
                      </a:r>
                    </a:p>
                    <a:p>
                      <a:pPr algn="ctr"/>
                      <a:r>
                        <a:rPr lang="en-US" dirty="0" smtClean="0"/>
                        <a:t>( Y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SEMARANG</a:t>
                      </a:r>
                    </a:p>
                    <a:p>
                      <a:pPr algn="ctr"/>
                      <a:r>
                        <a:rPr lang="en-US" dirty="0" smtClean="0"/>
                        <a:t>( S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BANDUNG</a:t>
                      </a:r>
                    </a:p>
                    <a:p>
                      <a:pPr algn="ctr"/>
                      <a:r>
                        <a:rPr lang="en-US" dirty="0" smtClean="0"/>
                        <a:t>( B )</a:t>
                      </a:r>
                      <a:endParaRPr lang="en-US" dirty="0"/>
                    </a:p>
                  </a:txBody>
                  <a:tcPr/>
                </a:tc>
              </a:tr>
              <a:tr h="6908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MAGELANG</a:t>
                      </a:r>
                    </a:p>
                    <a:p>
                      <a:pPr algn="ctr"/>
                      <a:r>
                        <a:rPr lang="en-US" dirty="0" smtClean="0"/>
                        <a:t> ( M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</a:tr>
              <a:tr h="6908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PATI </a:t>
                      </a:r>
                    </a:p>
                    <a:p>
                      <a:pPr algn="ctr"/>
                      <a:r>
                        <a:rPr lang="en-US" dirty="0" smtClean="0"/>
                        <a:t>( P</a:t>
                      </a:r>
                      <a:r>
                        <a:rPr lang="en-US" baseline="0" dirty="0" smtClean="0"/>
                        <a:t>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</a:tr>
              <a:tr h="6908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KEDIRI </a:t>
                      </a:r>
                    </a:p>
                    <a:p>
                      <a:pPr algn="ctr"/>
                      <a:r>
                        <a:rPr lang="en-US" dirty="0" smtClean="0"/>
                        <a:t>( K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" y="381000"/>
          <a:ext cx="8915400" cy="585561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128361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KAPASITAS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KEBUTUHAN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KAPASITAS</a:t>
                      </a:r>
                      <a:endParaRPr lang="en-US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anchor="ctr"/>
                </a:tc>
              </a:tr>
              <a:tr h="46898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60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1676400" y="2514600"/>
            <a:ext cx="1219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31242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3815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4267200"/>
            <a:ext cx="1981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81200"/>
            <a:ext cx="815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trasportasi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r>
              <a:rPr lang="en-US" sz="3200" dirty="0" smtClean="0"/>
              <a:t>= 30 (15) + 30 (17) + 10 (8) + 30 (10) + 20 (24)</a:t>
            </a:r>
          </a:p>
          <a:p>
            <a:r>
              <a:rPr lang="en-US" sz="3200" dirty="0" smtClean="0"/>
              <a:t>=  450 + 510 + 80 + 300 + 480</a:t>
            </a:r>
          </a:p>
          <a:p>
            <a:r>
              <a:rPr lang="en-US" sz="3200" dirty="0" smtClean="0"/>
              <a:t>=  1820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METODE VOGEL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vogel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mudah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kadang-kadang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optimal.</a:t>
            </a:r>
          </a:p>
          <a:p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mengerjakannya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 :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Susunlah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stepping stone.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Carilah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tiap-tiap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tiap-tiap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.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didapat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/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/>
            <a:r>
              <a:rPr lang="en-US" sz="2400" dirty="0" smtClean="0"/>
              <a:t>			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4572000"/>
          <a:ext cx="6934200" cy="1382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7100"/>
                <a:gridCol w="3467100"/>
              </a:tblGrid>
              <a:tr h="53340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Indeks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baris</a:t>
                      </a:r>
                      <a:r>
                        <a:rPr lang="en-US" sz="2000" baseline="0" dirty="0" smtClean="0"/>
                        <a:t> M : 15 – 3 =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Indeks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kolom</a:t>
                      </a:r>
                      <a:r>
                        <a:rPr lang="en-US" sz="2000" dirty="0" smtClean="0"/>
                        <a:t> Y : 17 – 15 = 2</a:t>
                      </a:r>
                      <a:endParaRPr lang="en-US" sz="200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Indeks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baris</a:t>
                      </a:r>
                      <a:r>
                        <a:rPr lang="en-US" sz="2000" dirty="0" smtClean="0"/>
                        <a:t> P : 17 – 8 =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Indeks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kolom</a:t>
                      </a:r>
                      <a:r>
                        <a:rPr lang="en-US" sz="2000" dirty="0" smtClean="0"/>
                        <a:t> S : 8 – 3</a:t>
                      </a:r>
                      <a:r>
                        <a:rPr lang="en-US" sz="2000" baseline="0" dirty="0" smtClean="0"/>
                        <a:t> = 5</a:t>
                      </a:r>
                      <a:endParaRPr lang="en-US" sz="2000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Indeks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baris</a:t>
                      </a:r>
                      <a:r>
                        <a:rPr lang="en-US" sz="2000" dirty="0" smtClean="0"/>
                        <a:t> K : 18 – 10 =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Indeks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kolom</a:t>
                      </a:r>
                      <a:r>
                        <a:rPr lang="en-US" sz="2000" dirty="0" smtClean="0"/>
                        <a:t> B : 24 – 18 = 6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457200"/>
          <a:ext cx="72390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102108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Kapasitas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err="1" smtClean="0"/>
                        <a:t>Kapasitas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40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120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24800" y="762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19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153400" y="182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00" y="2895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403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6096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6096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6096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c. </a:t>
            </a:r>
            <a:r>
              <a:rPr lang="en-US" sz="2800" dirty="0" err="1" smtClean="0"/>
              <a:t>Mengisi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Segi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endParaRPr lang="en-US" sz="2800" dirty="0" smtClean="0"/>
          </a:p>
          <a:p>
            <a:endParaRPr lang="en-US" sz="2800" dirty="0" smtClean="0"/>
          </a:p>
          <a:p>
            <a:pPr marL="228600" algn="just"/>
            <a:r>
              <a:rPr lang="en-US" sz="2800" dirty="0" err="1" smtClean="0"/>
              <a:t>Pertama</a:t>
            </a:r>
            <a:r>
              <a:rPr lang="en-US" sz="2800" dirty="0" smtClean="0"/>
              <a:t>-tama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yang </a:t>
            </a:r>
            <a:r>
              <a:rPr lang="en-US" sz="2800" dirty="0" err="1" smtClean="0"/>
              <a:t>indeksnya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. </a:t>
            </a:r>
            <a:r>
              <a:rPr lang="en-US" sz="2800" dirty="0" err="1" smtClean="0"/>
              <a:t>Ternyata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M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indeks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12.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lihat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M, </a:t>
            </a:r>
            <a:r>
              <a:rPr lang="en-US" sz="2800" dirty="0" err="1" smtClean="0"/>
              <a:t>cari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angkut</a:t>
            </a:r>
            <a:r>
              <a:rPr lang="en-US" sz="2800" dirty="0" smtClean="0"/>
              <a:t>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. </a:t>
            </a:r>
            <a:r>
              <a:rPr lang="en-US" sz="2800" dirty="0" err="1" smtClean="0"/>
              <a:t>Ternyata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MS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angkut</a:t>
            </a:r>
            <a:r>
              <a:rPr lang="en-US" sz="2800" dirty="0" smtClean="0"/>
              <a:t>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3.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MS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.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30,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S </a:t>
            </a:r>
            <a:r>
              <a:rPr lang="en-US" sz="2800" dirty="0" err="1" smtClean="0"/>
              <a:t>ada</a:t>
            </a:r>
            <a:r>
              <a:rPr lang="en-US" sz="2800" dirty="0" smtClean="0"/>
              <a:t> 40,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M </a:t>
            </a:r>
            <a:r>
              <a:rPr lang="en-US" sz="2800" dirty="0" err="1" smtClean="0"/>
              <a:t>hanya</a:t>
            </a:r>
            <a:r>
              <a:rPr lang="en-US" sz="2800" dirty="0" smtClean="0"/>
              <a:t> 30.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M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terpakai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seluruhnya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diisi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M,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beri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silang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455</TotalTime>
  <Words>2426</Words>
  <Application>Microsoft Office PowerPoint</Application>
  <PresentationFormat>On-screen Show (4:3)</PresentationFormat>
  <Paragraphs>817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Equity</vt:lpstr>
      <vt:lpstr>METODE TRANSPORTASI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TRANSPORTASI</dc:title>
  <dc:creator>Aurell</dc:creator>
  <cp:lastModifiedBy>Aurell</cp:lastModifiedBy>
  <cp:revision>60</cp:revision>
  <dcterms:created xsi:type="dcterms:W3CDTF">2010-06-10T17:48:36Z</dcterms:created>
  <dcterms:modified xsi:type="dcterms:W3CDTF">2010-06-11T14:26:00Z</dcterms:modified>
</cp:coreProperties>
</file>