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6" r:id="rId21"/>
    <p:sldId id="277" r:id="rId22"/>
    <p:sldId id="278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350" y="-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04C8FC9A-F79E-4330-98C1-96830E61FB7D}" type="datetimeFigureOut">
              <a:rPr lang="en-US" smtClean="0"/>
              <a:t>6/10/2010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FB5EA9A-B25C-4F95-862B-A5EC4D4DDB5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C8FC9A-F79E-4330-98C1-96830E61FB7D}" type="datetimeFigureOut">
              <a:rPr lang="en-US" smtClean="0"/>
              <a:t>6/10/2010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B5EA9A-B25C-4F95-862B-A5EC4D4DDB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04C8FC9A-F79E-4330-98C1-96830E61FB7D}" type="datetimeFigureOut">
              <a:rPr lang="en-US" smtClean="0"/>
              <a:t>6/10/2010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FB5EA9A-B25C-4F95-862B-A5EC4D4DDB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C8FC9A-F79E-4330-98C1-96830E61FB7D}" type="datetimeFigureOut">
              <a:rPr lang="en-US" smtClean="0"/>
              <a:t>6/10/2010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B5EA9A-B25C-4F95-862B-A5EC4D4DDB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4C8FC9A-F79E-4330-98C1-96830E61FB7D}" type="datetimeFigureOut">
              <a:rPr lang="en-US" smtClean="0"/>
              <a:t>6/10/2010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FB5EA9A-B25C-4F95-862B-A5EC4D4DDB5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C8FC9A-F79E-4330-98C1-96830E61FB7D}" type="datetimeFigureOut">
              <a:rPr lang="en-US" smtClean="0"/>
              <a:t>6/10/2010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B5EA9A-B25C-4F95-862B-A5EC4D4DDB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C8FC9A-F79E-4330-98C1-96830E61FB7D}" type="datetimeFigureOut">
              <a:rPr lang="en-US" smtClean="0"/>
              <a:t>6/10/2010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B5EA9A-B25C-4F95-862B-A5EC4D4DDB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C8FC9A-F79E-4330-98C1-96830E61FB7D}" type="datetimeFigureOut">
              <a:rPr lang="en-US" smtClean="0"/>
              <a:t>6/10/2010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B5EA9A-B25C-4F95-862B-A5EC4D4DDB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4C8FC9A-F79E-4330-98C1-96830E61FB7D}" type="datetimeFigureOut">
              <a:rPr lang="en-US" smtClean="0"/>
              <a:t>6/10/2010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B5EA9A-B25C-4F95-862B-A5EC4D4DDB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C8FC9A-F79E-4330-98C1-96830E61FB7D}" type="datetimeFigureOut">
              <a:rPr lang="en-US" smtClean="0"/>
              <a:t>6/10/2010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B5EA9A-B25C-4F95-862B-A5EC4D4DDB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C8FC9A-F79E-4330-98C1-96830E61FB7D}" type="datetimeFigureOut">
              <a:rPr lang="en-US" smtClean="0"/>
              <a:t>6/10/2010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B5EA9A-B25C-4F95-862B-A5EC4D4DDB5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04C8FC9A-F79E-4330-98C1-96830E61FB7D}" type="datetimeFigureOut">
              <a:rPr lang="en-US" smtClean="0"/>
              <a:t>6/10/2010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FB5EA9A-B25C-4F95-862B-A5EC4D4DDB5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LINEAR PROGRAMMING</a:t>
            </a:r>
            <a:br>
              <a:rPr lang="en-US" dirty="0" smtClean="0"/>
            </a:br>
            <a:r>
              <a:rPr lang="en-US" dirty="0" smtClean="0"/>
              <a:t>METODE GRAFIK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304800"/>
            <a:ext cx="7086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PEMECAHAN MASALAH DENGAN METODE GRAFIK :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09600" y="914400"/>
            <a:ext cx="7086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 smtClean="0"/>
              <a:t>Di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menggambar</a:t>
            </a:r>
            <a:r>
              <a:rPr lang="en-US" dirty="0" smtClean="0"/>
              <a:t> </a:t>
            </a:r>
            <a:r>
              <a:rPr lang="en-US" dirty="0" err="1" smtClean="0"/>
              <a:t>grafik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mungkin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kalau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sumbu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sumbu</a:t>
            </a:r>
            <a:r>
              <a:rPr lang="en-US" dirty="0" smtClean="0"/>
              <a:t> </a:t>
            </a:r>
            <a:r>
              <a:rPr lang="en-US" dirty="0" err="1" smtClean="0"/>
              <a:t>vertikal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sumbu</a:t>
            </a:r>
            <a:r>
              <a:rPr lang="en-US" dirty="0" smtClean="0"/>
              <a:t> </a:t>
            </a:r>
            <a:r>
              <a:rPr lang="en-US" dirty="0" err="1" smtClean="0"/>
              <a:t>horisontal</a:t>
            </a:r>
            <a:r>
              <a:rPr lang="en-US" dirty="0" smtClean="0"/>
              <a:t>.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1981200" y="5334000"/>
            <a:ext cx="4495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rot="5400000" flipH="1" flipV="1">
            <a:off x="381000" y="3733800"/>
            <a:ext cx="3200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484592" y="2020608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X</a:t>
            </a:r>
            <a:r>
              <a:rPr lang="en-US" baseline="-25000" dirty="0" smtClean="0"/>
              <a:t>2</a:t>
            </a:r>
            <a:endParaRPr lang="en-US" baseline="-25000" dirty="0"/>
          </a:p>
        </p:txBody>
      </p:sp>
      <p:sp>
        <p:nvSpPr>
          <p:cNvPr id="9" name="TextBox 8"/>
          <p:cNvSpPr txBox="1"/>
          <p:nvPr/>
        </p:nvSpPr>
        <p:spPr>
          <a:xfrm rot="10800000" flipV="1">
            <a:off x="6477000" y="5029200"/>
            <a:ext cx="475567" cy="3825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</a:t>
            </a:r>
            <a:r>
              <a:rPr lang="en-US" baseline="-25000" dirty="0"/>
              <a:t>1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723698" y="5144808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381001"/>
            <a:ext cx="7467600" cy="68018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Menggambarkan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batasan</a:t>
            </a:r>
            <a:r>
              <a:rPr lang="en-US" dirty="0" smtClean="0"/>
              <a:t> </a:t>
            </a:r>
            <a:r>
              <a:rPr lang="en-US" dirty="0" err="1" smtClean="0"/>
              <a:t>fungsional</a:t>
            </a:r>
            <a:r>
              <a:rPr lang="en-US" dirty="0" smtClean="0"/>
              <a:t> :</a:t>
            </a:r>
          </a:p>
          <a:p>
            <a:endParaRPr lang="en-US" dirty="0"/>
          </a:p>
          <a:p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batasan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tambahkan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gambar</a:t>
            </a:r>
            <a:r>
              <a:rPr lang="en-US" dirty="0" smtClean="0"/>
              <a:t> </a:t>
            </a:r>
            <a:r>
              <a:rPr lang="en-US" dirty="0" err="1" smtClean="0"/>
              <a:t>diatas</a:t>
            </a:r>
            <a:r>
              <a:rPr lang="en-US" dirty="0" smtClean="0"/>
              <a:t>.</a:t>
            </a:r>
          </a:p>
          <a:p>
            <a:pPr algn="just"/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batasan</a:t>
            </a:r>
            <a:r>
              <a:rPr lang="en-US" dirty="0" smtClean="0"/>
              <a:t> </a:t>
            </a:r>
            <a:r>
              <a:rPr lang="en-US" dirty="0" err="1" smtClean="0"/>
              <a:t>fungsional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bahan</a:t>
            </a:r>
            <a:r>
              <a:rPr lang="en-US" dirty="0" smtClean="0"/>
              <a:t> </a:t>
            </a:r>
            <a:r>
              <a:rPr lang="en-US" dirty="0" err="1" smtClean="0"/>
              <a:t>baku</a:t>
            </a:r>
            <a:r>
              <a:rPr lang="en-US" dirty="0" smtClean="0"/>
              <a:t> A 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bahan</a:t>
            </a:r>
            <a:r>
              <a:rPr lang="en-US" dirty="0" smtClean="0"/>
              <a:t> </a:t>
            </a:r>
            <a:r>
              <a:rPr lang="en-US" dirty="0" err="1" smtClean="0"/>
              <a:t>baku</a:t>
            </a:r>
            <a:r>
              <a:rPr lang="en-US" dirty="0" smtClean="0"/>
              <a:t> B.</a:t>
            </a:r>
          </a:p>
          <a:p>
            <a:pPr algn="just"/>
            <a:r>
              <a:rPr lang="en-US" dirty="0" err="1" smtClean="0"/>
              <a:t>Batasan</a:t>
            </a:r>
            <a:r>
              <a:rPr lang="en-US" dirty="0" smtClean="0"/>
              <a:t> </a:t>
            </a:r>
            <a:r>
              <a:rPr lang="en-US" dirty="0" err="1" smtClean="0"/>
              <a:t>bahan</a:t>
            </a:r>
            <a:r>
              <a:rPr lang="en-US" dirty="0" smtClean="0"/>
              <a:t> </a:t>
            </a:r>
            <a:r>
              <a:rPr lang="en-US" dirty="0" err="1" smtClean="0"/>
              <a:t>baku</a:t>
            </a:r>
            <a:r>
              <a:rPr lang="en-US" dirty="0" smtClean="0"/>
              <a:t> A </a:t>
            </a:r>
            <a:r>
              <a:rPr lang="en-US" dirty="0" err="1" smtClean="0"/>
              <a:t>adalah</a:t>
            </a:r>
            <a:r>
              <a:rPr lang="en-US" dirty="0" smtClean="0"/>
              <a:t> :</a:t>
            </a:r>
          </a:p>
          <a:p>
            <a:pPr algn="just"/>
            <a:endParaRPr lang="en-US" dirty="0" smtClean="0"/>
          </a:p>
          <a:p>
            <a:pPr algn="ctr"/>
            <a:r>
              <a:rPr lang="en-US" sz="2800" dirty="0" smtClean="0"/>
              <a:t>2X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 + X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 </a:t>
            </a:r>
            <a:r>
              <a:rPr lang="en-US" sz="2800" b="1" dirty="0" smtClean="0">
                <a:latin typeface="Times New Roman"/>
                <a:cs typeface="Times New Roman"/>
              </a:rPr>
              <a:t>≤</a:t>
            </a:r>
            <a:r>
              <a:rPr lang="en-US" sz="2800" dirty="0" smtClean="0">
                <a:latin typeface="Times New Roman"/>
                <a:cs typeface="Times New Roman"/>
              </a:rPr>
              <a:t>  </a:t>
            </a:r>
            <a:r>
              <a:rPr lang="en-US" sz="2800" dirty="0" smtClean="0">
                <a:latin typeface="Trebuchet MS" pitchFamily="34" charset="0"/>
                <a:cs typeface="Times New Roman"/>
              </a:rPr>
              <a:t>6.000</a:t>
            </a:r>
          </a:p>
          <a:p>
            <a:pPr algn="ctr"/>
            <a:endParaRPr lang="en-US" sz="2800" dirty="0">
              <a:latin typeface="Trebuchet MS" pitchFamily="34" charset="0"/>
              <a:cs typeface="Times New Roman"/>
            </a:endParaRPr>
          </a:p>
          <a:p>
            <a:pPr algn="just"/>
            <a:r>
              <a:rPr lang="en-US" dirty="0" err="1" smtClean="0">
                <a:latin typeface="Trebuchet MS" pitchFamily="34" charset="0"/>
                <a:cs typeface="Times New Roman"/>
              </a:rPr>
              <a:t>Karena</a:t>
            </a:r>
            <a:r>
              <a:rPr lang="en-US" dirty="0" smtClean="0">
                <a:latin typeface="Trebuchet MS" pitchFamily="34" charset="0"/>
                <a:cs typeface="Times New Roman"/>
              </a:rPr>
              <a:t> </a:t>
            </a:r>
            <a:r>
              <a:rPr lang="en-US" dirty="0" err="1" smtClean="0">
                <a:latin typeface="Trebuchet MS" pitchFamily="34" charset="0"/>
                <a:cs typeface="Times New Roman"/>
              </a:rPr>
              <a:t>maksimum</a:t>
            </a:r>
            <a:r>
              <a:rPr lang="en-US" dirty="0" smtClean="0">
                <a:latin typeface="Trebuchet MS" pitchFamily="34" charset="0"/>
                <a:cs typeface="Times New Roman"/>
              </a:rPr>
              <a:t> </a:t>
            </a:r>
            <a:r>
              <a:rPr lang="en-US" dirty="0" err="1" smtClean="0">
                <a:latin typeface="Trebuchet MS" pitchFamily="34" charset="0"/>
                <a:cs typeface="Times New Roman"/>
              </a:rPr>
              <a:t>jumlah</a:t>
            </a:r>
            <a:r>
              <a:rPr lang="en-US" dirty="0" smtClean="0">
                <a:latin typeface="Trebuchet MS" pitchFamily="34" charset="0"/>
                <a:cs typeface="Times New Roman"/>
              </a:rPr>
              <a:t> </a:t>
            </a:r>
            <a:r>
              <a:rPr lang="en-US" dirty="0" err="1" smtClean="0">
                <a:latin typeface="Trebuchet MS" pitchFamily="34" charset="0"/>
                <a:cs typeface="Times New Roman"/>
              </a:rPr>
              <a:t>bahan</a:t>
            </a:r>
            <a:r>
              <a:rPr lang="en-US" dirty="0" smtClean="0">
                <a:latin typeface="Trebuchet MS" pitchFamily="34" charset="0"/>
                <a:cs typeface="Times New Roman"/>
              </a:rPr>
              <a:t> </a:t>
            </a:r>
            <a:r>
              <a:rPr lang="en-US" dirty="0" err="1" smtClean="0">
                <a:latin typeface="Trebuchet MS" pitchFamily="34" charset="0"/>
                <a:cs typeface="Times New Roman"/>
              </a:rPr>
              <a:t>baku</a:t>
            </a:r>
            <a:r>
              <a:rPr lang="en-US" dirty="0" smtClean="0">
                <a:latin typeface="Trebuchet MS" pitchFamily="34" charset="0"/>
                <a:cs typeface="Times New Roman"/>
              </a:rPr>
              <a:t> A yang </a:t>
            </a:r>
            <a:r>
              <a:rPr lang="en-US" dirty="0" err="1" smtClean="0">
                <a:latin typeface="Trebuchet MS" pitchFamily="34" charset="0"/>
                <a:cs typeface="Times New Roman"/>
              </a:rPr>
              <a:t>tersedia</a:t>
            </a:r>
            <a:r>
              <a:rPr lang="en-US" dirty="0" smtClean="0">
                <a:latin typeface="Trebuchet MS" pitchFamily="34" charset="0"/>
                <a:cs typeface="Times New Roman"/>
              </a:rPr>
              <a:t> 6.000 kg, </a:t>
            </a:r>
            <a:r>
              <a:rPr lang="en-US" dirty="0" err="1" smtClean="0">
                <a:latin typeface="Trebuchet MS" pitchFamily="34" charset="0"/>
                <a:cs typeface="Times New Roman"/>
              </a:rPr>
              <a:t>berarti</a:t>
            </a:r>
            <a:r>
              <a:rPr lang="en-US" dirty="0" smtClean="0">
                <a:latin typeface="Trebuchet MS" pitchFamily="34" charset="0"/>
                <a:cs typeface="Times New Roman"/>
              </a:rPr>
              <a:t> </a:t>
            </a:r>
            <a:r>
              <a:rPr lang="en-US" dirty="0" err="1" smtClean="0">
                <a:latin typeface="Trebuchet MS" pitchFamily="34" charset="0"/>
                <a:cs typeface="Times New Roman"/>
              </a:rPr>
              <a:t>penggunaan</a:t>
            </a:r>
            <a:r>
              <a:rPr lang="en-US" dirty="0" smtClean="0">
                <a:latin typeface="Trebuchet MS" pitchFamily="34" charset="0"/>
                <a:cs typeface="Times New Roman"/>
              </a:rPr>
              <a:t> </a:t>
            </a:r>
            <a:r>
              <a:rPr lang="en-US" dirty="0" err="1" smtClean="0">
                <a:latin typeface="Trebuchet MS" pitchFamily="34" charset="0"/>
                <a:cs typeface="Times New Roman"/>
              </a:rPr>
              <a:t>tidak</a:t>
            </a:r>
            <a:r>
              <a:rPr lang="en-US" dirty="0" smtClean="0">
                <a:latin typeface="Trebuchet MS" pitchFamily="34" charset="0"/>
                <a:cs typeface="Times New Roman"/>
              </a:rPr>
              <a:t> </a:t>
            </a:r>
            <a:r>
              <a:rPr lang="en-US" dirty="0" err="1" smtClean="0">
                <a:latin typeface="Trebuchet MS" pitchFamily="34" charset="0"/>
                <a:cs typeface="Times New Roman"/>
              </a:rPr>
              <a:t>lebih</a:t>
            </a:r>
            <a:r>
              <a:rPr lang="en-US" dirty="0" smtClean="0">
                <a:latin typeface="Trebuchet MS" pitchFamily="34" charset="0"/>
                <a:cs typeface="Times New Roman"/>
              </a:rPr>
              <a:t> </a:t>
            </a:r>
            <a:r>
              <a:rPr lang="en-US" dirty="0" err="1" smtClean="0">
                <a:latin typeface="Trebuchet MS" pitchFamily="34" charset="0"/>
                <a:cs typeface="Times New Roman"/>
              </a:rPr>
              <a:t>lebih</a:t>
            </a:r>
            <a:r>
              <a:rPr lang="en-US" dirty="0" smtClean="0">
                <a:latin typeface="Trebuchet MS" pitchFamily="34" charset="0"/>
                <a:cs typeface="Times New Roman"/>
              </a:rPr>
              <a:t> </a:t>
            </a:r>
            <a:r>
              <a:rPr lang="en-US" dirty="0" err="1" smtClean="0">
                <a:latin typeface="Trebuchet MS" pitchFamily="34" charset="0"/>
                <a:cs typeface="Times New Roman"/>
              </a:rPr>
              <a:t>dari</a:t>
            </a:r>
            <a:r>
              <a:rPr lang="en-US" dirty="0" smtClean="0">
                <a:latin typeface="Trebuchet MS" pitchFamily="34" charset="0"/>
                <a:cs typeface="Times New Roman"/>
              </a:rPr>
              <a:t> 6.000 kg. yang </a:t>
            </a:r>
            <a:r>
              <a:rPr lang="en-US" dirty="0" err="1" smtClean="0">
                <a:latin typeface="Trebuchet MS" pitchFamily="34" charset="0"/>
                <a:cs typeface="Times New Roman"/>
              </a:rPr>
              <a:t>mula-mula</a:t>
            </a:r>
            <a:r>
              <a:rPr lang="en-US" dirty="0" smtClean="0">
                <a:latin typeface="Trebuchet MS" pitchFamily="34" charset="0"/>
                <a:cs typeface="Times New Roman"/>
              </a:rPr>
              <a:t> </a:t>
            </a:r>
            <a:r>
              <a:rPr lang="en-US" dirty="0" err="1" smtClean="0">
                <a:latin typeface="Trebuchet MS" pitchFamily="34" charset="0"/>
                <a:cs typeface="Times New Roman"/>
              </a:rPr>
              <a:t>bisa</a:t>
            </a:r>
            <a:r>
              <a:rPr lang="en-US" dirty="0" smtClean="0">
                <a:latin typeface="Trebuchet MS" pitchFamily="34" charset="0"/>
                <a:cs typeface="Times New Roman"/>
              </a:rPr>
              <a:t> </a:t>
            </a:r>
            <a:r>
              <a:rPr lang="en-US" dirty="0" err="1" smtClean="0">
                <a:latin typeface="Trebuchet MS" pitchFamily="34" charset="0"/>
                <a:cs typeface="Times New Roman"/>
              </a:rPr>
              <a:t>kita</a:t>
            </a:r>
            <a:r>
              <a:rPr lang="en-US" dirty="0" smtClean="0">
                <a:latin typeface="Trebuchet MS" pitchFamily="34" charset="0"/>
                <a:cs typeface="Times New Roman"/>
              </a:rPr>
              <a:t> </a:t>
            </a:r>
            <a:r>
              <a:rPr lang="en-US" dirty="0" err="1" smtClean="0">
                <a:latin typeface="Trebuchet MS" pitchFamily="34" charset="0"/>
                <a:cs typeface="Times New Roman"/>
              </a:rPr>
              <a:t>gambarkan</a:t>
            </a:r>
            <a:r>
              <a:rPr lang="en-US" dirty="0" smtClean="0">
                <a:latin typeface="Trebuchet MS" pitchFamily="34" charset="0"/>
                <a:cs typeface="Times New Roman"/>
              </a:rPr>
              <a:t> </a:t>
            </a:r>
            <a:r>
              <a:rPr lang="en-US" dirty="0" err="1" smtClean="0">
                <a:latin typeface="Trebuchet MS" pitchFamily="34" charset="0"/>
                <a:cs typeface="Times New Roman"/>
              </a:rPr>
              <a:t>adalah</a:t>
            </a:r>
            <a:r>
              <a:rPr lang="en-US" dirty="0" smtClean="0">
                <a:latin typeface="Trebuchet MS" pitchFamily="34" charset="0"/>
                <a:cs typeface="Times New Roman"/>
              </a:rPr>
              <a:t> </a:t>
            </a:r>
            <a:r>
              <a:rPr lang="en-US" dirty="0" err="1" smtClean="0">
                <a:latin typeface="Trebuchet MS" pitchFamily="34" charset="0"/>
                <a:cs typeface="Times New Roman"/>
              </a:rPr>
              <a:t>penggunaan</a:t>
            </a:r>
            <a:r>
              <a:rPr lang="en-US" dirty="0" smtClean="0">
                <a:latin typeface="Trebuchet MS" pitchFamily="34" charset="0"/>
                <a:cs typeface="Times New Roman"/>
              </a:rPr>
              <a:t> </a:t>
            </a:r>
            <a:r>
              <a:rPr lang="en-US" dirty="0" err="1" smtClean="0">
                <a:latin typeface="Trebuchet MS" pitchFamily="34" charset="0"/>
                <a:cs typeface="Times New Roman"/>
              </a:rPr>
              <a:t>maksimumnya</a:t>
            </a:r>
            <a:r>
              <a:rPr lang="en-US" dirty="0" smtClean="0">
                <a:latin typeface="Trebuchet MS" pitchFamily="34" charset="0"/>
                <a:cs typeface="Times New Roman"/>
              </a:rPr>
              <a:t>, </a:t>
            </a:r>
            <a:r>
              <a:rPr lang="en-US" dirty="0" err="1" smtClean="0">
                <a:latin typeface="Trebuchet MS" pitchFamily="34" charset="0"/>
                <a:cs typeface="Times New Roman"/>
              </a:rPr>
              <a:t>baru</a:t>
            </a:r>
            <a:r>
              <a:rPr lang="en-US" dirty="0" smtClean="0">
                <a:latin typeface="Trebuchet MS" pitchFamily="34" charset="0"/>
                <a:cs typeface="Times New Roman"/>
              </a:rPr>
              <a:t> </a:t>
            </a:r>
            <a:r>
              <a:rPr lang="en-US" dirty="0" err="1" smtClean="0">
                <a:latin typeface="Trebuchet MS" pitchFamily="34" charset="0"/>
                <a:cs typeface="Times New Roman"/>
              </a:rPr>
              <a:t>kemudian</a:t>
            </a:r>
            <a:r>
              <a:rPr lang="en-US" dirty="0" smtClean="0">
                <a:latin typeface="Trebuchet MS" pitchFamily="34" charset="0"/>
                <a:cs typeface="Times New Roman"/>
              </a:rPr>
              <a:t> </a:t>
            </a:r>
            <a:r>
              <a:rPr lang="en-US" dirty="0" err="1" smtClean="0">
                <a:latin typeface="Trebuchet MS" pitchFamily="34" charset="0"/>
                <a:cs typeface="Times New Roman"/>
              </a:rPr>
              <a:t>daerah</a:t>
            </a:r>
            <a:r>
              <a:rPr lang="en-US" dirty="0" smtClean="0">
                <a:latin typeface="Trebuchet MS" pitchFamily="34" charset="0"/>
                <a:cs typeface="Times New Roman"/>
              </a:rPr>
              <a:t> yang </a:t>
            </a:r>
            <a:r>
              <a:rPr lang="en-US" dirty="0" err="1" smtClean="0">
                <a:latin typeface="Trebuchet MS" pitchFamily="34" charset="0"/>
                <a:cs typeface="Times New Roman"/>
              </a:rPr>
              <a:t>bisa</a:t>
            </a:r>
            <a:r>
              <a:rPr lang="en-US" dirty="0" smtClean="0">
                <a:latin typeface="Trebuchet MS" pitchFamily="34" charset="0"/>
                <a:cs typeface="Times New Roman"/>
              </a:rPr>
              <a:t> </a:t>
            </a:r>
            <a:r>
              <a:rPr lang="en-US" dirty="0" err="1" smtClean="0">
                <a:latin typeface="Trebuchet MS" pitchFamily="34" charset="0"/>
                <a:cs typeface="Times New Roman"/>
              </a:rPr>
              <a:t>dicapai</a:t>
            </a:r>
            <a:r>
              <a:rPr lang="en-US" dirty="0" smtClean="0">
                <a:latin typeface="Trebuchet MS" pitchFamily="34" charset="0"/>
                <a:cs typeface="Times New Roman"/>
              </a:rPr>
              <a:t>.</a:t>
            </a:r>
          </a:p>
          <a:p>
            <a:pPr algn="just"/>
            <a:r>
              <a:rPr lang="en-US" dirty="0" err="1" smtClean="0">
                <a:latin typeface="Trebuchet MS" pitchFamily="34" charset="0"/>
                <a:cs typeface="Times New Roman"/>
              </a:rPr>
              <a:t>Maksimum</a:t>
            </a:r>
            <a:r>
              <a:rPr lang="en-US" dirty="0" smtClean="0">
                <a:latin typeface="Trebuchet MS" pitchFamily="34" charset="0"/>
                <a:cs typeface="Times New Roman"/>
              </a:rPr>
              <a:t> </a:t>
            </a:r>
            <a:r>
              <a:rPr lang="en-US" dirty="0" err="1" smtClean="0">
                <a:latin typeface="Trebuchet MS" pitchFamily="34" charset="0"/>
                <a:cs typeface="Times New Roman"/>
              </a:rPr>
              <a:t>penggunaan</a:t>
            </a:r>
            <a:r>
              <a:rPr lang="en-US" dirty="0" smtClean="0">
                <a:latin typeface="Trebuchet MS" pitchFamily="34" charset="0"/>
                <a:cs typeface="Times New Roman"/>
              </a:rPr>
              <a:t> </a:t>
            </a:r>
            <a:r>
              <a:rPr lang="en-US" dirty="0" err="1" smtClean="0">
                <a:latin typeface="Trebuchet MS" pitchFamily="34" charset="0"/>
                <a:cs typeface="Times New Roman"/>
              </a:rPr>
              <a:t>kapasitas</a:t>
            </a:r>
            <a:r>
              <a:rPr lang="en-US" dirty="0" smtClean="0">
                <a:latin typeface="Trebuchet MS" pitchFamily="34" charset="0"/>
                <a:cs typeface="Times New Roman"/>
              </a:rPr>
              <a:t> </a:t>
            </a:r>
            <a:r>
              <a:rPr lang="en-US" dirty="0" err="1" smtClean="0">
                <a:latin typeface="Trebuchet MS" pitchFamily="34" charset="0"/>
                <a:cs typeface="Times New Roman"/>
              </a:rPr>
              <a:t>bahan</a:t>
            </a:r>
            <a:r>
              <a:rPr lang="en-US" dirty="0" smtClean="0">
                <a:latin typeface="Trebuchet MS" pitchFamily="34" charset="0"/>
                <a:cs typeface="Times New Roman"/>
              </a:rPr>
              <a:t> </a:t>
            </a:r>
            <a:r>
              <a:rPr lang="en-US" dirty="0" err="1" smtClean="0">
                <a:latin typeface="Trebuchet MS" pitchFamily="34" charset="0"/>
                <a:cs typeface="Times New Roman"/>
              </a:rPr>
              <a:t>baku</a:t>
            </a:r>
            <a:r>
              <a:rPr lang="en-US" dirty="0" smtClean="0">
                <a:latin typeface="Trebuchet MS" pitchFamily="34" charset="0"/>
                <a:cs typeface="Times New Roman"/>
              </a:rPr>
              <a:t> A </a:t>
            </a:r>
            <a:r>
              <a:rPr lang="en-US" dirty="0" err="1" smtClean="0">
                <a:latin typeface="Trebuchet MS" pitchFamily="34" charset="0"/>
                <a:cs typeface="Times New Roman"/>
              </a:rPr>
              <a:t>ditunjukkan</a:t>
            </a:r>
            <a:r>
              <a:rPr lang="en-US" dirty="0" smtClean="0">
                <a:latin typeface="Trebuchet MS" pitchFamily="34" charset="0"/>
                <a:cs typeface="Times New Roman"/>
              </a:rPr>
              <a:t> </a:t>
            </a:r>
            <a:r>
              <a:rPr lang="en-US" dirty="0" err="1" smtClean="0">
                <a:latin typeface="Trebuchet MS" pitchFamily="34" charset="0"/>
                <a:cs typeface="Times New Roman"/>
              </a:rPr>
              <a:t>oleh</a:t>
            </a:r>
            <a:r>
              <a:rPr lang="en-US" dirty="0" smtClean="0">
                <a:latin typeface="Trebuchet MS" pitchFamily="34" charset="0"/>
                <a:cs typeface="Times New Roman"/>
              </a:rPr>
              <a:t> </a:t>
            </a:r>
            <a:r>
              <a:rPr lang="en-US" dirty="0" err="1" smtClean="0">
                <a:latin typeface="Trebuchet MS" pitchFamily="34" charset="0"/>
                <a:cs typeface="Times New Roman"/>
              </a:rPr>
              <a:t>garis</a:t>
            </a:r>
            <a:r>
              <a:rPr lang="en-US" dirty="0" smtClean="0">
                <a:latin typeface="Trebuchet MS" pitchFamily="34" charset="0"/>
                <a:cs typeface="Times New Roman"/>
              </a:rPr>
              <a:t> :</a:t>
            </a:r>
          </a:p>
          <a:p>
            <a:pPr algn="just"/>
            <a:endParaRPr lang="en-US" dirty="0" smtClean="0"/>
          </a:p>
          <a:p>
            <a:pPr algn="ctr"/>
            <a:r>
              <a:rPr lang="en-US" sz="2800" dirty="0" smtClean="0"/>
              <a:t>2X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 + X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 </a:t>
            </a:r>
            <a:r>
              <a:rPr lang="en-US" sz="2800" b="1" dirty="0" smtClean="0">
                <a:latin typeface="Times New Roman"/>
                <a:cs typeface="Times New Roman"/>
              </a:rPr>
              <a:t>=</a:t>
            </a:r>
            <a:r>
              <a:rPr lang="en-US" sz="2800" dirty="0" smtClean="0">
                <a:latin typeface="Times New Roman"/>
                <a:cs typeface="Times New Roman"/>
              </a:rPr>
              <a:t>  </a:t>
            </a:r>
            <a:r>
              <a:rPr lang="en-US" sz="2800" dirty="0" smtClean="0">
                <a:latin typeface="Trebuchet MS" pitchFamily="34" charset="0"/>
                <a:cs typeface="Times New Roman"/>
              </a:rPr>
              <a:t>6.000</a:t>
            </a:r>
          </a:p>
          <a:p>
            <a:pPr algn="just"/>
            <a:endParaRPr lang="en-US" dirty="0" smtClean="0">
              <a:latin typeface="Trebuchet MS" pitchFamily="34" charset="0"/>
              <a:cs typeface="Times New Roman"/>
            </a:endParaRPr>
          </a:p>
          <a:p>
            <a:pPr algn="just"/>
            <a:endParaRPr lang="en-US" dirty="0" smtClean="0">
              <a:latin typeface="Trebuchet MS" pitchFamily="34" charset="0"/>
              <a:cs typeface="Times New Roman"/>
            </a:endParaRPr>
          </a:p>
          <a:p>
            <a:pPr algn="ctr"/>
            <a:endParaRPr lang="en-US" sz="2800" dirty="0">
              <a:latin typeface="Trebuchet MS" pitchFamily="34" charset="0"/>
              <a:cs typeface="Times New Roman"/>
            </a:endParaRPr>
          </a:p>
          <a:p>
            <a:pPr algn="just"/>
            <a:endParaRPr lang="en-US" dirty="0" smtClean="0"/>
          </a:p>
          <a:p>
            <a:pPr algn="just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141894"/>
            <a:ext cx="7772400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menggambarkannya</a:t>
            </a:r>
            <a:r>
              <a:rPr lang="en-US" sz="2000" dirty="0" smtClean="0"/>
              <a:t> </a:t>
            </a:r>
            <a:r>
              <a:rPr lang="en-US" sz="2000" dirty="0" err="1" smtClean="0"/>
              <a:t>mula-mula</a:t>
            </a:r>
            <a:r>
              <a:rPr lang="en-US" sz="2000" dirty="0" smtClean="0"/>
              <a:t> </a:t>
            </a:r>
            <a:r>
              <a:rPr lang="en-US" sz="2000" dirty="0" err="1" smtClean="0"/>
              <a:t>harus</a:t>
            </a:r>
            <a:r>
              <a:rPr lang="en-US" sz="2000" dirty="0" smtClean="0"/>
              <a:t> </a:t>
            </a:r>
            <a:r>
              <a:rPr lang="en-US" sz="2000" dirty="0" err="1" smtClean="0"/>
              <a:t>kita</a:t>
            </a:r>
            <a:r>
              <a:rPr lang="en-US" sz="2000" dirty="0" smtClean="0"/>
              <a:t> </a:t>
            </a:r>
            <a:r>
              <a:rPr lang="en-US" sz="2000" dirty="0" err="1" smtClean="0"/>
              <a:t>cari</a:t>
            </a:r>
            <a:r>
              <a:rPr lang="en-US" sz="2000" dirty="0" smtClean="0"/>
              <a:t> </a:t>
            </a:r>
            <a:r>
              <a:rPr lang="en-US" sz="2000" dirty="0" err="1" smtClean="0"/>
              <a:t>titik</a:t>
            </a:r>
            <a:r>
              <a:rPr lang="en-US" sz="2000" dirty="0" smtClean="0"/>
              <a:t> </a:t>
            </a:r>
            <a:r>
              <a:rPr lang="en-US" sz="2000" dirty="0" err="1" smtClean="0"/>
              <a:t>potongnya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sumbu</a:t>
            </a:r>
            <a:r>
              <a:rPr lang="en-US" sz="2000" dirty="0" smtClean="0"/>
              <a:t> X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, </a:t>
            </a:r>
            <a:r>
              <a:rPr lang="en-US" sz="2000" dirty="0" err="1" smtClean="0"/>
              <a:t>yaitu</a:t>
            </a:r>
            <a:r>
              <a:rPr lang="en-US" sz="2000" dirty="0" smtClean="0"/>
              <a:t> 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nilai</a:t>
            </a:r>
            <a:r>
              <a:rPr lang="en-US" sz="2000" dirty="0" smtClean="0"/>
              <a:t> X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 = 0, </a:t>
            </a:r>
            <a:r>
              <a:rPr lang="en-US" sz="2000" dirty="0" err="1" smtClean="0"/>
              <a:t>sehingga</a:t>
            </a:r>
            <a:r>
              <a:rPr lang="en-US" sz="2000" dirty="0" smtClean="0"/>
              <a:t> </a:t>
            </a:r>
            <a:r>
              <a:rPr lang="en-US" sz="2000" dirty="0" err="1" smtClean="0"/>
              <a:t>nilai</a:t>
            </a:r>
            <a:r>
              <a:rPr lang="en-US" sz="2000" dirty="0" smtClean="0"/>
              <a:t> X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 = 6.000.</a:t>
            </a:r>
          </a:p>
          <a:p>
            <a:pPr algn="just"/>
            <a:r>
              <a:rPr lang="en-US" sz="2000" dirty="0" err="1" smtClean="0"/>
              <a:t>Kemudian</a:t>
            </a:r>
            <a:r>
              <a:rPr lang="en-US" sz="2000" dirty="0" smtClean="0"/>
              <a:t> </a:t>
            </a:r>
            <a:r>
              <a:rPr lang="en-US" sz="2000" dirty="0" err="1" smtClean="0"/>
              <a:t>kita</a:t>
            </a:r>
            <a:r>
              <a:rPr lang="en-US" sz="2000" dirty="0" smtClean="0"/>
              <a:t> </a:t>
            </a:r>
            <a:r>
              <a:rPr lang="en-US" sz="2000" dirty="0" err="1" smtClean="0"/>
              <a:t>peroleh</a:t>
            </a:r>
            <a:r>
              <a:rPr lang="en-US" sz="2000" dirty="0" smtClean="0"/>
              <a:t> </a:t>
            </a:r>
            <a:r>
              <a:rPr lang="en-US" sz="2000" dirty="0" err="1" smtClean="0"/>
              <a:t>nilai</a:t>
            </a:r>
            <a:r>
              <a:rPr lang="en-US" sz="2000" dirty="0" smtClean="0"/>
              <a:t> X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 = 3.000.</a:t>
            </a:r>
          </a:p>
          <a:p>
            <a:pPr algn="just"/>
            <a:r>
              <a:rPr lang="en-US" sz="2000" dirty="0" smtClean="0"/>
              <a:t>Dari </a:t>
            </a:r>
            <a:r>
              <a:rPr lang="en-US" sz="2000" dirty="0" err="1" smtClean="0"/>
              <a:t>kedua</a:t>
            </a:r>
            <a:r>
              <a:rPr lang="en-US" sz="2000" dirty="0" smtClean="0"/>
              <a:t> </a:t>
            </a:r>
            <a:r>
              <a:rPr lang="en-US" sz="2000" dirty="0" err="1" smtClean="0"/>
              <a:t>titik</a:t>
            </a:r>
            <a:r>
              <a:rPr lang="en-US" sz="2000" dirty="0" smtClean="0"/>
              <a:t> </a:t>
            </a:r>
            <a:r>
              <a:rPr lang="en-US" sz="2000" dirty="0" err="1" smtClean="0"/>
              <a:t>itu</a:t>
            </a:r>
            <a:r>
              <a:rPr lang="en-US" sz="2000" dirty="0" smtClean="0"/>
              <a:t> </a:t>
            </a:r>
            <a:r>
              <a:rPr lang="en-US" sz="2000" dirty="0" err="1" smtClean="0"/>
              <a:t>bisa</a:t>
            </a:r>
            <a:r>
              <a:rPr lang="en-US" sz="2000" dirty="0" smtClean="0"/>
              <a:t> </a:t>
            </a:r>
            <a:r>
              <a:rPr lang="en-US" sz="2000" dirty="0" err="1" smtClean="0"/>
              <a:t>kita</a:t>
            </a:r>
            <a:r>
              <a:rPr lang="en-US" sz="2000" dirty="0" smtClean="0"/>
              <a:t> </a:t>
            </a:r>
            <a:r>
              <a:rPr lang="en-US" sz="2000" dirty="0" err="1" smtClean="0"/>
              <a:t>gambar</a:t>
            </a:r>
            <a:r>
              <a:rPr lang="en-US" sz="2000" dirty="0" smtClean="0"/>
              <a:t> </a:t>
            </a:r>
            <a:r>
              <a:rPr lang="en-US" sz="2000" dirty="0" err="1" smtClean="0"/>
              <a:t>maksimum</a:t>
            </a:r>
            <a:r>
              <a:rPr lang="en-US" sz="2000" dirty="0" smtClean="0"/>
              <a:t> </a:t>
            </a:r>
            <a:r>
              <a:rPr lang="en-US" sz="2000" dirty="0" err="1" smtClean="0"/>
              <a:t>penggunaan</a:t>
            </a:r>
            <a:r>
              <a:rPr lang="en-US" sz="2000" dirty="0" smtClean="0"/>
              <a:t> </a:t>
            </a:r>
            <a:r>
              <a:rPr lang="en-US" sz="2000" dirty="0" err="1" smtClean="0"/>
              <a:t>bahan</a:t>
            </a:r>
            <a:r>
              <a:rPr lang="en-US" sz="2000" dirty="0" smtClean="0"/>
              <a:t> </a:t>
            </a:r>
            <a:r>
              <a:rPr lang="en-US" sz="2000" dirty="0" err="1" smtClean="0"/>
              <a:t>baku</a:t>
            </a:r>
            <a:r>
              <a:rPr lang="en-US" sz="2000" dirty="0" smtClean="0"/>
              <a:t> A.</a:t>
            </a:r>
          </a:p>
          <a:p>
            <a:pPr algn="just"/>
            <a:r>
              <a:rPr lang="en-US" sz="2000" dirty="0" err="1" smtClean="0"/>
              <a:t>Tetapi</a:t>
            </a:r>
            <a:r>
              <a:rPr lang="en-US" sz="2000" dirty="0" smtClean="0"/>
              <a:t> </a:t>
            </a:r>
            <a:r>
              <a:rPr lang="en-US" sz="2000" dirty="0" err="1" smtClean="0"/>
              <a:t>garis</a:t>
            </a:r>
            <a:r>
              <a:rPr lang="en-US" sz="2000" dirty="0" smtClean="0"/>
              <a:t> </a:t>
            </a:r>
            <a:r>
              <a:rPr lang="en-US" sz="2000" dirty="0" err="1" smtClean="0"/>
              <a:t>ini</a:t>
            </a:r>
            <a:r>
              <a:rPr lang="en-US" sz="2000" dirty="0" smtClean="0"/>
              <a:t> </a:t>
            </a:r>
            <a:r>
              <a:rPr lang="en-US" sz="2000" dirty="0" err="1" smtClean="0"/>
              <a:t>menunjukkan</a:t>
            </a:r>
            <a:r>
              <a:rPr lang="en-US" sz="2000" dirty="0" smtClean="0"/>
              <a:t> </a:t>
            </a:r>
            <a:r>
              <a:rPr lang="en-US" sz="2000" dirty="0" err="1" smtClean="0"/>
              <a:t>keadaan</a:t>
            </a:r>
            <a:r>
              <a:rPr lang="en-US" sz="2000" dirty="0" smtClean="0"/>
              <a:t> </a:t>
            </a:r>
            <a:r>
              <a:rPr lang="en-US" sz="2000" dirty="0" err="1" smtClean="0"/>
              <a:t>andaikata</a:t>
            </a:r>
            <a:r>
              <a:rPr lang="en-US" sz="2000" dirty="0" smtClean="0"/>
              <a:t> </a:t>
            </a:r>
            <a:r>
              <a:rPr lang="en-US" sz="2000" dirty="0" err="1" smtClean="0"/>
              <a:t>bahan</a:t>
            </a:r>
            <a:r>
              <a:rPr lang="en-US" sz="2000" dirty="0" smtClean="0"/>
              <a:t> </a:t>
            </a:r>
            <a:r>
              <a:rPr lang="en-US" sz="2000" dirty="0" err="1" smtClean="0"/>
              <a:t>baku</a:t>
            </a:r>
            <a:r>
              <a:rPr lang="en-US" sz="2000" dirty="0" smtClean="0"/>
              <a:t> A yang </a:t>
            </a:r>
            <a:r>
              <a:rPr lang="en-US" sz="2000" dirty="0" err="1" smtClean="0"/>
              <a:t>ada</a:t>
            </a:r>
            <a:r>
              <a:rPr lang="en-US" sz="2000" dirty="0" smtClean="0"/>
              <a:t> </a:t>
            </a:r>
            <a:r>
              <a:rPr lang="en-US" sz="2000" dirty="0" err="1" smtClean="0"/>
              <a:t>dimanfaatkan</a:t>
            </a:r>
            <a:r>
              <a:rPr lang="en-US" sz="2000" dirty="0" smtClean="0"/>
              <a:t> </a:t>
            </a:r>
            <a:r>
              <a:rPr lang="en-US" sz="2000" dirty="0" err="1" smtClean="0"/>
              <a:t>sepenuhnya</a:t>
            </a:r>
            <a:r>
              <a:rPr lang="en-US" sz="2000" dirty="0" smtClean="0"/>
              <a:t>, </a:t>
            </a:r>
            <a:r>
              <a:rPr lang="en-US" sz="2000" dirty="0" err="1" smtClean="0"/>
              <a:t>padahal</a:t>
            </a:r>
            <a:r>
              <a:rPr lang="en-US" sz="2000" dirty="0" smtClean="0"/>
              <a:t> </a:t>
            </a:r>
            <a:r>
              <a:rPr lang="en-US" sz="2000" dirty="0" err="1" smtClean="0"/>
              <a:t>sebenarnya</a:t>
            </a:r>
            <a:r>
              <a:rPr lang="en-US" sz="2000" dirty="0" smtClean="0"/>
              <a:t> </a:t>
            </a:r>
            <a:r>
              <a:rPr lang="en-US" sz="2000" dirty="0" err="1" smtClean="0"/>
              <a:t>hanya</a:t>
            </a:r>
            <a:r>
              <a:rPr lang="en-US" sz="2000" dirty="0" smtClean="0"/>
              <a:t> </a:t>
            </a:r>
            <a:r>
              <a:rPr lang="en-US" sz="2000" dirty="0" err="1" smtClean="0"/>
              <a:t>maksimumnya</a:t>
            </a:r>
            <a:r>
              <a:rPr lang="en-US" sz="2000" dirty="0" smtClean="0"/>
              <a:t> </a:t>
            </a:r>
            <a:r>
              <a:rPr lang="en-US" sz="2000" dirty="0" err="1" smtClean="0"/>
              <a:t>saja</a:t>
            </a:r>
            <a:r>
              <a:rPr lang="en-US" sz="2000" dirty="0" smtClean="0"/>
              <a:t> yang </a:t>
            </a:r>
            <a:r>
              <a:rPr lang="en-US" sz="2000" dirty="0" err="1" smtClean="0"/>
              <a:t>terletak</a:t>
            </a:r>
            <a:r>
              <a:rPr lang="en-US" sz="2000" dirty="0" smtClean="0"/>
              <a:t> </a:t>
            </a:r>
            <a:r>
              <a:rPr lang="en-US" sz="2000" dirty="0" err="1" smtClean="0"/>
              <a:t>pda</a:t>
            </a:r>
            <a:r>
              <a:rPr lang="en-US" sz="2000" dirty="0" smtClean="0"/>
              <a:t> </a:t>
            </a:r>
            <a:r>
              <a:rPr lang="en-US" sz="2000" dirty="0" err="1" smtClean="0"/>
              <a:t>garis</a:t>
            </a:r>
            <a:r>
              <a:rPr lang="en-US" sz="2000" dirty="0" smtClean="0"/>
              <a:t> </a:t>
            </a:r>
            <a:r>
              <a:rPr lang="en-US" sz="2000" dirty="0" err="1" smtClean="0"/>
              <a:t>itu</a:t>
            </a:r>
            <a:r>
              <a:rPr lang="en-US" sz="2000" dirty="0" smtClean="0"/>
              <a:t>.</a:t>
            </a:r>
          </a:p>
          <a:p>
            <a:pPr algn="just"/>
            <a:r>
              <a:rPr lang="en-US" sz="2000" dirty="0" err="1" smtClean="0"/>
              <a:t>Oleh</a:t>
            </a:r>
            <a:r>
              <a:rPr lang="en-US" sz="2000" dirty="0" smtClean="0"/>
              <a:t> </a:t>
            </a:r>
            <a:r>
              <a:rPr lang="en-US" sz="2000" dirty="0" err="1" smtClean="0"/>
              <a:t>karena</a:t>
            </a:r>
            <a:r>
              <a:rPr lang="en-US" sz="2000" dirty="0" smtClean="0"/>
              <a:t> </a:t>
            </a:r>
            <a:r>
              <a:rPr lang="en-US" sz="2000" dirty="0" err="1" smtClean="0"/>
              <a:t>itu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menunjukkan</a:t>
            </a:r>
            <a:r>
              <a:rPr lang="en-US" sz="2000" dirty="0" smtClean="0"/>
              <a:t> </a:t>
            </a:r>
            <a:r>
              <a:rPr lang="en-US" sz="2000" dirty="0" err="1" smtClean="0"/>
              <a:t>daerah</a:t>
            </a:r>
            <a:r>
              <a:rPr lang="en-US" sz="2000" dirty="0" smtClean="0"/>
              <a:t> feasible (yang </a:t>
            </a:r>
            <a:r>
              <a:rPr lang="en-US" sz="2000" dirty="0" err="1" smtClean="0"/>
              <a:t>bisa</a:t>
            </a:r>
            <a:r>
              <a:rPr lang="en-US" sz="2000" dirty="0" smtClean="0"/>
              <a:t> </a:t>
            </a:r>
            <a:r>
              <a:rPr lang="en-US" sz="2000" dirty="0" err="1" smtClean="0"/>
              <a:t>dicapai</a:t>
            </a:r>
            <a:r>
              <a:rPr lang="en-US" sz="2000" dirty="0" smtClean="0"/>
              <a:t>) </a:t>
            </a:r>
            <a:r>
              <a:rPr lang="en-US" sz="2000" dirty="0" err="1" smtClean="0"/>
              <a:t>menurut</a:t>
            </a:r>
            <a:r>
              <a:rPr lang="en-US" sz="2000" dirty="0" smtClean="0"/>
              <a:t> </a:t>
            </a:r>
            <a:r>
              <a:rPr lang="en-US" sz="2000" dirty="0" err="1" smtClean="0"/>
              <a:t>batasan</a:t>
            </a:r>
            <a:r>
              <a:rPr lang="en-US" sz="2000" dirty="0" smtClean="0"/>
              <a:t> </a:t>
            </a:r>
            <a:r>
              <a:rPr lang="en-US" sz="2000" dirty="0" err="1" smtClean="0"/>
              <a:t>ini</a:t>
            </a:r>
            <a:r>
              <a:rPr lang="en-US" sz="2000" dirty="0" smtClean="0"/>
              <a:t>, </a:t>
            </a:r>
            <a:r>
              <a:rPr lang="en-US" sz="2000" dirty="0" err="1" smtClean="0"/>
              <a:t>kita</a:t>
            </a:r>
            <a:r>
              <a:rPr lang="en-US" sz="2000" dirty="0" smtClean="0"/>
              <a:t> </a:t>
            </a:r>
            <a:r>
              <a:rPr lang="en-US" sz="2000" dirty="0" err="1" smtClean="0"/>
              <a:t>beri</a:t>
            </a:r>
            <a:r>
              <a:rPr lang="en-US" sz="2000" dirty="0" smtClean="0"/>
              <a:t> </a:t>
            </a:r>
            <a:r>
              <a:rPr lang="en-US" sz="2000" dirty="0" err="1" smtClean="0"/>
              <a:t>tanda</a:t>
            </a:r>
            <a:r>
              <a:rPr lang="en-US" sz="2000" dirty="0" smtClean="0"/>
              <a:t> </a:t>
            </a:r>
            <a:r>
              <a:rPr lang="en-US" sz="2000" dirty="0" err="1" smtClean="0"/>
              <a:t>anak</a:t>
            </a:r>
            <a:r>
              <a:rPr lang="en-US" sz="2000" dirty="0" smtClean="0"/>
              <a:t> </a:t>
            </a:r>
            <a:r>
              <a:rPr lang="en-US" sz="2000" dirty="0" err="1" smtClean="0"/>
              <a:t>panah</a:t>
            </a:r>
            <a:r>
              <a:rPr lang="en-US" sz="2000" dirty="0" smtClean="0"/>
              <a:t> </a:t>
            </a:r>
            <a:r>
              <a:rPr lang="en-US" sz="2000" dirty="0" err="1" smtClean="0"/>
              <a:t>ke</a:t>
            </a:r>
            <a:r>
              <a:rPr lang="en-US" sz="2000" dirty="0" smtClean="0"/>
              <a:t> </a:t>
            </a:r>
            <a:r>
              <a:rPr lang="en-US" sz="2000" dirty="0" err="1" smtClean="0"/>
              <a:t>kiri</a:t>
            </a:r>
            <a:r>
              <a:rPr lang="en-US" sz="2000" dirty="0" smtClean="0"/>
              <a:t> </a:t>
            </a:r>
            <a:r>
              <a:rPr lang="en-US" sz="2000" dirty="0" err="1" smtClean="0"/>
              <a:t>bawah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dirty="0" err="1" smtClean="0"/>
              <a:t>garis</a:t>
            </a:r>
            <a:r>
              <a:rPr lang="en-US" sz="2000" dirty="0" smtClean="0"/>
              <a:t> </a:t>
            </a:r>
            <a:r>
              <a:rPr lang="en-US" sz="2000" dirty="0" err="1" smtClean="0"/>
              <a:t>itu</a:t>
            </a:r>
            <a:r>
              <a:rPr lang="en-US" sz="2000" dirty="0" smtClean="0"/>
              <a:t>.</a:t>
            </a:r>
          </a:p>
          <a:p>
            <a:pPr algn="just"/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batasan</a:t>
            </a:r>
            <a:r>
              <a:rPr lang="en-US" sz="2000" dirty="0" smtClean="0"/>
              <a:t> </a:t>
            </a:r>
            <a:r>
              <a:rPr lang="en-US" sz="2000" dirty="0" err="1" smtClean="0"/>
              <a:t>kedua</a:t>
            </a:r>
            <a:r>
              <a:rPr lang="en-US" sz="2000" dirty="0" smtClean="0"/>
              <a:t> (</a:t>
            </a:r>
            <a:r>
              <a:rPr lang="en-US" sz="2000" dirty="0" err="1" smtClean="0"/>
              <a:t>bahan</a:t>
            </a:r>
            <a:r>
              <a:rPr lang="en-US" sz="2000" dirty="0" smtClean="0"/>
              <a:t> </a:t>
            </a:r>
            <a:r>
              <a:rPr lang="en-US" sz="2000" dirty="0" err="1" smtClean="0"/>
              <a:t>baku</a:t>
            </a:r>
            <a:r>
              <a:rPr lang="en-US" sz="2000" dirty="0" smtClean="0"/>
              <a:t> B) </a:t>
            </a:r>
            <a:r>
              <a:rPr lang="en-US" sz="2000" dirty="0" err="1" smtClean="0"/>
              <a:t>juga</a:t>
            </a:r>
            <a:r>
              <a:rPr lang="en-US" sz="2000" dirty="0" smtClean="0"/>
              <a:t> </a:t>
            </a:r>
            <a:r>
              <a:rPr lang="en-US" sz="2000" dirty="0" err="1" smtClean="0"/>
              <a:t>kita</a:t>
            </a:r>
            <a:r>
              <a:rPr lang="en-US" sz="2000" dirty="0" smtClean="0"/>
              <a:t> </a:t>
            </a:r>
            <a:r>
              <a:rPr lang="en-US" sz="2000" dirty="0" err="1" smtClean="0"/>
              <a:t>gambarkan</a:t>
            </a:r>
            <a:r>
              <a:rPr lang="en-US" sz="2000" dirty="0" smtClean="0"/>
              <a:t> </a:t>
            </a:r>
            <a:r>
              <a:rPr lang="en-US" sz="2000" dirty="0" err="1" smtClean="0"/>
              <a:t>dulu</a:t>
            </a:r>
            <a:r>
              <a:rPr lang="en-US" sz="2000" dirty="0" smtClean="0"/>
              <a:t> </a:t>
            </a:r>
            <a:r>
              <a:rPr lang="en-US" sz="2000" dirty="0" err="1" smtClean="0"/>
              <a:t>garis</a:t>
            </a:r>
            <a:r>
              <a:rPr lang="en-US" sz="2000" dirty="0" smtClean="0"/>
              <a:t> </a:t>
            </a:r>
            <a:r>
              <a:rPr lang="en-US" sz="2000" dirty="0" err="1" smtClean="0"/>
              <a:t>maksimumnya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cara</a:t>
            </a:r>
            <a:r>
              <a:rPr lang="en-US" sz="2000" dirty="0" smtClean="0"/>
              <a:t> </a:t>
            </a:r>
            <a:r>
              <a:rPr lang="en-US" sz="2000" dirty="0" err="1" smtClean="0"/>
              <a:t>seperti</a:t>
            </a:r>
            <a:r>
              <a:rPr lang="en-US" sz="2000" dirty="0" smtClean="0"/>
              <a:t> 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batasan</a:t>
            </a:r>
            <a:r>
              <a:rPr lang="en-US" sz="2000" dirty="0" smtClean="0"/>
              <a:t> </a:t>
            </a:r>
            <a:r>
              <a:rPr lang="en-US" sz="2000" dirty="0" err="1" smtClean="0"/>
              <a:t>pertama</a:t>
            </a:r>
            <a:r>
              <a:rPr lang="en-US" sz="2000" dirty="0" smtClean="0"/>
              <a:t> </a:t>
            </a:r>
            <a:r>
              <a:rPr lang="en-US" sz="2000" dirty="0" err="1" smtClean="0"/>
              <a:t>diatas</a:t>
            </a:r>
            <a:r>
              <a:rPr lang="en-US" sz="2000" dirty="0" smtClean="0"/>
              <a:t>, </a:t>
            </a:r>
            <a:r>
              <a:rPr lang="en-US" sz="2000" dirty="0" err="1" smtClean="0"/>
              <a:t>sehingga</a:t>
            </a:r>
            <a:r>
              <a:rPr lang="en-US" sz="2000" dirty="0" smtClean="0"/>
              <a:t> </a:t>
            </a:r>
            <a:r>
              <a:rPr lang="en-US" sz="2000" dirty="0" err="1" smtClean="0"/>
              <a:t>titik</a:t>
            </a:r>
            <a:r>
              <a:rPr lang="en-US" sz="2000" dirty="0" smtClean="0"/>
              <a:t> </a:t>
            </a:r>
            <a:r>
              <a:rPr lang="en-US" sz="2000" dirty="0" err="1" smtClean="0"/>
              <a:t>potong</a:t>
            </a:r>
            <a:r>
              <a:rPr lang="en-US" sz="2000" dirty="0" smtClean="0"/>
              <a:t> 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sumbu</a:t>
            </a:r>
            <a:r>
              <a:rPr lang="en-US" sz="2000" dirty="0" smtClean="0"/>
              <a:t> X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 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titik</a:t>
            </a:r>
            <a:r>
              <a:rPr lang="en-US" sz="2000" dirty="0" smtClean="0"/>
              <a:t> X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 = 0 </a:t>
            </a:r>
            <a:r>
              <a:rPr lang="en-US" sz="2000" dirty="0" err="1" smtClean="0"/>
              <a:t>dan</a:t>
            </a:r>
            <a:r>
              <a:rPr lang="en-US" sz="2000" dirty="0" smtClean="0"/>
              <a:t> X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 = 4.500.</a:t>
            </a:r>
          </a:p>
          <a:p>
            <a:pPr algn="just"/>
            <a:r>
              <a:rPr lang="en-US" sz="2000" dirty="0" err="1" smtClean="0"/>
              <a:t>Titik</a:t>
            </a:r>
            <a:r>
              <a:rPr lang="en-US" sz="2000" dirty="0" smtClean="0"/>
              <a:t> </a:t>
            </a:r>
            <a:r>
              <a:rPr lang="en-US" sz="2000" dirty="0" err="1" smtClean="0"/>
              <a:t>potong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sumbu</a:t>
            </a:r>
            <a:r>
              <a:rPr lang="en-US" sz="2000" dirty="0" smtClean="0"/>
              <a:t> X </a:t>
            </a:r>
            <a:r>
              <a:rPr lang="en-US" sz="2000" dirty="0" err="1" smtClean="0"/>
              <a:t>terletak</a:t>
            </a:r>
            <a:r>
              <a:rPr lang="en-US" sz="2000" dirty="0" smtClean="0"/>
              <a:t> 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titik</a:t>
            </a:r>
            <a:r>
              <a:rPr lang="en-US" sz="2000" dirty="0" smtClean="0"/>
              <a:t> </a:t>
            </a:r>
            <a:r>
              <a:rPr lang="en-US" sz="2000" dirty="0" err="1" smtClean="0"/>
              <a:t>dimana</a:t>
            </a:r>
            <a:r>
              <a:rPr lang="en-US" sz="2000" dirty="0" smtClean="0"/>
              <a:t> </a:t>
            </a:r>
            <a:r>
              <a:rPr lang="en-US" sz="2000" dirty="0" err="1" smtClean="0"/>
              <a:t>nilai</a:t>
            </a:r>
            <a:r>
              <a:rPr lang="en-US" sz="2000" dirty="0" smtClean="0"/>
              <a:t> X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 = 0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nilai</a:t>
            </a:r>
            <a:r>
              <a:rPr lang="en-US" sz="2000" dirty="0" smtClean="0"/>
              <a:t> X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 = 3.000.</a:t>
            </a:r>
          </a:p>
          <a:p>
            <a:pPr algn="just"/>
            <a:r>
              <a:rPr lang="en-US" sz="2000" dirty="0" err="1" smtClean="0"/>
              <a:t>Setelah</a:t>
            </a:r>
            <a:r>
              <a:rPr lang="en-US" sz="2000" dirty="0" smtClean="0"/>
              <a:t> </a:t>
            </a:r>
            <a:r>
              <a:rPr lang="en-US" sz="2000" dirty="0" err="1" smtClean="0"/>
              <a:t>bisa</a:t>
            </a:r>
            <a:r>
              <a:rPr lang="en-US" sz="2000" dirty="0" smtClean="0"/>
              <a:t> </a:t>
            </a:r>
            <a:r>
              <a:rPr lang="en-US" sz="2000" dirty="0" err="1" smtClean="0"/>
              <a:t>digambarkan</a:t>
            </a:r>
            <a:r>
              <a:rPr lang="en-US" sz="2000" dirty="0" smtClean="0"/>
              <a:t> </a:t>
            </a:r>
            <a:r>
              <a:rPr lang="en-US" sz="2000" dirty="0" err="1" smtClean="0"/>
              <a:t>garis</a:t>
            </a:r>
            <a:r>
              <a:rPr lang="en-US" sz="2000" dirty="0" smtClean="0"/>
              <a:t> </a:t>
            </a:r>
            <a:r>
              <a:rPr lang="en-US" sz="2000" dirty="0" err="1" smtClean="0"/>
              <a:t>maksimumnya</a:t>
            </a:r>
            <a:r>
              <a:rPr lang="en-US" sz="2000" dirty="0" smtClean="0"/>
              <a:t> </a:t>
            </a:r>
            <a:r>
              <a:rPr lang="en-US" sz="2000" dirty="0" err="1" smtClean="0"/>
              <a:t>maka</a:t>
            </a:r>
            <a:r>
              <a:rPr lang="en-US" sz="2000" dirty="0" smtClean="0"/>
              <a:t> </a:t>
            </a:r>
            <a:r>
              <a:rPr lang="en-US" sz="2000" dirty="0" err="1" smtClean="0"/>
              <a:t>kita</a:t>
            </a:r>
            <a:r>
              <a:rPr lang="en-US" sz="2000" dirty="0" smtClean="0"/>
              <a:t> </a:t>
            </a:r>
            <a:r>
              <a:rPr lang="en-US" sz="2000" dirty="0" err="1" smtClean="0"/>
              <a:t>beri</a:t>
            </a:r>
            <a:r>
              <a:rPr lang="en-US" sz="2000" dirty="0" smtClean="0"/>
              <a:t> </a:t>
            </a:r>
            <a:r>
              <a:rPr lang="en-US" sz="2000" dirty="0" err="1" smtClean="0"/>
              <a:t>tanda</a:t>
            </a:r>
            <a:r>
              <a:rPr lang="en-US" sz="2000" dirty="0" smtClean="0"/>
              <a:t> </a:t>
            </a:r>
            <a:r>
              <a:rPr lang="en-US" sz="2000" dirty="0" err="1" smtClean="0"/>
              <a:t>anak</a:t>
            </a:r>
            <a:r>
              <a:rPr lang="en-US" sz="2000" dirty="0" smtClean="0"/>
              <a:t> </a:t>
            </a:r>
            <a:r>
              <a:rPr lang="en-US" sz="2000" dirty="0" err="1" smtClean="0"/>
              <a:t>panah</a:t>
            </a:r>
            <a:r>
              <a:rPr lang="en-US" sz="2000" dirty="0" smtClean="0"/>
              <a:t> </a:t>
            </a:r>
            <a:r>
              <a:rPr lang="en-US" sz="2000" dirty="0" err="1" smtClean="0"/>
              <a:t>ke</a:t>
            </a:r>
            <a:r>
              <a:rPr lang="en-US" sz="2000" dirty="0" smtClean="0"/>
              <a:t> </a:t>
            </a:r>
            <a:r>
              <a:rPr lang="en-US" sz="2000" dirty="0" err="1" smtClean="0"/>
              <a:t>kiri</a:t>
            </a:r>
            <a:r>
              <a:rPr lang="en-US" sz="2000" dirty="0" smtClean="0"/>
              <a:t> </a:t>
            </a:r>
            <a:r>
              <a:rPr lang="en-US" sz="2000" dirty="0" err="1" smtClean="0"/>
              <a:t>bawah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menunjukkan</a:t>
            </a:r>
            <a:r>
              <a:rPr lang="en-US" sz="2000" dirty="0" smtClean="0"/>
              <a:t> </a:t>
            </a:r>
            <a:r>
              <a:rPr lang="en-US" sz="2000" dirty="0" err="1" smtClean="0"/>
              <a:t>bahwa</a:t>
            </a:r>
            <a:r>
              <a:rPr lang="en-US" sz="2000" dirty="0" smtClean="0"/>
              <a:t> </a:t>
            </a:r>
            <a:r>
              <a:rPr lang="en-US" sz="2000" dirty="0" err="1" smtClean="0"/>
              <a:t>daerah</a:t>
            </a:r>
            <a:r>
              <a:rPr lang="en-US" sz="2000" dirty="0" smtClean="0"/>
              <a:t> yang feasible.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1447800"/>
            <a:ext cx="7620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Menggambarkan</a:t>
            </a:r>
            <a:r>
              <a:rPr lang="en-US" dirty="0" smtClean="0"/>
              <a:t> </a:t>
            </a:r>
            <a:r>
              <a:rPr lang="en-US" dirty="0" err="1" smtClean="0"/>
              <a:t>batasan</a:t>
            </a:r>
            <a:r>
              <a:rPr lang="en-US" dirty="0" smtClean="0"/>
              <a:t> non </a:t>
            </a:r>
            <a:r>
              <a:rPr lang="en-US" dirty="0" err="1" smtClean="0"/>
              <a:t>negatif</a:t>
            </a:r>
            <a:r>
              <a:rPr lang="en-US" dirty="0" smtClean="0"/>
              <a:t> :</a:t>
            </a:r>
          </a:p>
          <a:p>
            <a:endParaRPr lang="en-US" dirty="0"/>
          </a:p>
          <a:p>
            <a:pPr algn="just"/>
            <a:r>
              <a:rPr lang="en-US" dirty="0" err="1" smtClean="0"/>
              <a:t>Batasan</a:t>
            </a:r>
            <a:r>
              <a:rPr lang="en-US" dirty="0" smtClean="0"/>
              <a:t> non </a:t>
            </a:r>
            <a:r>
              <a:rPr lang="en-US" dirty="0" err="1" smtClean="0"/>
              <a:t>negatif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batasan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mengizinkan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sesuatu</a:t>
            </a:r>
            <a:r>
              <a:rPr lang="en-US" dirty="0" smtClean="0"/>
              <a:t> </a:t>
            </a:r>
            <a:r>
              <a:rPr lang="en-US" dirty="0" err="1" smtClean="0"/>
              <a:t>variabel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negatif</a:t>
            </a:r>
            <a:r>
              <a:rPr lang="en-US" dirty="0" smtClean="0"/>
              <a:t>, </a:t>
            </a:r>
            <a:r>
              <a:rPr lang="en-US" dirty="0" err="1" smtClean="0"/>
              <a:t>berarti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X</a:t>
            </a:r>
            <a:r>
              <a:rPr lang="en-US" baseline="-25000" dirty="0" smtClean="0"/>
              <a:t>1</a:t>
            </a:r>
            <a:r>
              <a:rPr lang="en-US" dirty="0" smtClean="0"/>
              <a:t> </a:t>
            </a:r>
            <a:r>
              <a:rPr lang="en-US" dirty="0" err="1" smtClean="0"/>
              <a:t>maupun</a:t>
            </a:r>
            <a:r>
              <a:rPr lang="en-US" dirty="0" smtClean="0"/>
              <a:t> X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paling </a:t>
            </a:r>
            <a:r>
              <a:rPr lang="en-US" dirty="0" err="1" smtClean="0"/>
              <a:t>kecil</a:t>
            </a:r>
            <a:r>
              <a:rPr lang="en-US" dirty="0" smtClean="0"/>
              <a:t> </a:t>
            </a:r>
            <a:r>
              <a:rPr lang="en-US" dirty="0" err="1" smtClean="0"/>
              <a:t>sebesar</a:t>
            </a:r>
            <a:r>
              <a:rPr lang="en-US" dirty="0" smtClean="0"/>
              <a:t> 0,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simbol</a:t>
            </a:r>
            <a:r>
              <a:rPr lang="en-US" dirty="0" smtClean="0"/>
              <a:t> X</a:t>
            </a:r>
            <a:r>
              <a:rPr lang="en-US" baseline="-25000" dirty="0" smtClean="0"/>
              <a:t>1</a:t>
            </a:r>
            <a:r>
              <a:rPr lang="en-US" dirty="0" smtClean="0"/>
              <a:t> </a:t>
            </a:r>
            <a:r>
              <a:rPr lang="en-US" dirty="0" smtClean="0">
                <a:latin typeface="Times New Roman"/>
                <a:cs typeface="Times New Roman"/>
              </a:rPr>
              <a:t>≥ </a:t>
            </a:r>
            <a:r>
              <a:rPr lang="en-US" dirty="0" smtClean="0">
                <a:latin typeface="+mj-lt"/>
                <a:cs typeface="Times New Roman"/>
              </a:rPr>
              <a:t>0 </a:t>
            </a:r>
            <a:r>
              <a:rPr lang="en-US" dirty="0" err="1" smtClean="0">
                <a:latin typeface="+mj-lt"/>
                <a:cs typeface="Times New Roman"/>
              </a:rPr>
              <a:t>dan</a:t>
            </a:r>
            <a:r>
              <a:rPr lang="en-US" dirty="0" smtClean="0">
                <a:latin typeface="+mj-lt"/>
                <a:cs typeface="Times New Roman"/>
              </a:rPr>
              <a:t> X</a:t>
            </a:r>
            <a:r>
              <a:rPr lang="en-US" baseline="-25000" dirty="0" smtClean="0">
                <a:latin typeface="+mj-lt"/>
                <a:cs typeface="Times New Roman"/>
              </a:rPr>
              <a:t>2</a:t>
            </a:r>
            <a:r>
              <a:rPr lang="en-US" dirty="0" smtClean="0">
                <a:latin typeface="+mj-lt"/>
                <a:cs typeface="Times New Roman"/>
              </a:rPr>
              <a:t> </a:t>
            </a:r>
            <a:r>
              <a:rPr lang="en-US" dirty="0" smtClean="0">
                <a:latin typeface="Times New Roman"/>
                <a:cs typeface="Times New Roman"/>
              </a:rPr>
              <a:t>≥ </a:t>
            </a:r>
            <a:r>
              <a:rPr lang="en-US" dirty="0" smtClean="0">
                <a:latin typeface="+mj-lt"/>
                <a:cs typeface="Times New Roman"/>
              </a:rPr>
              <a:t>0</a:t>
            </a:r>
            <a:r>
              <a:rPr lang="en-US" dirty="0" smtClean="0">
                <a:latin typeface="Times New Roman"/>
                <a:cs typeface="Times New Roman"/>
              </a:rPr>
              <a:t>.</a:t>
            </a:r>
          </a:p>
          <a:p>
            <a:pPr algn="just"/>
            <a:endParaRPr lang="en-US" dirty="0" smtClean="0">
              <a:latin typeface="Times New Roman"/>
              <a:cs typeface="Times New Roman"/>
            </a:endParaRPr>
          </a:p>
          <a:p>
            <a:pPr algn="just"/>
            <a:r>
              <a:rPr lang="en-US" dirty="0" err="1" smtClean="0">
                <a:latin typeface="+mj-lt"/>
                <a:cs typeface="Times New Roman"/>
              </a:rPr>
              <a:t>Untuk</a:t>
            </a:r>
            <a:r>
              <a:rPr lang="en-US" dirty="0" smtClean="0">
                <a:latin typeface="+mj-lt"/>
                <a:cs typeface="Times New Roman"/>
              </a:rPr>
              <a:t> </a:t>
            </a:r>
            <a:r>
              <a:rPr lang="en-US" dirty="0" err="1" smtClean="0">
                <a:latin typeface="+mj-lt"/>
                <a:cs typeface="Times New Roman"/>
              </a:rPr>
              <a:t>menggambarkan</a:t>
            </a:r>
            <a:r>
              <a:rPr lang="en-US" dirty="0" smtClean="0">
                <a:latin typeface="+mj-lt"/>
                <a:cs typeface="Times New Roman"/>
              </a:rPr>
              <a:t> </a:t>
            </a:r>
            <a:r>
              <a:rPr lang="en-US" dirty="0" err="1" smtClean="0">
                <a:latin typeface="+mj-lt"/>
                <a:cs typeface="Times New Roman"/>
              </a:rPr>
              <a:t>batasan</a:t>
            </a:r>
            <a:r>
              <a:rPr lang="en-US" dirty="0" smtClean="0">
                <a:latin typeface="+mj-lt"/>
                <a:cs typeface="Times New Roman"/>
              </a:rPr>
              <a:t> </a:t>
            </a:r>
            <a:r>
              <a:rPr lang="en-US" dirty="0" smtClean="0"/>
              <a:t>X</a:t>
            </a:r>
            <a:r>
              <a:rPr lang="en-US" baseline="-25000" dirty="0" smtClean="0"/>
              <a:t>1</a:t>
            </a:r>
            <a:r>
              <a:rPr lang="en-US" dirty="0" smtClean="0"/>
              <a:t> </a:t>
            </a:r>
            <a:r>
              <a:rPr lang="en-US" dirty="0" smtClean="0">
                <a:latin typeface="Times New Roman"/>
                <a:cs typeface="Times New Roman"/>
              </a:rPr>
              <a:t>≥ </a:t>
            </a:r>
            <a:r>
              <a:rPr lang="en-US" dirty="0" smtClean="0">
                <a:cs typeface="Times New Roman"/>
              </a:rPr>
              <a:t>0 </a:t>
            </a:r>
            <a:r>
              <a:rPr lang="en-US" dirty="0" err="1" smtClean="0">
                <a:cs typeface="Times New Roman"/>
              </a:rPr>
              <a:t>cukup</a:t>
            </a:r>
            <a:r>
              <a:rPr lang="en-US" dirty="0" smtClean="0">
                <a:cs typeface="Times New Roman"/>
              </a:rPr>
              <a:t> </a:t>
            </a:r>
            <a:r>
              <a:rPr lang="en-US" dirty="0" err="1" smtClean="0">
                <a:cs typeface="Times New Roman"/>
              </a:rPr>
              <a:t>dengan</a:t>
            </a:r>
            <a:r>
              <a:rPr lang="en-US" dirty="0" smtClean="0">
                <a:cs typeface="Times New Roman"/>
              </a:rPr>
              <a:t> </a:t>
            </a:r>
            <a:r>
              <a:rPr lang="en-US" dirty="0" err="1" smtClean="0">
                <a:cs typeface="Times New Roman"/>
              </a:rPr>
              <a:t>memberi</a:t>
            </a:r>
            <a:r>
              <a:rPr lang="en-US" dirty="0" smtClean="0">
                <a:cs typeface="Times New Roman"/>
              </a:rPr>
              <a:t> </a:t>
            </a:r>
            <a:r>
              <a:rPr lang="en-US" dirty="0" err="1" smtClean="0">
                <a:cs typeface="Times New Roman"/>
              </a:rPr>
              <a:t>anak</a:t>
            </a:r>
            <a:r>
              <a:rPr lang="en-US" dirty="0" smtClean="0">
                <a:cs typeface="Times New Roman"/>
              </a:rPr>
              <a:t> </a:t>
            </a:r>
            <a:r>
              <a:rPr lang="en-US" dirty="0" err="1" smtClean="0">
                <a:cs typeface="Times New Roman"/>
              </a:rPr>
              <a:t>panah</a:t>
            </a:r>
            <a:r>
              <a:rPr lang="en-US" dirty="0" smtClean="0">
                <a:cs typeface="Times New Roman"/>
              </a:rPr>
              <a:t> </a:t>
            </a:r>
            <a:r>
              <a:rPr lang="en-US" dirty="0" err="1" smtClean="0">
                <a:cs typeface="Times New Roman"/>
              </a:rPr>
              <a:t>ke</a:t>
            </a:r>
            <a:r>
              <a:rPr lang="en-US" dirty="0" smtClean="0">
                <a:cs typeface="Times New Roman"/>
              </a:rPr>
              <a:t> </a:t>
            </a:r>
            <a:r>
              <a:rPr lang="en-US" dirty="0" err="1" smtClean="0">
                <a:cs typeface="Times New Roman"/>
              </a:rPr>
              <a:t>kanan</a:t>
            </a:r>
            <a:r>
              <a:rPr lang="en-US" dirty="0" smtClean="0">
                <a:cs typeface="Times New Roman"/>
              </a:rPr>
              <a:t> </a:t>
            </a:r>
            <a:r>
              <a:rPr lang="en-US" dirty="0" err="1" smtClean="0">
                <a:cs typeface="Times New Roman"/>
              </a:rPr>
              <a:t>pada</a:t>
            </a:r>
            <a:r>
              <a:rPr lang="en-US" dirty="0" smtClean="0">
                <a:cs typeface="Times New Roman"/>
              </a:rPr>
              <a:t> </a:t>
            </a:r>
            <a:r>
              <a:rPr lang="en-US" dirty="0" err="1" smtClean="0">
                <a:cs typeface="Times New Roman"/>
              </a:rPr>
              <a:t>sumbu</a:t>
            </a:r>
            <a:r>
              <a:rPr lang="en-US" dirty="0" smtClean="0">
                <a:cs typeface="Times New Roman"/>
              </a:rPr>
              <a:t> X</a:t>
            </a:r>
            <a:r>
              <a:rPr lang="en-US" baseline="-25000" dirty="0" smtClean="0">
                <a:cs typeface="Times New Roman"/>
              </a:rPr>
              <a:t>2</a:t>
            </a:r>
            <a:r>
              <a:rPr lang="en-US" dirty="0" smtClean="0">
                <a:cs typeface="Times New Roman"/>
              </a:rPr>
              <a:t>, </a:t>
            </a:r>
            <a:r>
              <a:rPr lang="en-US" dirty="0" err="1" smtClean="0">
                <a:cs typeface="Times New Roman"/>
              </a:rPr>
              <a:t>karena</a:t>
            </a:r>
            <a:r>
              <a:rPr lang="en-US" dirty="0" smtClean="0">
                <a:cs typeface="Times New Roman"/>
              </a:rPr>
              <a:t> </a:t>
            </a:r>
            <a:r>
              <a:rPr lang="en-US" dirty="0" err="1" smtClean="0">
                <a:cs typeface="Times New Roman"/>
              </a:rPr>
              <a:t>pada</a:t>
            </a:r>
            <a:r>
              <a:rPr lang="en-US" dirty="0" smtClean="0">
                <a:cs typeface="Times New Roman"/>
              </a:rPr>
              <a:t> </a:t>
            </a:r>
            <a:r>
              <a:rPr lang="en-US" dirty="0" err="1" smtClean="0">
                <a:cs typeface="Times New Roman"/>
              </a:rPr>
              <a:t>sumbu</a:t>
            </a:r>
            <a:r>
              <a:rPr lang="en-US" dirty="0" smtClean="0">
                <a:cs typeface="Times New Roman"/>
              </a:rPr>
              <a:t> </a:t>
            </a:r>
            <a:r>
              <a:rPr lang="en-US" dirty="0" err="1" smtClean="0">
                <a:cs typeface="Times New Roman"/>
              </a:rPr>
              <a:t>itu</a:t>
            </a:r>
            <a:r>
              <a:rPr lang="en-US" dirty="0" smtClean="0">
                <a:cs typeface="Times New Roman"/>
              </a:rPr>
              <a:t> </a:t>
            </a:r>
            <a:r>
              <a:rPr lang="en-US" dirty="0" err="1" smtClean="0">
                <a:cs typeface="Times New Roman"/>
              </a:rPr>
              <a:t>nilai</a:t>
            </a:r>
            <a:r>
              <a:rPr lang="en-US" dirty="0" smtClean="0">
                <a:cs typeface="Times New Roman"/>
              </a:rPr>
              <a:t> X</a:t>
            </a:r>
            <a:r>
              <a:rPr lang="en-US" baseline="-25000" dirty="0" smtClean="0">
                <a:cs typeface="Times New Roman"/>
              </a:rPr>
              <a:t>1</a:t>
            </a:r>
            <a:r>
              <a:rPr lang="en-US" dirty="0" smtClean="0">
                <a:cs typeface="Times New Roman"/>
              </a:rPr>
              <a:t> = 0.</a:t>
            </a:r>
          </a:p>
          <a:p>
            <a:pPr algn="just"/>
            <a:endParaRPr lang="en-US" dirty="0" smtClean="0">
              <a:cs typeface="Times New Roman"/>
            </a:endParaRPr>
          </a:p>
          <a:p>
            <a:pPr algn="just"/>
            <a:r>
              <a:rPr lang="en-US" dirty="0" err="1" smtClean="0">
                <a:latin typeface="+mj-lt"/>
                <a:cs typeface="Times New Roman"/>
              </a:rPr>
              <a:t>Demikian</a:t>
            </a:r>
            <a:r>
              <a:rPr lang="en-US" dirty="0" smtClean="0">
                <a:latin typeface="+mj-lt"/>
                <a:cs typeface="Times New Roman"/>
              </a:rPr>
              <a:t> pula </a:t>
            </a:r>
            <a:r>
              <a:rPr lang="en-US" dirty="0" err="1" smtClean="0">
                <a:latin typeface="+mj-lt"/>
                <a:cs typeface="Times New Roman"/>
              </a:rPr>
              <a:t>untuk</a:t>
            </a:r>
            <a:r>
              <a:rPr lang="en-US" dirty="0" smtClean="0">
                <a:latin typeface="+mj-lt"/>
                <a:cs typeface="Times New Roman"/>
              </a:rPr>
              <a:t> </a:t>
            </a:r>
            <a:r>
              <a:rPr lang="en-US" dirty="0" err="1" smtClean="0">
                <a:latin typeface="+mj-lt"/>
                <a:cs typeface="Times New Roman"/>
              </a:rPr>
              <a:t>menggambarkan</a:t>
            </a:r>
            <a:r>
              <a:rPr lang="en-US" dirty="0" smtClean="0">
                <a:latin typeface="+mj-lt"/>
                <a:cs typeface="Times New Roman"/>
              </a:rPr>
              <a:t> </a:t>
            </a:r>
            <a:r>
              <a:rPr lang="en-US" dirty="0" err="1" smtClean="0">
                <a:latin typeface="+mj-lt"/>
                <a:cs typeface="Times New Roman"/>
              </a:rPr>
              <a:t>batasan</a:t>
            </a:r>
            <a:r>
              <a:rPr lang="en-US" dirty="0" smtClean="0">
                <a:latin typeface="+mj-lt"/>
                <a:cs typeface="Times New Roman"/>
              </a:rPr>
              <a:t> </a:t>
            </a:r>
            <a:r>
              <a:rPr lang="en-US" dirty="0">
                <a:cs typeface="Times New Roman"/>
              </a:rPr>
              <a:t>X</a:t>
            </a:r>
            <a:r>
              <a:rPr lang="en-US" baseline="-25000" dirty="0">
                <a:cs typeface="Times New Roman"/>
              </a:rPr>
              <a:t>2</a:t>
            </a:r>
            <a:r>
              <a:rPr lang="en-US" dirty="0">
                <a:cs typeface="Times New Roman"/>
              </a:rPr>
              <a:t> </a:t>
            </a:r>
            <a:r>
              <a:rPr lang="en-US" dirty="0" smtClean="0">
                <a:latin typeface="Times New Roman"/>
                <a:cs typeface="Times New Roman"/>
              </a:rPr>
              <a:t>≥ </a:t>
            </a:r>
            <a:r>
              <a:rPr lang="en-US" dirty="0" smtClean="0">
                <a:cs typeface="Times New Roman"/>
              </a:rPr>
              <a:t>0 </a:t>
            </a:r>
            <a:r>
              <a:rPr lang="en-US" dirty="0" err="1" smtClean="0">
                <a:cs typeface="Times New Roman"/>
              </a:rPr>
              <a:t>kita</a:t>
            </a:r>
            <a:r>
              <a:rPr lang="en-US" dirty="0" smtClean="0">
                <a:cs typeface="Times New Roman"/>
              </a:rPr>
              <a:t> </a:t>
            </a:r>
            <a:r>
              <a:rPr lang="en-US" dirty="0" err="1" smtClean="0">
                <a:cs typeface="Times New Roman"/>
              </a:rPr>
              <a:t>gambarkan</a:t>
            </a:r>
            <a:r>
              <a:rPr lang="en-US" dirty="0" smtClean="0">
                <a:cs typeface="Times New Roman"/>
              </a:rPr>
              <a:t> </a:t>
            </a:r>
            <a:r>
              <a:rPr lang="en-US" dirty="0" err="1" smtClean="0">
                <a:cs typeface="Times New Roman"/>
              </a:rPr>
              <a:t>anak</a:t>
            </a:r>
            <a:r>
              <a:rPr lang="en-US" dirty="0" smtClean="0">
                <a:cs typeface="Times New Roman"/>
              </a:rPr>
              <a:t> </a:t>
            </a:r>
            <a:r>
              <a:rPr lang="en-US" dirty="0" err="1" smtClean="0">
                <a:cs typeface="Times New Roman"/>
              </a:rPr>
              <a:t>panah</a:t>
            </a:r>
            <a:r>
              <a:rPr lang="en-US" dirty="0" smtClean="0">
                <a:cs typeface="Times New Roman"/>
              </a:rPr>
              <a:t> </a:t>
            </a:r>
            <a:r>
              <a:rPr lang="en-US" dirty="0" err="1" smtClean="0">
                <a:cs typeface="Times New Roman"/>
              </a:rPr>
              <a:t>ke</a:t>
            </a:r>
            <a:r>
              <a:rPr lang="en-US" dirty="0" smtClean="0">
                <a:cs typeface="Times New Roman"/>
              </a:rPr>
              <a:t> </a:t>
            </a:r>
            <a:r>
              <a:rPr lang="en-US" dirty="0" err="1" smtClean="0">
                <a:cs typeface="Times New Roman"/>
              </a:rPr>
              <a:t>atas</a:t>
            </a:r>
            <a:r>
              <a:rPr lang="en-US" dirty="0" smtClean="0">
                <a:cs typeface="Times New Roman"/>
              </a:rPr>
              <a:t> </a:t>
            </a:r>
            <a:r>
              <a:rPr lang="en-US" dirty="0" err="1" smtClean="0">
                <a:cs typeface="Times New Roman"/>
              </a:rPr>
              <a:t>pada</a:t>
            </a:r>
            <a:r>
              <a:rPr lang="en-US" dirty="0" smtClean="0">
                <a:cs typeface="Times New Roman"/>
              </a:rPr>
              <a:t> </a:t>
            </a:r>
            <a:r>
              <a:rPr lang="en-US" dirty="0" err="1" smtClean="0">
                <a:cs typeface="Times New Roman"/>
              </a:rPr>
              <a:t>sumbu</a:t>
            </a:r>
            <a:r>
              <a:rPr lang="en-US" dirty="0" smtClean="0">
                <a:cs typeface="Times New Roman"/>
              </a:rPr>
              <a:t> X</a:t>
            </a:r>
            <a:r>
              <a:rPr lang="en-US" baseline="-25000" dirty="0" smtClean="0">
                <a:cs typeface="Times New Roman"/>
              </a:rPr>
              <a:t>1</a:t>
            </a:r>
            <a:r>
              <a:rPr lang="en-US" dirty="0" smtClean="0">
                <a:cs typeface="Times New Roman"/>
              </a:rPr>
              <a:t>, </a:t>
            </a:r>
            <a:r>
              <a:rPr lang="en-US" dirty="0" err="1" smtClean="0">
                <a:cs typeface="Times New Roman"/>
              </a:rPr>
              <a:t>karena</a:t>
            </a:r>
            <a:r>
              <a:rPr lang="en-US" dirty="0" smtClean="0">
                <a:cs typeface="Times New Roman"/>
              </a:rPr>
              <a:t> </a:t>
            </a:r>
            <a:r>
              <a:rPr lang="en-US" dirty="0" err="1" smtClean="0">
                <a:cs typeface="Times New Roman"/>
              </a:rPr>
              <a:t>pada</a:t>
            </a:r>
            <a:r>
              <a:rPr lang="en-US" dirty="0" smtClean="0">
                <a:cs typeface="Times New Roman"/>
              </a:rPr>
              <a:t> </a:t>
            </a:r>
            <a:r>
              <a:rPr lang="en-US" dirty="0" err="1" smtClean="0">
                <a:cs typeface="Times New Roman"/>
              </a:rPr>
              <a:t>sumbu</a:t>
            </a:r>
            <a:r>
              <a:rPr lang="en-US" dirty="0" smtClean="0">
                <a:cs typeface="Times New Roman"/>
              </a:rPr>
              <a:t> </a:t>
            </a:r>
            <a:r>
              <a:rPr lang="en-US" dirty="0" err="1" smtClean="0">
                <a:cs typeface="Times New Roman"/>
              </a:rPr>
              <a:t>itu</a:t>
            </a:r>
            <a:r>
              <a:rPr lang="en-US" dirty="0" smtClean="0">
                <a:cs typeface="Times New Roman"/>
              </a:rPr>
              <a:t> </a:t>
            </a:r>
            <a:r>
              <a:rPr lang="en-US" dirty="0" err="1" smtClean="0">
                <a:cs typeface="Times New Roman"/>
              </a:rPr>
              <a:t>nilainya</a:t>
            </a:r>
            <a:r>
              <a:rPr lang="en-US" dirty="0" smtClean="0">
                <a:cs typeface="Times New Roman"/>
              </a:rPr>
              <a:t> X</a:t>
            </a:r>
            <a:r>
              <a:rPr lang="en-US" baseline="-25000" dirty="0" smtClean="0">
                <a:cs typeface="Times New Roman"/>
              </a:rPr>
              <a:t>2</a:t>
            </a:r>
            <a:r>
              <a:rPr lang="en-US" dirty="0" smtClean="0">
                <a:cs typeface="Times New Roman"/>
              </a:rPr>
              <a:t> = 0.</a:t>
            </a:r>
            <a:endParaRPr lang="en-US" dirty="0" smtClean="0">
              <a:latin typeface="+mj-lt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Arrow Connector 2"/>
          <p:cNvCxnSpPr/>
          <p:nvPr/>
        </p:nvCxnSpPr>
        <p:spPr>
          <a:xfrm rot="5400000" flipH="1" flipV="1">
            <a:off x="-990600" y="3124200"/>
            <a:ext cx="5029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>
            <a:off x="1524000" y="5638800"/>
            <a:ext cx="6096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6200000" flipH="1">
            <a:off x="419100" y="2400300"/>
            <a:ext cx="4343400" cy="2133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1524000" y="3733800"/>
            <a:ext cx="3810000" cy="1905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 rot="3781997">
            <a:off x="1114669" y="2436559"/>
            <a:ext cx="22731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2X</a:t>
            </a:r>
            <a:r>
              <a:rPr lang="en-US" baseline="-25000" dirty="0" smtClean="0"/>
              <a:t>1</a:t>
            </a:r>
            <a:r>
              <a:rPr lang="en-US" dirty="0" smtClean="0"/>
              <a:t> + X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  <a:r>
              <a:rPr lang="en-US" b="1" dirty="0" smtClean="0">
                <a:latin typeface="Times New Roman"/>
                <a:cs typeface="Times New Roman"/>
              </a:rPr>
              <a:t>=</a:t>
            </a:r>
            <a:r>
              <a:rPr lang="en-US" dirty="0" smtClean="0">
                <a:latin typeface="Times New Roman"/>
                <a:cs typeface="Times New Roman"/>
              </a:rPr>
              <a:t>  </a:t>
            </a:r>
            <a:r>
              <a:rPr lang="en-US" dirty="0" smtClean="0">
                <a:latin typeface="Trebuchet MS" pitchFamily="34" charset="0"/>
                <a:cs typeface="Times New Roman"/>
              </a:rPr>
              <a:t>6.000</a:t>
            </a:r>
          </a:p>
          <a:p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 rot="1595227">
            <a:off x="3334493" y="4769495"/>
            <a:ext cx="201305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2X</a:t>
            </a:r>
            <a:r>
              <a:rPr lang="en-US" baseline="-25000" dirty="0" smtClean="0"/>
              <a:t>1</a:t>
            </a:r>
            <a:r>
              <a:rPr lang="en-US" dirty="0" smtClean="0"/>
              <a:t> + 3X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  <a:r>
              <a:rPr lang="en-US" b="1" dirty="0" smtClean="0">
                <a:latin typeface="Times New Roman"/>
                <a:cs typeface="Times New Roman"/>
              </a:rPr>
              <a:t>=</a:t>
            </a:r>
            <a:r>
              <a:rPr lang="en-US" dirty="0" smtClean="0">
                <a:latin typeface="Times New Roman"/>
                <a:cs typeface="Times New Roman"/>
              </a:rPr>
              <a:t>  </a:t>
            </a:r>
            <a:r>
              <a:rPr lang="en-US" dirty="0" smtClean="0">
                <a:latin typeface="Trebuchet MS" pitchFamily="34" charset="0"/>
                <a:cs typeface="Times New Roman"/>
              </a:rPr>
              <a:t>9.000</a:t>
            </a:r>
            <a:endParaRPr lang="en-US" dirty="0" smtClean="0">
              <a:latin typeface="Trebuchet MS" pitchFamily="34" charset="0"/>
              <a:cs typeface="Times New Roman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045370" y="426457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1474072" y="3473668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3581400" y="53340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5255170" y="5352396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1298030" y="548114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25" name="Right Arrow 24"/>
          <p:cNvSpPr/>
          <p:nvPr/>
        </p:nvSpPr>
        <p:spPr>
          <a:xfrm>
            <a:off x="1524000" y="838200"/>
            <a:ext cx="228600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Down Arrow 26"/>
          <p:cNvSpPr/>
          <p:nvPr/>
        </p:nvSpPr>
        <p:spPr>
          <a:xfrm flipV="1">
            <a:off x="7345681" y="5410200"/>
            <a:ext cx="45719" cy="228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Down Arrow 27"/>
          <p:cNvSpPr/>
          <p:nvPr/>
        </p:nvSpPr>
        <p:spPr>
          <a:xfrm rot="3856725">
            <a:off x="1943190" y="2490607"/>
            <a:ext cx="120504" cy="27658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Down Arrow 28"/>
          <p:cNvSpPr/>
          <p:nvPr/>
        </p:nvSpPr>
        <p:spPr>
          <a:xfrm rot="1467079">
            <a:off x="2170245" y="4135559"/>
            <a:ext cx="134121" cy="42787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1371600" y="304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</a:t>
            </a:r>
            <a:r>
              <a:rPr lang="en-US" baseline="-25000" dirty="0" smtClean="0"/>
              <a:t>2</a:t>
            </a:r>
            <a:endParaRPr lang="en-US" baseline="-25000" dirty="0"/>
          </a:p>
        </p:txBody>
      </p:sp>
      <p:sp>
        <p:nvSpPr>
          <p:cNvPr id="31" name="TextBox 30"/>
          <p:cNvSpPr txBox="1"/>
          <p:nvPr/>
        </p:nvSpPr>
        <p:spPr>
          <a:xfrm>
            <a:off x="7530664" y="533926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</a:t>
            </a:r>
            <a:r>
              <a:rPr lang="en-US" baseline="-25000" dirty="0"/>
              <a:t>1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5031830" y="5683468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4.500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3276600" y="5651936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3.000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811928" y="35814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3.000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804052" y="1156136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6.000</a:t>
            </a:r>
            <a:endParaRPr lang="en-US" dirty="0"/>
          </a:p>
        </p:txBody>
      </p:sp>
      <p:cxnSp>
        <p:nvCxnSpPr>
          <p:cNvPr id="37" name="Straight Connector 36"/>
          <p:cNvCxnSpPr/>
          <p:nvPr/>
        </p:nvCxnSpPr>
        <p:spPr>
          <a:xfrm>
            <a:off x="1600200" y="5334000"/>
            <a:ext cx="45720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1676400" y="5029200"/>
            <a:ext cx="68580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1600200" y="4648200"/>
            <a:ext cx="114300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1600200" y="4343400"/>
            <a:ext cx="1447800" cy="1219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1676400" y="4038600"/>
            <a:ext cx="1676400" cy="1524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1905000" y="4038600"/>
            <a:ext cx="1524000" cy="1371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2438400" y="4343400"/>
            <a:ext cx="838200" cy="762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1676400"/>
            <a:ext cx="76200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 err="1" smtClean="0"/>
              <a:t>Mencari</a:t>
            </a:r>
            <a:r>
              <a:rPr lang="en-US" dirty="0" smtClean="0"/>
              <a:t> </a:t>
            </a:r>
            <a:r>
              <a:rPr lang="en-US" dirty="0" err="1" smtClean="0"/>
              <a:t>titik</a:t>
            </a:r>
            <a:r>
              <a:rPr lang="en-US" dirty="0" smtClean="0"/>
              <a:t> optimal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menghitung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Z </a:t>
            </a:r>
            <a:r>
              <a:rPr lang="en-US" dirty="0" err="1" smtClean="0"/>
              <a:t>tiap-tiap</a:t>
            </a:r>
            <a:r>
              <a:rPr lang="en-US" dirty="0" smtClean="0"/>
              <a:t> </a:t>
            </a:r>
            <a:r>
              <a:rPr lang="en-US" dirty="0" err="1" smtClean="0"/>
              <a:t>titik-titik</a:t>
            </a:r>
            <a:r>
              <a:rPr lang="en-US" dirty="0" smtClean="0"/>
              <a:t> </a:t>
            </a:r>
            <a:r>
              <a:rPr lang="en-US" dirty="0" err="1" smtClean="0"/>
              <a:t>sudut</a:t>
            </a:r>
            <a:r>
              <a:rPr lang="en-US" dirty="0" smtClean="0"/>
              <a:t>.</a:t>
            </a:r>
          </a:p>
          <a:p>
            <a:pPr algn="just"/>
            <a:endParaRPr lang="en-US" dirty="0"/>
          </a:p>
          <a:p>
            <a:pPr algn="just"/>
            <a:r>
              <a:rPr lang="en-US" dirty="0" err="1" smtClean="0"/>
              <a:t>Mula-mula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cari</a:t>
            </a:r>
            <a:r>
              <a:rPr lang="en-US" dirty="0" smtClean="0"/>
              <a:t> </a:t>
            </a:r>
            <a:r>
              <a:rPr lang="en-US" dirty="0" err="1" smtClean="0"/>
              <a:t>dulu</a:t>
            </a:r>
            <a:r>
              <a:rPr lang="en-US" dirty="0" smtClean="0"/>
              <a:t> </a:t>
            </a:r>
            <a:r>
              <a:rPr lang="en-US" dirty="0" err="1" smtClean="0"/>
              <a:t>nilai-nilai</a:t>
            </a:r>
            <a:r>
              <a:rPr lang="en-US" dirty="0" smtClean="0"/>
              <a:t> Z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tiap-tiap</a:t>
            </a:r>
            <a:r>
              <a:rPr lang="en-US" dirty="0" smtClean="0"/>
              <a:t> </a:t>
            </a:r>
            <a:r>
              <a:rPr lang="en-US" dirty="0" err="1" smtClean="0"/>
              <a:t>titik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 :</a:t>
            </a:r>
          </a:p>
          <a:p>
            <a:pPr algn="just"/>
            <a:endParaRPr lang="en-US" dirty="0"/>
          </a:p>
          <a:p>
            <a:pPr algn="just"/>
            <a:r>
              <a:rPr lang="en-US" dirty="0" err="1" smtClean="0"/>
              <a:t>Titik</a:t>
            </a:r>
            <a:r>
              <a:rPr lang="en-US" dirty="0" smtClean="0"/>
              <a:t> O	: X</a:t>
            </a:r>
            <a:r>
              <a:rPr lang="en-US" baseline="-25000" dirty="0" smtClean="0"/>
              <a:t>1</a:t>
            </a:r>
            <a:r>
              <a:rPr lang="en-US" dirty="0" smtClean="0"/>
              <a:t> = 0,		X</a:t>
            </a:r>
            <a:r>
              <a:rPr lang="en-US" baseline="-25000" dirty="0" smtClean="0"/>
              <a:t>2</a:t>
            </a:r>
            <a:r>
              <a:rPr lang="en-US" dirty="0" smtClean="0"/>
              <a:t> = 0 </a:t>
            </a:r>
          </a:p>
          <a:p>
            <a:pPr marL="1025525" algn="just"/>
            <a:r>
              <a:rPr lang="en-US" dirty="0" err="1" smtClean="0"/>
              <a:t>nilai</a:t>
            </a:r>
            <a:r>
              <a:rPr lang="en-US" dirty="0" smtClean="0"/>
              <a:t> Z = 0</a:t>
            </a:r>
          </a:p>
          <a:p>
            <a:pPr algn="just"/>
            <a:endParaRPr lang="en-US" dirty="0"/>
          </a:p>
          <a:p>
            <a:pPr algn="just"/>
            <a:r>
              <a:rPr lang="en-US" dirty="0" err="1" smtClean="0"/>
              <a:t>Titik</a:t>
            </a:r>
            <a:r>
              <a:rPr lang="en-US" dirty="0" smtClean="0"/>
              <a:t> A	: X</a:t>
            </a:r>
            <a:r>
              <a:rPr lang="en-US" baseline="-25000" dirty="0" smtClean="0"/>
              <a:t>1</a:t>
            </a:r>
            <a:r>
              <a:rPr lang="en-US" dirty="0" smtClean="0"/>
              <a:t> = 3.000, 	X</a:t>
            </a:r>
            <a:r>
              <a:rPr lang="en-US" baseline="-25000" dirty="0" smtClean="0"/>
              <a:t>2</a:t>
            </a:r>
            <a:r>
              <a:rPr lang="en-US" dirty="0" smtClean="0"/>
              <a:t> = 0, </a:t>
            </a:r>
          </a:p>
          <a:p>
            <a:pPr marL="1087438" algn="just"/>
            <a:r>
              <a:rPr lang="en-US" dirty="0" err="1" smtClean="0"/>
              <a:t>nilai</a:t>
            </a:r>
            <a:r>
              <a:rPr lang="en-US" dirty="0" smtClean="0"/>
              <a:t> Z = 3 (3.000) + 4 (0) = 9.000</a:t>
            </a:r>
          </a:p>
          <a:p>
            <a:pPr algn="just"/>
            <a:endParaRPr lang="en-US" dirty="0"/>
          </a:p>
          <a:p>
            <a:pPr algn="just"/>
            <a:r>
              <a:rPr lang="en-US" dirty="0" err="1" smtClean="0"/>
              <a:t>Titik</a:t>
            </a:r>
            <a:r>
              <a:rPr lang="en-US" dirty="0" smtClean="0"/>
              <a:t> C	: X</a:t>
            </a:r>
            <a:r>
              <a:rPr lang="en-US" baseline="-25000" dirty="0" smtClean="0"/>
              <a:t>1</a:t>
            </a:r>
            <a:r>
              <a:rPr lang="en-US" dirty="0" smtClean="0"/>
              <a:t> = 0,		 X</a:t>
            </a:r>
            <a:r>
              <a:rPr lang="en-US" baseline="-25000" dirty="0" smtClean="0"/>
              <a:t>2</a:t>
            </a:r>
            <a:r>
              <a:rPr lang="en-US" dirty="0" smtClean="0"/>
              <a:t> = 3.000, </a:t>
            </a:r>
          </a:p>
          <a:p>
            <a:pPr marL="1025525" algn="just"/>
            <a:r>
              <a:rPr lang="en-US" dirty="0" err="1" smtClean="0"/>
              <a:t>nilai</a:t>
            </a:r>
            <a:r>
              <a:rPr lang="en-US" dirty="0" smtClean="0"/>
              <a:t> Z = 3 (0) + 4 (3.000) = 12.000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304800"/>
            <a:ext cx="76962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25525" indent="-1025525" algn="just">
              <a:tabLst>
                <a:tab pos="850900" algn="l"/>
              </a:tabLst>
            </a:pPr>
            <a:r>
              <a:rPr lang="en-US" dirty="0" err="1" smtClean="0"/>
              <a:t>Titik</a:t>
            </a:r>
            <a:r>
              <a:rPr lang="en-US" dirty="0" smtClean="0"/>
              <a:t> B	: </a:t>
            </a:r>
            <a:r>
              <a:rPr lang="en-US" dirty="0" err="1" smtClean="0"/>
              <a:t>terletak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perpotongan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garis</a:t>
            </a:r>
            <a:r>
              <a:rPr lang="en-US" dirty="0" smtClean="0"/>
              <a:t> </a:t>
            </a:r>
            <a:r>
              <a:rPr lang="en-US" dirty="0" err="1" smtClean="0"/>
              <a:t>batasan</a:t>
            </a:r>
            <a:r>
              <a:rPr lang="en-US" dirty="0" smtClean="0"/>
              <a:t> </a:t>
            </a:r>
            <a:r>
              <a:rPr lang="en-US" dirty="0" err="1" smtClean="0"/>
              <a:t>bahan</a:t>
            </a:r>
            <a:r>
              <a:rPr lang="en-US" dirty="0" smtClean="0"/>
              <a:t> </a:t>
            </a:r>
            <a:r>
              <a:rPr lang="en-US" dirty="0" err="1" smtClean="0"/>
              <a:t>baku</a:t>
            </a:r>
            <a:r>
              <a:rPr lang="en-US" dirty="0" smtClean="0"/>
              <a:t> A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batasan</a:t>
            </a:r>
            <a:r>
              <a:rPr lang="en-US" dirty="0" smtClean="0"/>
              <a:t>  </a:t>
            </a:r>
            <a:r>
              <a:rPr lang="en-US" dirty="0" err="1" smtClean="0"/>
              <a:t>bahan</a:t>
            </a:r>
            <a:r>
              <a:rPr lang="en-US" dirty="0" smtClean="0"/>
              <a:t> </a:t>
            </a:r>
            <a:r>
              <a:rPr lang="en-US" dirty="0" err="1" smtClean="0"/>
              <a:t>baku</a:t>
            </a:r>
            <a:r>
              <a:rPr lang="en-US" dirty="0" smtClean="0"/>
              <a:t> B.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cari</a:t>
            </a:r>
            <a:r>
              <a:rPr lang="en-US" dirty="0" smtClean="0"/>
              <a:t> </a:t>
            </a:r>
            <a:r>
              <a:rPr lang="en-US" dirty="0" err="1" smtClean="0"/>
              <a:t>dulu</a:t>
            </a:r>
            <a:r>
              <a:rPr lang="en-US" dirty="0" smtClean="0"/>
              <a:t> </a:t>
            </a:r>
            <a:r>
              <a:rPr lang="en-US" dirty="0" err="1" smtClean="0"/>
              <a:t>titik</a:t>
            </a:r>
            <a:r>
              <a:rPr lang="en-US" dirty="0" smtClean="0"/>
              <a:t> </a:t>
            </a:r>
            <a:r>
              <a:rPr lang="en-US" dirty="0" err="1" smtClean="0"/>
              <a:t>potongnya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kedua</a:t>
            </a:r>
            <a:r>
              <a:rPr lang="en-US" dirty="0" smtClean="0"/>
              <a:t> </a:t>
            </a:r>
            <a:r>
              <a:rPr lang="en-US" dirty="0" err="1" smtClean="0"/>
              <a:t>persamaan</a:t>
            </a:r>
            <a:r>
              <a:rPr lang="en-US" dirty="0" smtClean="0"/>
              <a:t> </a:t>
            </a:r>
            <a:r>
              <a:rPr lang="en-US" dirty="0" err="1" smtClean="0"/>
              <a:t>batasan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:</a:t>
            </a:r>
          </a:p>
          <a:p>
            <a:pPr marL="1025525" indent="-1025525" algn="just">
              <a:tabLst>
                <a:tab pos="850900" algn="l"/>
              </a:tabLst>
            </a:pPr>
            <a:endParaRPr lang="en-US" dirty="0"/>
          </a:p>
          <a:p>
            <a:pPr marL="1939925" indent="-631825" algn="just">
              <a:tabLst>
                <a:tab pos="850900" algn="l"/>
                <a:tab pos="1765300" algn="l"/>
                <a:tab pos="2397125" algn="l"/>
              </a:tabLst>
            </a:pPr>
            <a:r>
              <a:rPr lang="en-US" dirty="0" smtClean="0"/>
              <a:t>2X</a:t>
            </a:r>
            <a:r>
              <a:rPr lang="en-US" baseline="-25000" dirty="0" smtClean="0"/>
              <a:t>1</a:t>
            </a:r>
            <a:r>
              <a:rPr lang="en-US" dirty="0" smtClean="0"/>
              <a:t>	+	 X</a:t>
            </a:r>
            <a:r>
              <a:rPr lang="en-US" baseline="-25000" dirty="0" smtClean="0"/>
              <a:t>2</a:t>
            </a:r>
            <a:r>
              <a:rPr lang="en-US" dirty="0" smtClean="0"/>
              <a:t> 	= 6.000</a:t>
            </a:r>
          </a:p>
          <a:p>
            <a:pPr marL="1308100" algn="just">
              <a:tabLst>
                <a:tab pos="850900" algn="l"/>
                <a:tab pos="2397125" algn="l"/>
              </a:tabLst>
            </a:pPr>
            <a:r>
              <a:rPr lang="en-US" dirty="0" smtClean="0"/>
              <a:t>2X</a:t>
            </a:r>
            <a:r>
              <a:rPr lang="en-US" baseline="-25000" dirty="0" smtClean="0"/>
              <a:t>1</a:t>
            </a:r>
            <a:r>
              <a:rPr lang="en-US" dirty="0" smtClean="0"/>
              <a:t> + 3X</a:t>
            </a:r>
            <a:r>
              <a:rPr lang="en-US" baseline="-25000" dirty="0" smtClean="0"/>
              <a:t>2</a:t>
            </a:r>
            <a:r>
              <a:rPr lang="en-US" dirty="0" smtClean="0"/>
              <a:t>	= 9.000</a:t>
            </a:r>
          </a:p>
          <a:p>
            <a:pPr marL="1308100" algn="just">
              <a:tabLst>
                <a:tab pos="850900" algn="l"/>
                <a:tab pos="2397125" algn="l"/>
              </a:tabLst>
            </a:pPr>
            <a:endParaRPr lang="en-US" dirty="0" smtClean="0"/>
          </a:p>
          <a:p>
            <a:pPr marL="1025525" indent="-1025525" algn="just">
              <a:tabLst>
                <a:tab pos="850900" algn="l"/>
              </a:tabLst>
            </a:pPr>
            <a:endParaRPr lang="en-US" dirty="0"/>
          </a:p>
          <a:p>
            <a:pPr marL="1371600" algn="just">
              <a:tabLst>
                <a:tab pos="850900" algn="l"/>
              </a:tabLst>
            </a:pP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1676400" y="2286000"/>
            <a:ext cx="1981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3636574" y="2102068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-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283370" y="2375336"/>
            <a:ext cx="51842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2X</a:t>
            </a:r>
            <a:r>
              <a:rPr lang="en-US" baseline="-25000" dirty="0" smtClean="0"/>
              <a:t>2</a:t>
            </a:r>
            <a:r>
              <a:rPr lang="en-US" dirty="0" smtClean="0"/>
              <a:t> = 3.000	</a:t>
            </a:r>
            <a:r>
              <a:rPr lang="en-US" dirty="0" err="1" smtClean="0"/>
              <a:t>jadi</a:t>
            </a:r>
            <a:r>
              <a:rPr lang="en-US" dirty="0" smtClean="0"/>
              <a:t> X</a:t>
            </a:r>
            <a:r>
              <a:rPr lang="en-US" baseline="-25000" dirty="0" smtClean="0"/>
              <a:t>2</a:t>
            </a:r>
            <a:r>
              <a:rPr lang="en-US" dirty="0" smtClean="0"/>
              <a:t> = 1.500	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676400" y="3276600"/>
            <a:ext cx="6096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Nilai</a:t>
            </a:r>
            <a:r>
              <a:rPr lang="en-US" dirty="0" smtClean="0"/>
              <a:t> X </a:t>
            </a:r>
            <a:r>
              <a:rPr lang="en-US" dirty="0" err="1" smtClean="0"/>
              <a:t>dimasukkan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salah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persamaan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:</a:t>
            </a:r>
          </a:p>
          <a:p>
            <a:endParaRPr lang="en-US" dirty="0"/>
          </a:p>
          <a:p>
            <a:r>
              <a:rPr lang="en-US" dirty="0" smtClean="0"/>
              <a:t>2X</a:t>
            </a:r>
            <a:r>
              <a:rPr lang="en-US" baseline="-25000" dirty="0" smtClean="0"/>
              <a:t>1</a:t>
            </a:r>
            <a:r>
              <a:rPr lang="en-US" dirty="0" smtClean="0"/>
              <a:t> + 1.500 = 6.000 </a:t>
            </a:r>
          </a:p>
          <a:p>
            <a:r>
              <a:rPr lang="en-US" dirty="0" err="1" smtClean="0"/>
              <a:t>jadi</a:t>
            </a:r>
            <a:r>
              <a:rPr lang="en-US" dirty="0" smtClean="0"/>
              <a:t> X</a:t>
            </a:r>
            <a:r>
              <a:rPr lang="en-US" baseline="-25000" dirty="0" smtClean="0"/>
              <a:t>1</a:t>
            </a:r>
            <a:r>
              <a:rPr lang="en-US" dirty="0" smtClean="0"/>
              <a:t> = (6.000 – 1.500) : 2 = 2.250</a:t>
            </a:r>
          </a:p>
          <a:p>
            <a:endParaRPr lang="en-US" dirty="0"/>
          </a:p>
          <a:p>
            <a:r>
              <a:rPr lang="en-US" dirty="0" smtClean="0"/>
              <a:t>Z = 3 (2.250) + 4 (1.500) = 12.750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1600200"/>
            <a:ext cx="73914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 err="1" smtClean="0"/>
              <a:t>Ternyata</a:t>
            </a:r>
            <a:r>
              <a:rPr lang="en-US" dirty="0" smtClean="0"/>
              <a:t> </a:t>
            </a:r>
            <a:r>
              <a:rPr lang="en-US" dirty="0" err="1" smtClean="0"/>
              <a:t>diantara</a:t>
            </a:r>
            <a:r>
              <a:rPr lang="en-US" dirty="0" smtClean="0"/>
              <a:t> </a:t>
            </a:r>
            <a:r>
              <a:rPr lang="en-US" dirty="0" err="1" smtClean="0"/>
              <a:t>titik-titik</a:t>
            </a:r>
            <a:r>
              <a:rPr lang="en-US" dirty="0" smtClean="0"/>
              <a:t> </a:t>
            </a:r>
            <a:r>
              <a:rPr lang="en-US" dirty="0" err="1" smtClean="0"/>
              <a:t>sudut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yang </a:t>
            </a:r>
            <a:r>
              <a:rPr lang="en-US" dirty="0" err="1" smtClean="0"/>
              <a:t>terbesar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Z-</a:t>
            </a:r>
            <a:r>
              <a:rPr lang="en-US" dirty="0" err="1" smtClean="0"/>
              <a:t>nya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titik</a:t>
            </a:r>
            <a:r>
              <a:rPr lang="en-US" dirty="0" smtClean="0"/>
              <a:t> B.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titik</a:t>
            </a:r>
            <a:r>
              <a:rPr lang="en-US" dirty="0" smtClean="0"/>
              <a:t> B </a:t>
            </a:r>
            <a:r>
              <a:rPr lang="en-US" dirty="0" err="1" smtClean="0"/>
              <a:t>lah</a:t>
            </a:r>
            <a:r>
              <a:rPr lang="en-US" dirty="0" smtClean="0"/>
              <a:t> yang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pilih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titik</a:t>
            </a:r>
            <a:r>
              <a:rPr lang="en-US" dirty="0" smtClean="0"/>
              <a:t> optimal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pemecahan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,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X</a:t>
            </a:r>
            <a:r>
              <a:rPr lang="en-US" baseline="-25000" dirty="0" smtClean="0"/>
              <a:t>1</a:t>
            </a:r>
            <a:r>
              <a:rPr lang="en-US" dirty="0" smtClean="0"/>
              <a:t> = 2.250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X</a:t>
            </a:r>
            <a:r>
              <a:rPr lang="en-US" baseline="-25000" dirty="0" smtClean="0"/>
              <a:t>2 </a:t>
            </a:r>
            <a:r>
              <a:rPr lang="en-US" dirty="0" smtClean="0"/>
              <a:t>= 1.500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Z = 12.750.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err="1" smtClean="0"/>
              <a:t>Jadi</a:t>
            </a:r>
            <a:r>
              <a:rPr lang="en-US" dirty="0" smtClean="0"/>
              <a:t> </a:t>
            </a:r>
            <a:r>
              <a:rPr lang="en-US" dirty="0" err="1" smtClean="0"/>
              <a:t>kesimpulannya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 :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pertama</a:t>
            </a:r>
            <a:r>
              <a:rPr lang="en-US" dirty="0" smtClean="0"/>
              <a:t> </a:t>
            </a:r>
            <a:r>
              <a:rPr lang="en-US" dirty="0" err="1" smtClean="0"/>
              <a:t>dihasilkan</a:t>
            </a:r>
            <a:r>
              <a:rPr lang="en-US" dirty="0" smtClean="0"/>
              <a:t> 2.250 unit</a:t>
            </a:r>
          </a:p>
          <a:p>
            <a:pPr algn="just"/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kedua</a:t>
            </a:r>
            <a:r>
              <a:rPr lang="en-US" dirty="0" smtClean="0"/>
              <a:t> </a:t>
            </a:r>
            <a:r>
              <a:rPr lang="en-US" dirty="0" err="1" smtClean="0"/>
              <a:t>dihasilkan</a:t>
            </a:r>
            <a:r>
              <a:rPr lang="en-US" dirty="0" smtClean="0"/>
              <a:t> 1.500 unit</a:t>
            </a:r>
          </a:p>
          <a:p>
            <a:pPr algn="just"/>
            <a:r>
              <a:rPr lang="en-US" dirty="0" err="1" smtClean="0"/>
              <a:t>Sumbangan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laba</a:t>
            </a:r>
            <a:r>
              <a:rPr lang="en-US" dirty="0" smtClean="0"/>
              <a:t> </a:t>
            </a:r>
            <a:r>
              <a:rPr lang="en-US" dirty="0" err="1" smtClean="0"/>
              <a:t>seluruhnya</a:t>
            </a:r>
            <a:r>
              <a:rPr lang="en-US" dirty="0" smtClean="0"/>
              <a:t> = </a:t>
            </a:r>
            <a:r>
              <a:rPr lang="en-US" dirty="0" err="1" smtClean="0"/>
              <a:t>Rp</a:t>
            </a:r>
            <a:r>
              <a:rPr lang="en-US" dirty="0" smtClean="0"/>
              <a:t>. 12.750,-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228600"/>
            <a:ext cx="784860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LATIHAN  1:</a:t>
            </a:r>
          </a:p>
          <a:p>
            <a:endParaRPr lang="en-US" dirty="0"/>
          </a:p>
          <a:p>
            <a:pPr algn="just"/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menghasilkan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macam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I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II. </a:t>
            </a:r>
            <a:r>
              <a:rPr lang="en-US" dirty="0" err="1" smtClean="0"/>
              <a:t>Setiap</a:t>
            </a:r>
            <a:r>
              <a:rPr lang="en-US" dirty="0" smtClean="0"/>
              <a:t> unit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pertama</a:t>
            </a:r>
            <a:r>
              <a:rPr lang="en-US" dirty="0" smtClean="0"/>
              <a:t> </a:t>
            </a:r>
            <a:r>
              <a:rPr lang="en-US" dirty="0" err="1" smtClean="0"/>
              <a:t>memerlukan</a:t>
            </a:r>
            <a:r>
              <a:rPr lang="en-US" dirty="0" smtClean="0"/>
              <a:t> </a:t>
            </a:r>
            <a:r>
              <a:rPr lang="en-US" dirty="0" err="1" smtClean="0"/>
              <a:t>bahan</a:t>
            </a:r>
            <a:r>
              <a:rPr lang="en-US" dirty="0" smtClean="0"/>
              <a:t> </a:t>
            </a:r>
            <a:r>
              <a:rPr lang="en-US" dirty="0" err="1" smtClean="0"/>
              <a:t>baku</a:t>
            </a:r>
            <a:r>
              <a:rPr lang="en-US" dirty="0" smtClean="0"/>
              <a:t> 2 kg, </a:t>
            </a:r>
            <a:r>
              <a:rPr lang="en-US" dirty="0" err="1" smtClean="0"/>
              <a:t>memerlukan</a:t>
            </a:r>
            <a:r>
              <a:rPr lang="en-US" dirty="0" smtClean="0"/>
              <a:t> </a:t>
            </a:r>
            <a:r>
              <a:rPr lang="en-US" dirty="0" err="1" smtClean="0"/>
              <a:t>bahan</a:t>
            </a:r>
            <a:r>
              <a:rPr lang="en-US" dirty="0" smtClean="0"/>
              <a:t> </a:t>
            </a:r>
            <a:r>
              <a:rPr lang="en-US" dirty="0" err="1" smtClean="0"/>
              <a:t>pembantu</a:t>
            </a:r>
            <a:r>
              <a:rPr lang="en-US" dirty="0" smtClean="0"/>
              <a:t> 1 kg, </a:t>
            </a:r>
            <a:r>
              <a:rPr lang="en-US" dirty="0" err="1" smtClean="0"/>
              <a:t>memerlukan</a:t>
            </a:r>
            <a:r>
              <a:rPr lang="en-US" dirty="0" smtClean="0"/>
              <a:t> 2 jam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buruh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dikerjakan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mesin</a:t>
            </a:r>
            <a:r>
              <a:rPr lang="en-US" dirty="0" smtClean="0"/>
              <a:t> </a:t>
            </a:r>
            <a:r>
              <a:rPr lang="en-US" dirty="0" err="1" smtClean="0"/>
              <a:t>selama</a:t>
            </a:r>
            <a:r>
              <a:rPr lang="en-US" dirty="0" smtClean="0"/>
              <a:t> 2 jam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mesin</a:t>
            </a:r>
            <a:r>
              <a:rPr lang="en-US" dirty="0" smtClean="0"/>
              <a:t>.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unit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kedua</a:t>
            </a:r>
            <a:r>
              <a:rPr lang="en-US" dirty="0" smtClean="0"/>
              <a:t> </a:t>
            </a:r>
            <a:r>
              <a:rPr lang="en-US" dirty="0" err="1" smtClean="0"/>
              <a:t>memerlukan</a:t>
            </a:r>
            <a:r>
              <a:rPr lang="en-US" dirty="0" smtClean="0"/>
              <a:t> </a:t>
            </a:r>
            <a:r>
              <a:rPr lang="en-US" dirty="0" err="1" smtClean="0"/>
              <a:t>bahan</a:t>
            </a:r>
            <a:r>
              <a:rPr lang="en-US" dirty="0" smtClean="0"/>
              <a:t> </a:t>
            </a:r>
            <a:r>
              <a:rPr lang="en-US" dirty="0" err="1" smtClean="0"/>
              <a:t>baku</a:t>
            </a:r>
            <a:r>
              <a:rPr lang="en-US" dirty="0" smtClean="0"/>
              <a:t> 5 kg, </a:t>
            </a:r>
            <a:r>
              <a:rPr lang="en-US" dirty="0" err="1" smtClean="0"/>
              <a:t>bahan</a:t>
            </a:r>
            <a:r>
              <a:rPr lang="en-US" dirty="0" smtClean="0"/>
              <a:t> </a:t>
            </a:r>
            <a:r>
              <a:rPr lang="en-US" dirty="0" err="1" smtClean="0"/>
              <a:t>pembantu</a:t>
            </a:r>
            <a:r>
              <a:rPr lang="en-US" dirty="0" smtClean="0"/>
              <a:t> 4 kg, </a:t>
            </a:r>
            <a:r>
              <a:rPr lang="en-US" dirty="0" err="1" smtClean="0"/>
              <a:t>memerlukan</a:t>
            </a:r>
            <a:r>
              <a:rPr lang="en-US" dirty="0" smtClean="0"/>
              <a:t> 2,5 jam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buruh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dikerjakan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mesin</a:t>
            </a:r>
            <a:r>
              <a:rPr lang="en-US" dirty="0" smtClean="0"/>
              <a:t> </a:t>
            </a:r>
            <a:r>
              <a:rPr lang="en-US" dirty="0" err="1" smtClean="0"/>
              <a:t>selama</a:t>
            </a:r>
            <a:r>
              <a:rPr lang="en-US" dirty="0" smtClean="0"/>
              <a:t> 1,5 jam.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minggu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maksimum</a:t>
            </a:r>
            <a:r>
              <a:rPr lang="en-US" dirty="0" smtClean="0"/>
              <a:t> yang </a:t>
            </a:r>
            <a:r>
              <a:rPr lang="en-US" dirty="0" err="1" smtClean="0"/>
              <a:t>tersedia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berproduksi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 :</a:t>
            </a:r>
          </a:p>
          <a:p>
            <a:pPr algn="just"/>
            <a:r>
              <a:rPr lang="en-US" dirty="0" err="1" smtClean="0"/>
              <a:t>Bahan</a:t>
            </a:r>
            <a:r>
              <a:rPr lang="en-US" dirty="0" smtClean="0"/>
              <a:t> </a:t>
            </a:r>
            <a:r>
              <a:rPr lang="en-US" dirty="0" err="1" smtClean="0"/>
              <a:t>baku</a:t>
            </a:r>
            <a:r>
              <a:rPr lang="en-US" dirty="0" smtClean="0"/>
              <a:t> </a:t>
            </a:r>
            <a:r>
              <a:rPr lang="en-US" dirty="0" err="1" smtClean="0"/>
              <a:t>sebanyak</a:t>
            </a:r>
            <a:r>
              <a:rPr lang="en-US" dirty="0" smtClean="0"/>
              <a:t> 1.000 kg</a:t>
            </a:r>
          </a:p>
          <a:p>
            <a:pPr algn="just"/>
            <a:r>
              <a:rPr lang="en-US" dirty="0" err="1" smtClean="0"/>
              <a:t>Bahan</a:t>
            </a:r>
            <a:r>
              <a:rPr lang="en-US" dirty="0" smtClean="0"/>
              <a:t> </a:t>
            </a:r>
            <a:r>
              <a:rPr lang="en-US" dirty="0" err="1" smtClean="0"/>
              <a:t>pembantu</a:t>
            </a:r>
            <a:r>
              <a:rPr lang="en-US" dirty="0" smtClean="0"/>
              <a:t> 600 kg</a:t>
            </a:r>
          </a:p>
          <a:p>
            <a:pPr algn="just"/>
            <a:r>
              <a:rPr lang="en-US" dirty="0" smtClean="0"/>
              <a:t>Jam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buruh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 500 jam </a:t>
            </a:r>
          </a:p>
          <a:p>
            <a:pPr algn="just"/>
            <a:r>
              <a:rPr lang="en-US" dirty="0" err="1" smtClean="0"/>
              <a:t>Kapasitas</a:t>
            </a:r>
            <a:r>
              <a:rPr lang="en-US" dirty="0" smtClean="0"/>
              <a:t> </a:t>
            </a:r>
            <a:r>
              <a:rPr lang="en-US" dirty="0" err="1" smtClean="0"/>
              <a:t>mesin</a:t>
            </a:r>
            <a:r>
              <a:rPr lang="en-US" dirty="0" smtClean="0"/>
              <a:t> </a:t>
            </a:r>
            <a:r>
              <a:rPr lang="en-US" dirty="0" err="1" smtClean="0"/>
              <a:t>sebanyak</a:t>
            </a:r>
            <a:r>
              <a:rPr lang="en-US" dirty="0" smtClean="0"/>
              <a:t> 450 jam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mesin</a:t>
            </a:r>
            <a:r>
              <a:rPr lang="en-US" dirty="0" smtClean="0"/>
              <a:t>.</a:t>
            </a:r>
          </a:p>
          <a:p>
            <a:pPr algn="just"/>
            <a:r>
              <a:rPr lang="en-US" dirty="0" err="1" smtClean="0"/>
              <a:t>Harga</a:t>
            </a:r>
            <a:r>
              <a:rPr lang="en-US" dirty="0" smtClean="0"/>
              <a:t> </a:t>
            </a:r>
            <a:r>
              <a:rPr lang="en-US" dirty="0" err="1" smtClean="0"/>
              <a:t>jual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unit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pertama</a:t>
            </a:r>
            <a:r>
              <a:rPr lang="en-US" dirty="0" smtClean="0"/>
              <a:t> </a:t>
            </a:r>
            <a:r>
              <a:rPr lang="en-US" dirty="0" err="1" smtClean="0"/>
              <a:t>sebesar</a:t>
            </a:r>
            <a:r>
              <a:rPr lang="en-US" dirty="0" smtClean="0"/>
              <a:t> </a:t>
            </a:r>
            <a:r>
              <a:rPr lang="en-US" dirty="0" err="1" smtClean="0"/>
              <a:t>Rp</a:t>
            </a:r>
            <a:r>
              <a:rPr lang="en-US" dirty="0" smtClean="0"/>
              <a:t>. 500,-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kedua</a:t>
            </a:r>
            <a:r>
              <a:rPr lang="en-US" dirty="0" smtClean="0"/>
              <a:t> </a:t>
            </a:r>
            <a:r>
              <a:rPr lang="en-US" dirty="0" err="1" smtClean="0"/>
              <a:t>Rp</a:t>
            </a:r>
            <a:r>
              <a:rPr lang="en-US" dirty="0" smtClean="0"/>
              <a:t>. 700,-</a:t>
            </a:r>
          </a:p>
          <a:p>
            <a:pPr algn="just"/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 smtClean="0"/>
              <a:t>variabel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unit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pertama</a:t>
            </a:r>
            <a:r>
              <a:rPr lang="en-US" dirty="0" smtClean="0"/>
              <a:t> </a:t>
            </a:r>
            <a:r>
              <a:rPr lang="en-US" dirty="0" err="1" smtClean="0"/>
              <a:t>Rp</a:t>
            </a:r>
            <a:r>
              <a:rPr lang="en-US" dirty="0" smtClean="0"/>
              <a:t>. 350,-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kedua</a:t>
            </a:r>
            <a:r>
              <a:rPr lang="en-US" dirty="0" smtClean="0"/>
              <a:t> </a:t>
            </a:r>
            <a:r>
              <a:rPr lang="en-US" dirty="0" err="1" smtClean="0"/>
              <a:t>Rp</a:t>
            </a:r>
            <a:r>
              <a:rPr lang="en-US" dirty="0" smtClean="0"/>
              <a:t>. 480,-</a:t>
            </a:r>
          </a:p>
          <a:p>
            <a:pPr algn="just"/>
            <a:r>
              <a:rPr lang="en-US" dirty="0" err="1" smtClean="0"/>
              <a:t>Hitunglah</a:t>
            </a:r>
            <a:r>
              <a:rPr lang="en-US" dirty="0" smtClean="0"/>
              <a:t> </a:t>
            </a:r>
            <a:r>
              <a:rPr lang="en-US" dirty="0" err="1" smtClean="0"/>
              <a:t>banyaknya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pertama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kedua</a:t>
            </a:r>
            <a:r>
              <a:rPr lang="en-US" dirty="0" smtClean="0"/>
              <a:t> yang </a:t>
            </a:r>
            <a:r>
              <a:rPr lang="en-US" dirty="0" err="1" smtClean="0"/>
              <a:t>sebaiknya</a:t>
            </a:r>
            <a:r>
              <a:rPr lang="en-US" dirty="0" smtClean="0"/>
              <a:t> </a:t>
            </a:r>
            <a:r>
              <a:rPr lang="en-US" dirty="0" err="1" smtClean="0"/>
              <a:t>dihasilkan</a:t>
            </a:r>
            <a:r>
              <a:rPr lang="en-US" dirty="0" smtClean="0"/>
              <a:t> agar </a:t>
            </a:r>
            <a:r>
              <a:rPr lang="en-US" dirty="0" err="1" smtClean="0"/>
              <a:t>diperoleh</a:t>
            </a:r>
            <a:r>
              <a:rPr lang="en-US" dirty="0" smtClean="0"/>
              <a:t> </a:t>
            </a:r>
            <a:r>
              <a:rPr lang="en-US" dirty="0" err="1" smtClean="0"/>
              <a:t>laba</a:t>
            </a:r>
            <a:r>
              <a:rPr lang="en-US" dirty="0" smtClean="0"/>
              <a:t> </a:t>
            </a:r>
            <a:r>
              <a:rPr lang="en-US" dirty="0" err="1" smtClean="0"/>
              <a:t>maksimum</a:t>
            </a:r>
            <a:r>
              <a:rPr lang="en-US" dirty="0" smtClean="0"/>
              <a:t> !</a:t>
            </a:r>
          </a:p>
          <a:p>
            <a:pPr algn="just"/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04800" y="457200"/>
            <a:ext cx="76200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LATIHAN 2 :</a:t>
            </a:r>
          </a:p>
          <a:p>
            <a:endParaRPr lang="en-US" sz="2400" dirty="0"/>
          </a:p>
          <a:p>
            <a:pPr algn="just"/>
            <a:r>
              <a:rPr lang="en-US" sz="2400" dirty="0" smtClean="0"/>
              <a:t>PT. </a:t>
            </a:r>
            <a:r>
              <a:rPr lang="en-US" sz="2400" dirty="0" err="1" smtClean="0"/>
              <a:t>Dimensi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sebuah</a:t>
            </a:r>
            <a:r>
              <a:rPr lang="en-US" sz="2400" dirty="0" smtClean="0"/>
              <a:t> </a:t>
            </a:r>
            <a:r>
              <a:rPr lang="en-US" sz="2400" dirty="0" err="1" smtClean="0"/>
              <a:t>perusahaan</a:t>
            </a:r>
            <a:r>
              <a:rPr lang="en-US" sz="2400" dirty="0" smtClean="0"/>
              <a:t> </a:t>
            </a:r>
            <a:r>
              <a:rPr lang="en-US" sz="2400" dirty="0" err="1" smtClean="0"/>
              <a:t>furnitur</a:t>
            </a:r>
            <a:r>
              <a:rPr lang="en-US" sz="2400" dirty="0" smtClean="0"/>
              <a:t> </a:t>
            </a:r>
            <a:r>
              <a:rPr lang="en-US" sz="2400" dirty="0" err="1" smtClean="0"/>
              <a:t>produsen</a:t>
            </a:r>
            <a:r>
              <a:rPr lang="en-US" sz="2400" dirty="0" smtClean="0"/>
              <a:t> </a:t>
            </a:r>
            <a:r>
              <a:rPr lang="en-US" sz="2400" dirty="0" err="1" smtClean="0"/>
              <a:t>meja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kursi</a:t>
            </a:r>
            <a:r>
              <a:rPr lang="en-US" sz="2400" dirty="0" smtClean="0"/>
              <a:t> yang </a:t>
            </a:r>
            <a:r>
              <a:rPr lang="en-US" sz="2400" dirty="0" err="1" smtClean="0"/>
              <a:t>harus</a:t>
            </a:r>
            <a:r>
              <a:rPr lang="en-US" sz="2400" dirty="0" smtClean="0"/>
              <a:t> </a:t>
            </a:r>
            <a:r>
              <a:rPr lang="en-US" sz="2400" dirty="0" err="1" smtClean="0"/>
              <a:t>diproses</a:t>
            </a:r>
            <a:r>
              <a:rPr lang="en-US" sz="2400" dirty="0" smtClean="0"/>
              <a:t> </a:t>
            </a:r>
            <a:r>
              <a:rPr lang="en-US" sz="2400" dirty="0" err="1" smtClean="0"/>
              <a:t>melalui</a:t>
            </a:r>
            <a:r>
              <a:rPr lang="en-US" sz="2400" dirty="0" smtClean="0"/>
              <a:t> </a:t>
            </a:r>
            <a:r>
              <a:rPr lang="en-US" sz="2400" dirty="0" err="1" smtClean="0"/>
              <a:t>perakitan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pemolesan</a:t>
            </a:r>
            <a:r>
              <a:rPr lang="en-US" sz="2400" dirty="0" smtClean="0"/>
              <a:t>. </a:t>
            </a:r>
            <a:r>
              <a:rPr lang="en-US" sz="2400" dirty="0" err="1" smtClean="0"/>
              <a:t>Fungsi</a:t>
            </a:r>
            <a:r>
              <a:rPr lang="en-US" sz="2400" dirty="0" smtClean="0"/>
              <a:t> </a:t>
            </a:r>
            <a:r>
              <a:rPr lang="en-US" sz="2400" dirty="0" err="1" smtClean="0"/>
              <a:t>proses</a:t>
            </a:r>
            <a:r>
              <a:rPr lang="en-US" sz="2400" dirty="0" smtClean="0"/>
              <a:t> </a:t>
            </a:r>
            <a:r>
              <a:rPr lang="en-US" sz="2400" dirty="0" err="1" smtClean="0"/>
              <a:t>perakitan</a:t>
            </a:r>
            <a:r>
              <a:rPr lang="en-US" sz="2400" dirty="0" smtClean="0"/>
              <a:t> </a:t>
            </a:r>
            <a:r>
              <a:rPr lang="en-US" sz="2400" dirty="0" err="1" smtClean="0"/>
              <a:t>memiliki</a:t>
            </a:r>
            <a:r>
              <a:rPr lang="en-US" sz="2400" dirty="0" smtClean="0"/>
              <a:t> 60 jam </a:t>
            </a:r>
            <a:r>
              <a:rPr lang="en-US" sz="2400" dirty="0" err="1" smtClean="0"/>
              <a:t>kerja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fungsi</a:t>
            </a:r>
            <a:r>
              <a:rPr lang="en-US" sz="2400" dirty="0" smtClean="0"/>
              <a:t> </a:t>
            </a:r>
            <a:r>
              <a:rPr lang="en-US" sz="2400" dirty="0" err="1" smtClean="0"/>
              <a:t>proses</a:t>
            </a:r>
            <a:r>
              <a:rPr lang="en-US" sz="2400" dirty="0" smtClean="0"/>
              <a:t> </a:t>
            </a:r>
            <a:r>
              <a:rPr lang="en-US" sz="2400" dirty="0" err="1" smtClean="0"/>
              <a:t>pemolesan</a:t>
            </a:r>
            <a:r>
              <a:rPr lang="en-US" sz="2400" dirty="0" smtClean="0"/>
              <a:t> </a:t>
            </a:r>
            <a:r>
              <a:rPr lang="en-US" sz="2400" dirty="0" err="1" smtClean="0"/>
              <a:t>memiliki</a:t>
            </a:r>
            <a:r>
              <a:rPr lang="en-US" sz="2400" dirty="0" smtClean="0"/>
              <a:t> 48 jam </a:t>
            </a:r>
            <a:r>
              <a:rPr lang="en-US" sz="2400" dirty="0" err="1" smtClean="0"/>
              <a:t>kerja</a:t>
            </a:r>
            <a:r>
              <a:rPr lang="en-US" sz="2400" dirty="0" smtClean="0"/>
              <a:t>.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menghasilkan</a:t>
            </a:r>
            <a:r>
              <a:rPr lang="en-US" sz="2400" dirty="0" smtClean="0"/>
              <a:t> </a:t>
            </a:r>
            <a:r>
              <a:rPr lang="en-US" sz="2400" dirty="0" err="1" smtClean="0"/>
              <a:t>satu</a:t>
            </a:r>
            <a:r>
              <a:rPr lang="en-US" sz="2400" dirty="0" smtClean="0"/>
              <a:t> </a:t>
            </a:r>
            <a:r>
              <a:rPr lang="en-US" sz="2400" dirty="0" err="1" smtClean="0"/>
              <a:t>meja</a:t>
            </a:r>
            <a:r>
              <a:rPr lang="en-US" sz="2400" dirty="0" smtClean="0"/>
              <a:t> </a:t>
            </a:r>
            <a:r>
              <a:rPr lang="en-US" sz="2400" dirty="0" err="1" smtClean="0"/>
              <a:t>dibutuhkan</a:t>
            </a:r>
            <a:r>
              <a:rPr lang="en-US" sz="2400" dirty="0" smtClean="0"/>
              <a:t> </a:t>
            </a:r>
            <a:r>
              <a:rPr lang="en-US" sz="2400" dirty="0" err="1" smtClean="0"/>
              <a:t>masing-masing</a:t>
            </a:r>
            <a:r>
              <a:rPr lang="en-US" sz="2400" dirty="0" smtClean="0"/>
              <a:t> 4 jam </a:t>
            </a:r>
            <a:r>
              <a:rPr lang="en-US" sz="2400" dirty="0" err="1" smtClean="0"/>
              <a:t>dan</a:t>
            </a:r>
            <a:r>
              <a:rPr lang="en-US" sz="2400" dirty="0" smtClean="0"/>
              <a:t> 2 jam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perakitan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pemolesan</a:t>
            </a:r>
            <a:r>
              <a:rPr lang="en-US" sz="2400" dirty="0" smtClean="0"/>
              <a:t>, </a:t>
            </a:r>
            <a:r>
              <a:rPr lang="en-US" sz="2400" dirty="0" err="1" smtClean="0"/>
              <a:t>sedang</a:t>
            </a:r>
            <a:r>
              <a:rPr lang="en-US" sz="2400" dirty="0" smtClean="0"/>
              <a:t> </a:t>
            </a:r>
            <a:r>
              <a:rPr lang="en-US" sz="2400" dirty="0" err="1" smtClean="0"/>
              <a:t>satu</a:t>
            </a:r>
            <a:r>
              <a:rPr lang="en-US" sz="2400" dirty="0" smtClean="0"/>
              <a:t> </a:t>
            </a:r>
            <a:r>
              <a:rPr lang="en-US" sz="2400" dirty="0" err="1" smtClean="0"/>
              <a:t>kursi</a:t>
            </a:r>
            <a:r>
              <a:rPr lang="en-US" sz="2400" dirty="0" smtClean="0"/>
              <a:t> </a:t>
            </a:r>
            <a:r>
              <a:rPr lang="en-US" sz="2400" dirty="0" err="1" smtClean="0"/>
              <a:t>membutuhkan</a:t>
            </a:r>
            <a:r>
              <a:rPr lang="en-US" sz="2400" dirty="0" smtClean="0"/>
              <a:t> </a:t>
            </a:r>
            <a:r>
              <a:rPr lang="en-US" sz="2400" dirty="0" err="1" smtClean="0"/>
              <a:t>masing-masing</a:t>
            </a:r>
            <a:r>
              <a:rPr lang="en-US" sz="2400" dirty="0" smtClean="0"/>
              <a:t>  2 jam </a:t>
            </a:r>
            <a:r>
              <a:rPr lang="en-US" sz="2400" dirty="0" err="1" smtClean="0"/>
              <a:t>dan</a:t>
            </a:r>
            <a:r>
              <a:rPr lang="en-US" sz="2400" dirty="0" smtClean="0"/>
              <a:t> 4 jam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perakitan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pemolesan</a:t>
            </a:r>
            <a:r>
              <a:rPr lang="en-US" sz="2400" dirty="0" smtClean="0"/>
              <a:t>. </a:t>
            </a:r>
            <a:r>
              <a:rPr lang="en-US" sz="2400" dirty="0" err="1" smtClean="0"/>
              <a:t>Laba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tiap</a:t>
            </a:r>
            <a:r>
              <a:rPr lang="en-US" sz="2400" dirty="0" smtClean="0"/>
              <a:t> </a:t>
            </a:r>
            <a:r>
              <a:rPr lang="en-US" sz="2400" dirty="0" err="1" smtClean="0"/>
              <a:t>meja</a:t>
            </a:r>
            <a:r>
              <a:rPr lang="en-US" sz="2400" dirty="0" smtClean="0"/>
              <a:t> $ 8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tiap</a:t>
            </a:r>
            <a:r>
              <a:rPr lang="en-US" sz="2400" dirty="0" smtClean="0"/>
              <a:t> </a:t>
            </a:r>
            <a:r>
              <a:rPr lang="en-US" sz="2400" dirty="0" err="1" smtClean="0"/>
              <a:t>kursi</a:t>
            </a:r>
            <a:r>
              <a:rPr lang="en-US" sz="2400" dirty="0" smtClean="0"/>
              <a:t> $ 6. </a:t>
            </a:r>
            <a:r>
              <a:rPr lang="en-US" sz="2400" dirty="0" err="1" smtClean="0"/>
              <a:t>tentukan</a:t>
            </a:r>
            <a:r>
              <a:rPr lang="en-US" sz="2400" dirty="0" smtClean="0"/>
              <a:t> </a:t>
            </a:r>
            <a:r>
              <a:rPr lang="en-US" sz="2400" dirty="0" err="1" smtClean="0"/>
              <a:t>kombinasi</a:t>
            </a:r>
            <a:r>
              <a:rPr lang="en-US" sz="2400" dirty="0" smtClean="0"/>
              <a:t> </a:t>
            </a:r>
            <a:r>
              <a:rPr lang="en-US" sz="2400" dirty="0" err="1" smtClean="0"/>
              <a:t>terbaik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jumlah</a:t>
            </a:r>
            <a:r>
              <a:rPr lang="en-US" sz="2400" dirty="0" smtClean="0"/>
              <a:t> </a:t>
            </a:r>
            <a:r>
              <a:rPr lang="en-US" sz="2400" dirty="0" err="1" smtClean="0"/>
              <a:t>meja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kursi</a:t>
            </a:r>
            <a:r>
              <a:rPr lang="en-US" sz="2400" dirty="0" smtClean="0"/>
              <a:t> yang </a:t>
            </a:r>
            <a:r>
              <a:rPr lang="en-US" sz="2400" dirty="0" err="1" smtClean="0"/>
              <a:t>harus</a:t>
            </a:r>
            <a:r>
              <a:rPr lang="en-US" sz="2400" dirty="0" smtClean="0"/>
              <a:t> </a:t>
            </a:r>
            <a:r>
              <a:rPr lang="en-US" sz="2400" dirty="0" err="1" smtClean="0"/>
              <a:t>diproduksi</a:t>
            </a:r>
            <a:r>
              <a:rPr lang="en-US" sz="2400" dirty="0" smtClean="0"/>
              <a:t>, agar </a:t>
            </a:r>
            <a:r>
              <a:rPr lang="en-US" sz="2400" dirty="0" err="1" smtClean="0"/>
              <a:t>menghasilkan</a:t>
            </a:r>
            <a:r>
              <a:rPr lang="en-US" sz="2400" dirty="0" smtClean="0"/>
              <a:t> </a:t>
            </a:r>
            <a:r>
              <a:rPr lang="en-US" sz="2400" dirty="0" err="1" smtClean="0"/>
              <a:t>laba</a:t>
            </a:r>
            <a:r>
              <a:rPr lang="en-US" sz="2400" dirty="0" smtClean="0"/>
              <a:t> </a:t>
            </a:r>
            <a:r>
              <a:rPr lang="en-US" sz="2400" dirty="0" err="1" smtClean="0"/>
              <a:t>maksimal</a:t>
            </a:r>
            <a:r>
              <a:rPr lang="en-US" sz="2400" dirty="0" smtClean="0"/>
              <a:t>. </a:t>
            </a:r>
            <a:endParaRPr lang="en-US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609600"/>
            <a:ext cx="4953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 smtClean="0"/>
              <a:t>Penjelasan</a:t>
            </a:r>
            <a:r>
              <a:rPr lang="en-US" sz="2400" dirty="0" smtClean="0"/>
              <a:t> </a:t>
            </a:r>
            <a:r>
              <a:rPr lang="en-US" sz="2400" dirty="0" err="1" smtClean="0"/>
              <a:t>secara</a:t>
            </a:r>
            <a:r>
              <a:rPr lang="en-US" sz="2400" dirty="0" smtClean="0"/>
              <a:t> </a:t>
            </a:r>
            <a:r>
              <a:rPr lang="en-US" sz="2400" dirty="0" err="1" smtClean="0"/>
              <a:t>sempit</a:t>
            </a:r>
            <a:r>
              <a:rPr lang="en-US" sz="2400" dirty="0" smtClean="0"/>
              <a:t> :</a:t>
            </a:r>
          </a:p>
          <a:p>
            <a:pPr algn="just"/>
            <a:r>
              <a:rPr lang="en-US" sz="2400" dirty="0" err="1" smtClean="0"/>
              <a:t>Ditinjau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kata-katanya</a:t>
            </a:r>
            <a:r>
              <a:rPr lang="en-US" sz="2400" dirty="0" smtClean="0"/>
              <a:t> Linear Programming </a:t>
            </a:r>
            <a:r>
              <a:rPr lang="en-US" sz="2400" dirty="0" err="1" smtClean="0"/>
              <a:t>berarti</a:t>
            </a:r>
            <a:r>
              <a:rPr lang="en-US" sz="2400" dirty="0" smtClean="0"/>
              <a:t> </a:t>
            </a:r>
            <a:r>
              <a:rPr lang="en-US" sz="2400" dirty="0" err="1" smtClean="0"/>
              <a:t>pembuatan</a:t>
            </a:r>
            <a:r>
              <a:rPr lang="en-US" sz="2400" dirty="0" smtClean="0"/>
              <a:t> program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rencana</a:t>
            </a:r>
            <a:r>
              <a:rPr lang="en-US" sz="2400" dirty="0" smtClean="0"/>
              <a:t> yang </a:t>
            </a:r>
            <a:r>
              <a:rPr lang="en-US" sz="2400" dirty="0" err="1" smtClean="0"/>
              <a:t>mendasarkan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asumsi-asumsi</a:t>
            </a:r>
            <a:r>
              <a:rPr lang="en-US" sz="2400" dirty="0" smtClean="0"/>
              <a:t> linear.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2362200" y="3657600"/>
            <a:ext cx="5638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Penjelasan</a:t>
            </a:r>
            <a:r>
              <a:rPr lang="en-US" sz="2400" dirty="0" smtClean="0"/>
              <a:t> </a:t>
            </a:r>
            <a:r>
              <a:rPr lang="en-US" sz="2400" dirty="0" err="1" smtClean="0"/>
              <a:t>secara</a:t>
            </a:r>
            <a:r>
              <a:rPr lang="en-US" sz="2400" dirty="0" smtClean="0"/>
              <a:t> </a:t>
            </a:r>
            <a:r>
              <a:rPr lang="en-US" sz="2400" dirty="0" err="1" smtClean="0"/>
              <a:t>luas</a:t>
            </a:r>
            <a:r>
              <a:rPr lang="en-US" sz="2400" dirty="0" smtClean="0"/>
              <a:t> :</a:t>
            </a:r>
          </a:p>
          <a:p>
            <a:pPr algn="just"/>
            <a:r>
              <a:rPr lang="en-US" sz="2400" dirty="0" err="1" smtClean="0"/>
              <a:t>Suatu</a:t>
            </a:r>
            <a:r>
              <a:rPr lang="en-US" sz="2400" dirty="0" smtClean="0"/>
              <a:t> </a:t>
            </a:r>
            <a:r>
              <a:rPr lang="en-US" sz="2400" dirty="0" err="1" smtClean="0"/>
              <a:t>cara</a:t>
            </a:r>
            <a:r>
              <a:rPr lang="en-US" sz="2400" dirty="0" smtClean="0"/>
              <a:t> </a:t>
            </a:r>
            <a:r>
              <a:rPr lang="en-US" sz="2400" dirty="0" err="1" smtClean="0"/>
              <a:t>alokasi</a:t>
            </a:r>
            <a:r>
              <a:rPr lang="en-US" sz="2400" dirty="0" smtClean="0"/>
              <a:t> </a:t>
            </a:r>
            <a:r>
              <a:rPr lang="en-US" sz="2400" dirty="0" err="1" smtClean="0"/>
              <a:t>sumber</a:t>
            </a:r>
            <a:r>
              <a:rPr lang="en-US" sz="2400" dirty="0" smtClean="0"/>
              <a:t> </a:t>
            </a:r>
            <a:r>
              <a:rPr lang="en-US" sz="2400" dirty="0" err="1" smtClean="0"/>
              <a:t>daya</a:t>
            </a:r>
            <a:r>
              <a:rPr lang="en-US" sz="2400" dirty="0" smtClean="0"/>
              <a:t> yang </a:t>
            </a:r>
            <a:r>
              <a:rPr lang="en-US" sz="2400" dirty="0" err="1" smtClean="0"/>
              <a:t>terbatas</a:t>
            </a:r>
            <a:r>
              <a:rPr lang="en-US" sz="2400" dirty="0" smtClean="0"/>
              <a:t> </a:t>
            </a:r>
            <a:r>
              <a:rPr lang="en-US" sz="2400" dirty="0" err="1" smtClean="0"/>
              <a:t>jumlahnya</a:t>
            </a:r>
            <a:r>
              <a:rPr lang="en-US" sz="2400" dirty="0" smtClean="0"/>
              <a:t> </a:t>
            </a:r>
            <a:r>
              <a:rPr lang="en-US" sz="2400" dirty="0" err="1" smtClean="0"/>
              <a:t>secara</a:t>
            </a:r>
            <a:r>
              <a:rPr lang="en-US" sz="2400" dirty="0" smtClean="0"/>
              <a:t> optimal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melaksanakan</a:t>
            </a:r>
            <a:r>
              <a:rPr lang="en-US" sz="2400" dirty="0" smtClean="0"/>
              <a:t> </a:t>
            </a:r>
            <a:r>
              <a:rPr lang="en-US" sz="2400" dirty="0" err="1" smtClean="0"/>
              <a:t>beberapa</a:t>
            </a:r>
            <a:r>
              <a:rPr lang="en-US" sz="2400" dirty="0" smtClean="0"/>
              <a:t> </a:t>
            </a:r>
            <a:r>
              <a:rPr lang="en-US" sz="2400" dirty="0" err="1" smtClean="0"/>
              <a:t>macam</a:t>
            </a:r>
            <a:r>
              <a:rPr lang="en-US" sz="2400" dirty="0" smtClean="0"/>
              <a:t> </a:t>
            </a:r>
            <a:r>
              <a:rPr lang="en-US" sz="2400" dirty="0" err="1" smtClean="0"/>
              <a:t>aktivitas</a:t>
            </a:r>
            <a:r>
              <a:rPr lang="en-US" sz="2400" dirty="0" smtClean="0"/>
              <a:t> yang </a:t>
            </a:r>
            <a:r>
              <a:rPr lang="en-US" sz="2400" dirty="0" err="1" smtClean="0"/>
              <a:t>semuanya</a:t>
            </a:r>
            <a:r>
              <a:rPr lang="en-US" sz="2400" dirty="0" smtClean="0"/>
              <a:t> </a:t>
            </a:r>
            <a:r>
              <a:rPr lang="en-US" sz="2400" dirty="0" err="1" smtClean="0"/>
              <a:t>memerlukan</a:t>
            </a:r>
            <a:r>
              <a:rPr lang="en-US" sz="2400" dirty="0" smtClean="0"/>
              <a:t> </a:t>
            </a:r>
            <a:r>
              <a:rPr lang="en-US" sz="2400" dirty="0" err="1" smtClean="0"/>
              <a:t>sumber-sumber</a:t>
            </a:r>
            <a:r>
              <a:rPr lang="en-US" sz="2400" dirty="0" smtClean="0"/>
              <a:t> </a:t>
            </a:r>
            <a:r>
              <a:rPr lang="en-US" sz="2400" dirty="0" err="1" smtClean="0"/>
              <a:t>daya</a:t>
            </a:r>
            <a:r>
              <a:rPr lang="en-US" sz="2400" dirty="0" smtClean="0"/>
              <a:t> </a:t>
            </a:r>
            <a:r>
              <a:rPr lang="en-US" sz="2400" dirty="0" err="1" smtClean="0"/>
              <a:t>tadi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914400"/>
            <a:ext cx="77724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LATIHAN 3 :</a:t>
            </a:r>
          </a:p>
          <a:p>
            <a:endParaRPr lang="en-US" sz="2400" dirty="0"/>
          </a:p>
          <a:p>
            <a:pPr algn="just"/>
            <a:r>
              <a:rPr lang="en-US" sz="2400" dirty="0" err="1" smtClean="0"/>
              <a:t>Sebuah</a:t>
            </a:r>
            <a:r>
              <a:rPr lang="en-US" sz="2400" dirty="0" smtClean="0"/>
              <a:t> </a:t>
            </a:r>
            <a:r>
              <a:rPr lang="en-US" sz="2400" dirty="0" err="1" smtClean="0"/>
              <a:t>industri</a:t>
            </a:r>
            <a:r>
              <a:rPr lang="en-US" sz="2400" dirty="0" smtClean="0"/>
              <a:t> </a:t>
            </a:r>
            <a:r>
              <a:rPr lang="en-US" sz="2400" dirty="0" err="1" smtClean="0"/>
              <a:t>ekramik</a:t>
            </a:r>
            <a:r>
              <a:rPr lang="en-US" sz="2400" dirty="0" smtClean="0"/>
              <a:t> </a:t>
            </a:r>
            <a:r>
              <a:rPr lang="en-US" sz="2400" dirty="0" err="1" smtClean="0"/>
              <a:t>membuat</a:t>
            </a:r>
            <a:r>
              <a:rPr lang="en-US" sz="2400" dirty="0" smtClean="0"/>
              <a:t> </a:t>
            </a:r>
            <a:r>
              <a:rPr lang="en-US" sz="2400" dirty="0" err="1" smtClean="0"/>
              <a:t>dua</a:t>
            </a:r>
            <a:r>
              <a:rPr lang="en-US" sz="2400" dirty="0" smtClean="0"/>
              <a:t> </a:t>
            </a:r>
            <a:r>
              <a:rPr lang="en-US" sz="2400" dirty="0" err="1" smtClean="0"/>
              <a:t>jenis</a:t>
            </a:r>
            <a:r>
              <a:rPr lang="en-US" sz="2400" dirty="0" smtClean="0"/>
              <a:t> </a:t>
            </a:r>
            <a:r>
              <a:rPr lang="en-US" sz="2400" dirty="0" err="1" smtClean="0"/>
              <a:t>produk</a:t>
            </a:r>
            <a:r>
              <a:rPr lang="en-US" sz="2400" dirty="0" smtClean="0"/>
              <a:t> </a:t>
            </a:r>
            <a:r>
              <a:rPr lang="en-US" sz="2400" dirty="0" err="1" smtClean="0"/>
              <a:t>unggulan</a:t>
            </a:r>
            <a:r>
              <a:rPr lang="en-US" sz="2400" dirty="0" smtClean="0"/>
              <a:t> A </a:t>
            </a:r>
            <a:r>
              <a:rPr lang="en-US" sz="2400" dirty="0" err="1" smtClean="0"/>
              <a:t>dan</a:t>
            </a:r>
            <a:r>
              <a:rPr lang="en-US" sz="2400" dirty="0" smtClean="0"/>
              <a:t> B.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menghasilkan</a:t>
            </a:r>
            <a:r>
              <a:rPr lang="en-US" sz="2400" dirty="0" smtClean="0"/>
              <a:t> </a:t>
            </a:r>
            <a:r>
              <a:rPr lang="en-US" sz="2400" dirty="0" err="1" smtClean="0"/>
              <a:t>satu</a:t>
            </a:r>
            <a:r>
              <a:rPr lang="en-US" sz="2400" dirty="0" smtClean="0"/>
              <a:t> </a:t>
            </a:r>
            <a:r>
              <a:rPr lang="en-US" sz="2400" dirty="0" err="1" smtClean="0"/>
              <a:t>buah</a:t>
            </a:r>
            <a:r>
              <a:rPr lang="en-US" sz="2400" dirty="0" smtClean="0"/>
              <a:t> </a:t>
            </a:r>
            <a:r>
              <a:rPr lang="en-US" sz="2400" dirty="0" err="1" smtClean="0"/>
              <a:t>jenis</a:t>
            </a:r>
            <a:r>
              <a:rPr lang="en-US" sz="2400" dirty="0" smtClean="0"/>
              <a:t> A </a:t>
            </a:r>
            <a:r>
              <a:rPr lang="en-US" sz="2400" dirty="0" err="1" smtClean="0"/>
              <a:t>diperlukan</a:t>
            </a:r>
            <a:r>
              <a:rPr lang="en-US" sz="2400" dirty="0" smtClean="0"/>
              <a:t> </a:t>
            </a:r>
            <a:r>
              <a:rPr lang="en-US" sz="2400" dirty="0" err="1" smtClean="0"/>
              <a:t>waktu</a:t>
            </a:r>
            <a:r>
              <a:rPr lang="en-US" sz="2400" dirty="0" smtClean="0"/>
              <a:t> </a:t>
            </a:r>
            <a:r>
              <a:rPr lang="en-US" sz="2400" dirty="0" err="1" smtClean="0"/>
              <a:t>pengerjaan</a:t>
            </a:r>
            <a:r>
              <a:rPr lang="en-US" sz="2400" dirty="0" smtClean="0"/>
              <a:t> 1 jam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bahan</a:t>
            </a:r>
            <a:r>
              <a:rPr lang="en-US" sz="2400" dirty="0" smtClean="0"/>
              <a:t> </a:t>
            </a:r>
            <a:r>
              <a:rPr lang="en-US" sz="2400" dirty="0" err="1" smtClean="0"/>
              <a:t>baku</a:t>
            </a:r>
            <a:r>
              <a:rPr lang="en-US" sz="2400" dirty="0" smtClean="0"/>
              <a:t> 4 kg, </a:t>
            </a:r>
            <a:r>
              <a:rPr lang="en-US" sz="2400" dirty="0" err="1" smtClean="0"/>
              <a:t>sedangkan</a:t>
            </a:r>
            <a:r>
              <a:rPr lang="en-US" sz="2400" dirty="0" smtClean="0"/>
              <a:t> </a:t>
            </a:r>
            <a:r>
              <a:rPr lang="en-US" sz="2400" dirty="0" err="1" smtClean="0"/>
              <a:t>jenis</a:t>
            </a:r>
            <a:r>
              <a:rPr lang="en-US" sz="2400" dirty="0" smtClean="0"/>
              <a:t> B </a:t>
            </a:r>
            <a:r>
              <a:rPr lang="en-US" sz="2400" dirty="0" err="1" smtClean="0"/>
              <a:t>membutuhkan</a:t>
            </a:r>
            <a:r>
              <a:rPr lang="en-US" sz="2400" dirty="0" smtClean="0"/>
              <a:t> 2 jam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bahan</a:t>
            </a:r>
            <a:r>
              <a:rPr lang="en-US" sz="2400" dirty="0" smtClean="0"/>
              <a:t> </a:t>
            </a:r>
            <a:r>
              <a:rPr lang="en-US" sz="2400" dirty="0" err="1" smtClean="0"/>
              <a:t>baku</a:t>
            </a:r>
            <a:r>
              <a:rPr lang="en-US" sz="2400" dirty="0" smtClean="0"/>
              <a:t> 3 kg. </a:t>
            </a:r>
            <a:r>
              <a:rPr lang="en-US" sz="2400" dirty="0" err="1" smtClean="0"/>
              <a:t>waktu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bahan</a:t>
            </a:r>
            <a:r>
              <a:rPr lang="en-US" sz="2400" dirty="0" smtClean="0"/>
              <a:t> </a:t>
            </a:r>
            <a:r>
              <a:rPr lang="en-US" sz="2400" dirty="0" err="1" smtClean="0"/>
              <a:t>baku</a:t>
            </a:r>
            <a:r>
              <a:rPr lang="en-US" sz="2400" dirty="0" smtClean="0"/>
              <a:t> yang </a:t>
            </a:r>
            <a:r>
              <a:rPr lang="en-US" sz="2400" dirty="0" err="1" smtClean="0"/>
              <a:t>tersedia</a:t>
            </a:r>
            <a:r>
              <a:rPr lang="en-US" sz="2400" dirty="0" smtClean="0"/>
              <a:t> </a:t>
            </a:r>
            <a:r>
              <a:rPr lang="en-US" sz="2400" dirty="0" err="1" smtClean="0"/>
              <a:t>masing-masing</a:t>
            </a:r>
            <a:r>
              <a:rPr lang="en-US" sz="2400" dirty="0" smtClean="0"/>
              <a:t> 40 jam </a:t>
            </a:r>
            <a:r>
              <a:rPr lang="en-US" sz="2400" dirty="0" err="1" smtClean="0"/>
              <a:t>dan</a:t>
            </a:r>
            <a:r>
              <a:rPr lang="en-US" sz="2400" dirty="0" smtClean="0"/>
              <a:t> 120 kg. </a:t>
            </a:r>
            <a:r>
              <a:rPr lang="en-US" sz="2400" dirty="0" err="1" smtClean="0"/>
              <a:t>keuntungan</a:t>
            </a:r>
            <a:r>
              <a:rPr lang="en-US" sz="2400" dirty="0" smtClean="0"/>
              <a:t> </a:t>
            </a:r>
            <a:r>
              <a:rPr lang="en-US" sz="2400" dirty="0" err="1" smtClean="0"/>
              <a:t>tiap</a:t>
            </a:r>
            <a:r>
              <a:rPr lang="en-US" sz="2400" dirty="0" smtClean="0"/>
              <a:t> unit A </a:t>
            </a:r>
            <a:r>
              <a:rPr lang="en-US" sz="2400" dirty="0" err="1" smtClean="0"/>
              <a:t>dan</a:t>
            </a:r>
            <a:r>
              <a:rPr lang="en-US" sz="2400" dirty="0" smtClean="0"/>
              <a:t> B </a:t>
            </a:r>
            <a:r>
              <a:rPr lang="en-US" sz="2400" dirty="0" err="1" smtClean="0"/>
              <a:t>masing-masing</a:t>
            </a:r>
            <a:r>
              <a:rPr lang="en-US" sz="2400" dirty="0" smtClean="0"/>
              <a:t> $ 40 </a:t>
            </a:r>
            <a:r>
              <a:rPr lang="en-US" sz="2400" dirty="0" err="1" smtClean="0"/>
              <a:t>dan</a:t>
            </a:r>
            <a:r>
              <a:rPr lang="en-US" sz="2400" dirty="0" smtClean="0"/>
              <a:t> $ 50. </a:t>
            </a:r>
            <a:r>
              <a:rPr lang="en-US" sz="2400" dirty="0" err="1" smtClean="0"/>
              <a:t>tentukan</a:t>
            </a:r>
            <a:r>
              <a:rPr lang="en-US" sz="2400" dirty="0" smtClean="0"/>
              <a:t> </a:t>
            </a:r>
            <a:r>
              <a:rPr lang="en-US" sz="2400" dirty="0" err="1" smtClean="0"/>
              <a:t>metode</a:t>
            </a:r>
            <a:r>
              <a:rPr lang="en-US" sz="2400" dirty="0" smtClean="0"/>
              <a:t> </a:t>
            </a:r>
            <a:r>
              <a:rPr lang="en-US" sz="2400" dirty="0" err="1" smtClean="0"/>
              <a:t>grafik</a:t>
            </a:r>
            <a:r>
              <a:rPr lang="en-US" sz="2400" dirty="0" smtClean="0"/>
              <a:t> </a:t>
            </a:r>
            <a:r>
              <a:rPr lang="en-US" sz="2400" dirty="0" err="1" smtClean="0"/>
              <a:t>berapa</a:t>
            </a:r>
            <a:r>
              <a:rPr lang="en-US" sz="2400" dirty="0" smtClean="0"/>
              <a:t> </a:t>
            </a:r>
            <a:r>
              <a:rPr lang="en-US" sz="2400" dirty="0" err="1" smtClean="0"/>
              <a:t>jumlah</a:t>
            </a:r>
            <a:r>
              <a:rPr lang="en-US" sz="2400" dirty="0" smtClean="0"/>
              <a:t> yang </a:t>
            </a:r>
            <a:r>
              <a:rPr lang="en-US" sz="2400" dirty="0" err="1" smtClean="0"/>
              <a:t>harus</a:t>
            </a:r>
            <a:r>
              <a:rPr lang="en-US" sz="2400" dirty="0" smtClean="0"/>
              <a:t> </a:t>
            </a:r>
            <a:r>
              <a:rPr lang="en-US" sz="2400" dirty="0" err="1" smtClean="0"/>
              <a:t>diproduksi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masing-masing</a:t>
            </a:r>
            <a:r>
              <a:rPr lang="en-US" sz="2400" dirty="0" smtClean="0"/>
              <a:t> </a:t>
            </a:r>
            <a:r>
              <a:rPr lang="en-US" sz="2400" dirty="0" err="1" smtClean="0"/>
              <a:t>jenis</a:t>
            </a:r>
            <a:r>
              <a:rPr lang="en-US" sz="2400" dirty="0" smtClean="0"/>
              <a:t> </a:t>
            </a:r>
            <a:r>
              <a:rPr lang="en-US" sz="2400" dirty="0" err="1" smtClean="0"/>
              <a:t>produk</a:t>
            </a:r>
            <a:r>
              <a:rPr lang="en-US" sz="2400" dirty="0" smtClean="0"/>
              <a:t>, </a:t>
            </a:r>
            <a:r>
              <a:rPr lang="en-US" sz="2400" dirty="0" err="1" smtClean="0"/>
              <a:t>sehingga</a:t>
            </a:r>
            <a:r>
              <a:rPr lang="en-US" sz="2400" dirty="0" smtClean="0"/>
              <a:t> </a:t>
            </a:r>
            <a:r>
              <a:rPr lang="en-US" sz="2400" dirty="0" err="1" smtClean="0"/>
              <a:t>keuntungan</a:t>
            </a:r>
            <a:r>
              <a:rPr lang="en-US" sz="2400" dirty="0" smtClean="0"/>
              <a:t> </a:t>
            </a:r>
            <a:r>
              <a:rPr lang="en-US" sz="2400" dirty="0" err="1" smtClean="0"/>
              <a:t>mencapai</a:t>
            </a:r>
            <a:r>
              <a:rPr lang="en-US" sz="2400" dirty="0" smtClean="0"/>
              <a:t> </a:t>
            </a:r>
            <a:r>
              <a:rPr lang="en-US" sz="2400" dirty="0" err="1" smtClean="0"/>
              <a:t>maksimum</a:t>
            </a:r>
            <a:r>
              <a:rPr lang="en-US" sz="2400" dirty="0" smtClean="0"/>
              <a:t> !</a:t>
            </a:r>
            <a:endParaRPr lang="en-US" sz="24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381000"/>
            <a:ext cx="754380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LATIHAN 4 :</a:t>
            </a:r>
          </a:p>
          <a:p>
            <a:endParaRPr lang="en-US" dirty="0"/>
          </a:p>
          <a:p>
            <a:pPr algn="just"/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toko</a:t>
            </a:r>
            <a:r>
              <a:rPr lang="en-US" dirty="0" smtClean="0"/>
              <a:t> yang </a:t>
            </a:r>
            <a:r>
              <a:rPr lang="en-US" dirty="0" err="1" smtClean="0"/>
              <a:t>menjual</a:t>
            </a:r>
            <a:r>
              <a:rPr lang="en-US" dirty="0" smtClean="0"/>
              <a:t> </a:t>
            </a:r>
            <a:r>
              <a:rPr lang="en-US" dirty="0" err="1" smtClean="0"/>
              <a:t>keperluan</a:t>
            </a:r>
            <a:r>
              <a:rPr lang="en-US" dirty="0" smtClean="0"/>
              <a:t> </a:t>
            </a:r>
            <a:r>
              <a:rPr lang="en-US" dirty="0" err="1" smtClean="0"/>
              <a:t>pertanian</a:t>
            </a:r>
            <a:r>
              <a:rPr lang="en-US" dirty="0" smtClean="0"/>
              <a:t> </a:t>
            </a:r>
            <a:r>
              <a:rPr lang="en-US" dirty="0" err="1" smtClean="0"/>
              <a:t>menyediakan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merek</a:t>
            </a:r>
            <a:r>
              <a:rPr lang="en-US" dirty="0" smtClean="0"/>
              <a:t> </a:t>
            </a:r>
            <a:r>
              <a:rPr lang="en-US" dirty="0" err="1" smtClean="0"/>
              <a:t>pupuk</a:t>
            </a:r>
            <a:r>
              <a:rPr lang="en-US" dirty="0" smtClean="0"/>
              <a:t> </a:t>
            </a:r>
            <a:r>
              <a:rPr lang="en-US" dirty="0" err="1" smtClean="0"/>
              <a:t>kimia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 super </a:t>
            </a:r>
            <a:r>
              <a:rPr lang="en-US" dirty="0" err="1" smtClean="0"/>
              <a:t>dan</a:t>
            </a:r>
            <a:r>
              <a:rPr lang="en-US" dirty="0" smtClean="0"/>
              <a:t> top.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mengandung</a:t>
            </a:r>
            <a:r>
              <a:rPr lang="en-US" dirty="0" smtClean="0"/>
              <a:t> </a:t>
            </a:r>
            <a:r>
              <a:rPr lang="en-US" dirty="0" err="1" smtClean="0"/>
              <a:t>campuran</a:t>
            </a:r>
            <a:r>
              <a:rPr lang="en-US" dirty="0" smtClean="0"/>
              <a:t> </a:t>
            </a:r>
            <a:r>
              <a:rPr lang="en-US" dirty="0" err="1" smtClean="0"/>
              <a:t>bahan</a:t>
            </a:r>
            <a:r>
              <a:rPr lang="en-US" dirty="0" smtClean="0"/>
              <a:t> nitrogen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fosfat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. </a:t>
            </a:r>
          </a:p>
          <a:p>
            <a:pPr algn="just"/>
            <a:endParaRPr lang="en-US" dirty="0"/>
          </a:p>
          <a:p>
            <a:pPr algn="just"/>
            <a:endParaRPr lang="en-US" dirty="0" smtClean="0"/>
          </a:p>
          <a:p>
            <a:pPr algn="just"/>
            <a:endParaRPr lang="en-US" dirty="0"/>
          </a:p>
          <a:p>
            <a:pPr algn="just"/>
            <a:endParaRPr lang="en-US" dirty="0" smtClean="0"/>
          </a:p>
          <a:p>
            <a:pPr algn="just"/>
            <a:endParaRPr lang="en-US" dirty="0"/>
          </a:p>
          <a:p>
            <a:pPr algn="just"/>
            <a:endParaRPr lang="en-US" dirty="0" smtClean="0"/>
          </a:p>
          <a:p>
            <a:pPr algn="just"/>
            <a:endParaRPr lang="en-US" dirty="0"/>
          </a:p>
          <a:p>
            <a:pPr algn="just"/>
            <a:r>
              <a:rPr lang="en-US" dirty="0" err="1" smtClean="0"/>
              <a:t>Seorang</a:t>
            </a:r>
            <a:r>
              <a:rPr lang="en-US" dirty="0" smtClean="0"/>
              <a:t> </a:t>
            </a:r>
            <a:r>
              <a:rPr lang="en-US" dirty="0" err="1" smtClean="0"/>
              <a:t>petani</a:t>
            </a:r>
            <a:r>
              <a:rPr lang="en-US" dirty="0" smtClean="0"/>
              <a:t> </a:t>
            </a:r>
            <a:r>
              <a:rPr lang="en-US" dirty="0" err="1" smtClean="0"/>
              <a:t>membutuhkan</a:t>
            </a:r>
            <a:r>
              <a:rPr lang="en-US" dirty="0" smtClean="0"/>
              <a:t> paling </a:t>
            </a:r>
            <a:r>
              <a:rPr lang="en-US" dirty="0" err="1" smtClean="0"/>
              <a:t>sedikit</a:t>
            </a:r>
            <a:r>
              <a:rPr lang="en-US" dirty="0" smtClean="0"/>
              <a:t> 16 kg nitrogen </a:t>
            </a:r>
            <a:r>
              <a:rPr lang="en-US" dirty="0" err="1" smtClean="0"/>
              <a:t>dan</a:t>
            </a:r>
            <a:r>
              <a:rPr lang="en-US" dirty="0" smtClean="0"/>
              <a:t> 24 kg </a:t>
            </a:r>
            <a:r>
              <a:rPr lang="en-US" dirty="0" err="1" smtClean="0"/>
              <a:t>fosfat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lahan</a:t>
            </a:r>
            <a:r>
              <a:rPr lang="en-US" dirty="0" smtClean="0"/>
              <a:t> </a:t>
            </a:r>
            <a:r>
              <a:rPr lang="en-US" dirty="0" err="1" smtClean="0"/>
              <a:t>pertaniannya</a:t>
            </a:r>
            <a:r>
              <a:rPr lang="en-US" dirty="0" smtClean="0"/>
              <a:t>. </a:t>
            </a:r>
            <a:r>
              <a:rPr lang="en-US" dirty="0" err="1" smtClean="0"/>
              <a:t>Harga</a:t>
            </a:r>
            <a:r>
              <a:rPr lang="en-US" dirty="0" smtClean="0"/>
              <a:t> </a:t>
            </a:r>
            <a:r>
              <a:rPr lang="en-US" dirty="0" err="1" smtClean="0"/>
              <a:t>pupuk</a:t>
            </a:r>
            <a:r>
              <a:rPr lang="en-US" dirty="0" smtClean="0"/>
              <a:t> super </a:t>
            </a:r>
            <a:r>
              <a:rPr lang="en-US" dirty="0" err="1" smtClean="0"/>
              <a:t>dan</a:t>
            </a:r>
            <a:r>
              <a:rPr lang="en-US" dirty="0" smtClean="0"/>
              <a:t> top </a:t>
            </a:r>
            <a:r>
              <a:rPr lang="en-US" dirty="0" err="1" smtClean="0"/>
              <a:t>masing-masing</a:t>
            </a:r>
            <a:r>
              <a:rPr lang="en-US" dirty="0" smtClean="0"/>
              <a:t> $ 6 </a:t>
            </a:r>
            <a:r>
              <a:rPr lang="en-US" dirty="0" err="1" smtClean="0"/>
              <a:t>dan</a:t>
            </a:r>
            <a:r>
              <a:rPr lang="en-US" dirty="0" smtClean="0"/>
              <a:t> $ 3. </a:t>
            </a:r>
            <a:r>
              <a:rPr lang="en-US" dirty="0" err="1" smtClean="0"/>
              <a:t>petani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ingin</a:t>
            </a:r>
            <a:r>
              <a:rPr lang="en-US" dirty="0" smtClean="0"/>
              <a:t> </a:t>
            </a:r>
            <a:r>
              <a:rPr lang="en-US" dirty="0" err="1" smtClean="0"/>
              <a:t>mengetahui</a:t>
            </a:r>
            <a:r>
              <a:rPr lang="en-US" dirty="0" smtClean="0"/>
              <a:t> </a:t>
            </a:r>
            <a:r>
              <a:rPr lang="en-US" dirty="0" err="1" smtClean="0"/>
              <a:t>berapa</a:t>
            </a:r>
            <a:r>
              <a:rPr lang="en-US" dirty="0" smtClean="0"/>
              <a:t> </a:t>
            </a:r>
            <a:r>
              <a:rPr lang="en-US" dirty="0" err="1" smtClean="0"/>
              <a:t>sak</a:t>
            </a:r>
            <a:r>
              <a:rPr lang="en-US" dirty="0" smtClean="0"/>
              <a:t> </a:t>
            </a:r>
            <a:r>
              <a:rPr lang="en-US" dirty="0" err="1" smtClean="0"/>
              <a:t>masing-masing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pupuk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dibeli</a:t>
            </a:r>
            <a:r>
              <a:rPr lang="en-US" dirty="0" smtClean="0"/>
              <a:t> agar total </a:t>
            </a:r>
            <a:r>
              <a:rPr lang="en-US" dirty="0" err="1" smtClean="0"/>
              <a:t>harga</a:t>
            </a:r>
            <a:r>
              <a:rPr lang="en-US" dirty="0" smtClean="0"/>
              <a:t> </a:t>
            </a:r>
            <a:r>
              <a:rPr lang="en-US" dirty="0" err="1" smtClean="0"/>
              <a:t>pupuk</a:t>
            </a:r>
            <a:r>
              <a:rPr lang="en-US" dirty="0" smtClean="0"/>
              <a:t> </a:t>
            </a:r>
            <a:r>
              <a:rPr lang="en-US" dirty="0" err="1" smtClean="0"/>
              <a:t>mencapai</a:t>
            </a:r>
            <a:r>
              <a:rPr lang="en-US" dirty="0" smtClean="0"/>
              <a:t> minimum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kebutuhan</a:t>
            </a:r>
            <a:r>
              <a:rPr lang="en-US" dirty="0" smtClean="0"/>
              <a:t> </a:t>
            </a:r>
            <a:r>
              <a:rPr lang="en-US" dirty="0" err="1" smtClean="0"/>
              <a:t>pupuk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lahannya</a:t>
            </a:r>
            <a:r>
              <a:rPr lang="en-US" dirty="0" smtClean="0"/>
              <a:t> </a:t>
            </a:r>
            <a:r>
              <a:rPr lang="en-US" dirty="0" err="1" smtClean="0"/>
              <a:t>terpenuhi</a:t>
            </a:r>
            <a:r>
              <a:rPr lang="en-US" dirty="0" smtClean="0"/>
              <a:t>. </a:t>
            </a:r>
            <a:r>
              <a:rPr lang="en-US" dirty="0" err="1" smtClean="0"/>
              <a:t>Selesaikan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grafik</a:t>
            </a:r>
            <a:r>
              <a:rPr lang="en-US" dirty="0" smtClean="0"/>
              <a:t> !</a:t>
            </a:r>
            <a:endParaRPr lang="en-US" dirty="0"/>
          </a:p>
          <a:p>
            <a:pPr algn="just"/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990600" y="1981200"/>
          <a:ext cx="6096000" cy="14833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032000"/>
                <a:gridCol w="2032000"/>
                <a:gridCol w="2032000"/>
              </a:tblGrid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Jenis</a:t>
                      </a:r>
                      <a:endParaRPr lang="en-US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Kandungan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bahan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kimia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Nitrogen</a:t>
                      </a:r>
                      <a:r>
                        <a:rPr lang="en-US" baseline="0" dirty="0" smtClean="0"/>
                        <a:t> (Kg/</a:t>
                      </a:r>
                      <a:r>
                        <a:rPr lang="en-US" baseline="0" dirty="0" err="1" smtClean="0"/>
                        <a:t>sak</a:t>
                      </a:r>
                      <a:r>
                        <a:rPr lang="en-US" baseline="0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Fosfat</a:t>
                      </a:r>
                      <a:r>
                        <a:rPr lang="en-US" dirty="0" smtClean="0"/>
                        <a:t> (kg/</a:t>
                      </a:r>
                      <a:r>
                        <a:rPr lang="en-US" dirty="0" err="1" smtClean="0"/>
                        <a:t>sak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Super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Top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228600"/>
            <a:ext cx="7620000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LATIHAN 5 :</a:t>
            </a:r>
          </a:p>
          <a:p>
            <a:endParaRPr lang="en-US" sz="2400" dirty="0"/>
          </a:p>
          <a:p>
            <a:pPr algn="just"/>
            <a:r>
              <a:rPr lang="en-US" sz="2400" dirty="0" err="1" smtClean="0"/>
              <a:t>Sebuah</a:t>
            </a:r>
            <a:r>
              <a:rPr lang="en-US" sz="2400" dirty="0" smtClean="0"/>
              <a:t> </a:t>
            </a:r>
            <a:r>
              <a:rPr lang="en-US" sz="2400" dirty="0" err="1" smtClean="0"/>
              <a:t>industri</a:t>
            </a:r>
            <a:r>
              <a:rPr lang="en-US" sz="2400" dirty="0" smtClean="0"/>
              <a:t> </a:t>
            </a:r>
            <a:r>
              <a:rPr lang="en-US" sz="2400" dirty="0" err="1" smtClean="0"/>
              <a:t>kerajinan</a:t>
            </a:r>
            <a:r>
              <a:rPr lang="en-US" sz="2400" dirty="0" smtClean="0"/>
              <a:t> </a:t>
            </a:r>
            <a:r>
              <a:rPr lang="en-US" sz="2400" dirty="0" err="1" smtClean="0"/>
              <a:t>kulit</a:t>
            </a:r>
            <a:r>
              <a:rPr lang="en-US" sz="2400" dirty="0" smtClean="0"/>
              <a:t> </a:t>
            </a:r>
            <a:r>
              <a:rPr lang="en-US" sz="2400" dirty="0" err="1" smtClean="0"/>
              <a:t>membuat</a:t>
            </a:r>
            <a:r>
              <a:rPr lang="en-US" sz="2400" dirty="0" smtClean="0"/>
              <a:t> </a:t>
            </a:r>
            <a:r>
              <a:rPr lang="en-US" sz="2400" dirty="0" err="1" smtClean="0"/>
              <a:t>tas</a:t>
            </a:r>
            <a:r>
              <a:rPr lang="en-US" sz="2400" dirty="0" smtClean="0"/>
              <a:t> yang </a:t>
            </a:r>
            <a:r>
              <a:rPr lang="en-US" sz="2400" dirty="0" err="1" smtClean="0"/>
              <a:t>terdiri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jenis</a:t>
            </a:r>
            <a:r>
              <a:rPr lang="en-US" sz="2400" dirty="0" smtClean="0"/>
              <a:t> A </a:t>
            </a:r>
            <a:r>
              <a:rPr lang="en-US" sz="2400" dirty="0" err="1" smtClean="0"/>
              <a:t>dan</a:t>
            </a:r>
            <a:r>
              <a:rPr lang="en-US" sz="2400" dirty="0" smtClean="0"/>
              <a:t> B. </a:t>
            </a:r>
            <a:r>
              <a:rPr lang="en-US" sz="2400" dirty="0" err="1" smtClean="0"/>
              <a:t>keuntungan</a:t>
            </a:r>
            <a:r>
              <a:rPr lang="en-US" sz="2400" dirty="0" smtClean="0"/>
              <a:t> </a:t>
            </a:r>
            <a:r>
              <a:rPr lang="en-US" sz="2400" dirty="0" err="1" smtClean="0"/>
              <a:t>masing-masing</a:t>
            </a:r>
            <a:r>
              <a:rPr lang="en-US" sz="2400" dirty="0" smtClean="0"/>
              <a:t> </a:t>
            </a:r>
            <a:r>
              <a:rPr lang="en-US" sz="2400" dirty="0" err="1" smtClean="0"/>
              <a:t>jenis</a:t>
            </a:r>
            <a:r>
              <a:rPr lang="en-US" sz="2400" dirty="0" smtClean="0"/>
              <a:t> </a:t>
            </a:r>
            <a:r>
              <a:rPr lang="en-US" sz="2400" dirty="0" err="1" smtClean="0"/>
              <a:t>tas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$ 400 </a:t>
            </a:r>
            <a:r>
              <a:rPr lang="en-US" sz="2400" dirty="0" err="1" smtClean="0"/>
              <a:t>dan</a:t>
            </a:r>
            <a:r>
              <a:rPr lang="en-US" sz="2400" dirty="0" smtClean="0"/>
              <a:t> $ 200 </a:t>
            </a:r>
            <a:r>
              <a:rPr lang="en-US" sz="2400" dirty="0" err="1" smtClean="0"/>
              <a:t>dolar</a:t>
            </a:r>
            <a:r>
              <a:rPr lang="en-US" sz="2400" dirty="0" smtClean="0"/>
              <a:t> per unit. </a:t>
            </a:r>
            <a:r>
              <a:rPr lang="en-US" sz="2400" dirty="0" err="1" smtClean="0"/>
              <a:t>Industri</a:t>
            </a:r>
            <a:r>
              <a:rPr lang="en-US" sz="2400" dirty="0" smtClean="0"/>
              <a:t> </a:t>
            </a:r>
            <a:r>
              <a:rPr lang="en-US" sz="2400" dirty="0" err="1" smtClean="0"/>
              <a:t>mendapat</a:t>
            </a:r>
            <a:r>
              <a:rPr lang="en-US" sz="2400" dirty="0" smtClean="0"/>
              <a:t> </a:t>
            </a:r>
            <a:r>
              <a:rPr lang="en-US" sz="2400" dirty="0" err="1" smtClean="0"/>
              <a:t>pesanan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sebuah</a:t>
            </a:r>
            <a:r>
              <a:rPr lang="en-US" sz="2400" dirty="0" smtClean="0"/>
              <a:t> </a:t>
            </a:r>
            <a:r>
              <a:rPr lang="en-US" sz="2400" dirty="0" err="1" smtClean="0"/>
              <a:t>toko</a:t>
            </a:r>
            <a:r>
              <a:rPr lang="en-US" sz="2400" dirty="0" smtClean="0"/>
              <a:t> </a:t>
            </a:r>
            <a:r>
              <a:rPr lang="en-US" sz="2400" dirty="0" err="1" smtClean="0"/>
              <a:t>sebesar</a:t>
            </a:r>
            <a:r>
              <a:rPr lang="en-US" sz="2400" dirty="0" smtClean="0"/>
              <a:t> 30 (A </a:t>
            </a:r>
            <a:r>
              <a:rPr lang="en-US" sz="2400" dirty="0" err="1" smtClean="0"/>
              <a:t>dan</a:t>
            </a:r>
            <a:r>
              <a:rPr lang="en-US" sz="2400" dirty="0" smtClean="0"/>
              <a:t> B) </a:t>
            </a:r>
            <a:r>
              <a:rPr lang="en-US" sz="2400" dirty="0" err="1" smtClean="0"/>
              <a:t>buah</a:t>
            </a:r>
            <a:r>
              <a:rPr lang="en-US" sz="2400" dirty="0" smtClean="0"/>
              <a:t> per </a:t>
            </a:r>
            <a:r>
              <a:rPr lang="en-US" sz="2400" dirty="0" err="1" smtClean="0"/>
              <a:t>bulan</a:t>
            </a:r>
            <a:r>
              <a:rPr lang="en-US" sz="2400" dirty="0" smtClean="0"/>
              <a:t>. </a:t>
            </a:r>
            <a:r>
              <a:rPr lang="en-US" sz="2400" dirty="0" err="1" smtClean="0"/>
              <a:t>Suplai</a:t>
            </a:r>
            <a:r>
              <a:rPr lang="en-US" sz="2400" dirty="0" smtClean="0"/>
              <a:t> </a:t>
            </a:r>
            <a:r>
              <a:rPr lang="en-US" sz="2400" dirty="0" err="1" smtClean="0"/>
              <a:t>bahan</a:t>
            </a:r>
            <a:r>
              <a:rPr lang="en-US" sz="2400" dirty="0" smtClean="0"/>
              <a:t> </a:t>
            </a:r>
            <a:r>
              <a:rPr lang="en-US" sz="2400" dirty="0" err="1" smtClean="0"/>
              <a:t>kulit</a:t>
            </a:r>
            <a:r>
              <a:rPr lang="en-US" sz="2400" dirty="0" smtClean="0"/>
              <a:t> paling </a:t>
            </a:r>
            <a:r>
              <a:rPr lang="en-US" sz="2400" dirty="0" err="1" smtClean="0"/>
              <a:t>sedikit</a:t>
            </a:r>
            <a:r>
              <a:rPr lang="en-US" sz="2400" dirty="0" smtClean="0"/>
              <a:t> 80 </a:t>
            </a:r>
            <a:r>
              <a:rPr lang="en-US" sz="2400" dirty="0" err="1" smtClean="0"/>
              <a:t>lembar</a:t>
            </a:r>
            <a:r>
              <a:rPr lang="en-US" sz="2400" dirty="0" smtClean="0"/>
              <a:t> per </a:t>
            </a:r>
            <a:r>
              <a:rPr lang="en-US" sz="2400" dirty="0" err="1" smtClean="0"/>
              <a:t>bulan</a:t>
            </a:r>
            <a:r>
              <a:rPr lang="en-US" sz="2400" dirty="0" smtClean="0"/>
              <a:t>,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industri</a:t>
            </a:r>
            <a:r>
              <a:rPr lang="en-US" sz="2400" dirty="0" smtClean="0"/>
              <a:t> </a:t>
            </a:r>
            <a:r>
              <a:rPr lang="en-US" sz="2400" dirty="0" err="1" smtClean="0"/>
              <a:t>kerajinan</a:t>
            </a:r>
            <a:r>
              <a:rPr lang="en-US" sz="2400" dirty="0" smtClean="0"/>
              <a:t> </a:t>
            </a:r>
            <a:r>
              <a:rPr lang="en-US" sz="2400" dirty="0" err="1" smtClean="0"/>
              <a:t>ini</a:t>
            </a:r>
            <a:r>
              <a:rPr lang="en-US" sz="2400" dirty="0" smtClean="0"/>
              <a:t> </a:t>
            </a:r>
            <a:r>
              <a:rPr lang="en-US" sz="2400" dirty="0" err="1" smtClean="0"/>
              <a:t>harus</a:t>
            </a:r>
            <a:r>
              <a:rPr lang="en-US" sz="2400" dirty="0" smtClean="0"/>
              <a:t> </a:t>
            </a:r>
            <a:r>
              <a:rPr lang="en-US" sz="2400" dirty="0" err="1" smtClean="0"/>
              <a:t>memesan</a:t>
            </a:r>
            <a:r>
              <a:rPr lang="en-US" sz="2400" dirty="0" smtClean="0"/>
              <a:t> paling </a:t>
            </a:r>
            <a:r>
              <a:rPr lang="en-US" sz="2400" dirty="0" err="1" smtClean="0"/>
              <a:t>tidak</a:t>
            </a:r>
            <a:r>
              <a:rPr lang="en-US" sz="2400" dirty="0" smtClean="0"/>
              <a:t> 80 </a:t>
            </a:r>
            <a:r>
              <a:rPr lang="en-US" sz="2400" dirty="0" err="1" smtClean="0"/>
              <a:t>lembar</a:t>
            </a:r>
            <a:r>
              <a:rPr lang="en-US" sz="2400" dirty="0" smtClean="0"/>
              <a:t> per </a:t>
            </a:r>
            <a:r>
              <a:rPr lang="en-US" sz="2400" dirty="0" err="1" smtClean="0"/>
              <a:t>bulan</a:t>
            </a:r>
            <a:r>
              <a:rPr lang="en-US" sz="2400" dirty="0" smtClean="0"/>
              <a:t>. </a:t>
            </a:r>
            <a:r>
              <a:rPr lang="en-US" sz="2400" dirty="0" err="1" smtClean="0"/>
              <a:t>Setiap</a:t>
            </a:r>
            <a:r>
              <a:rPr lang="en-US" sz="2400" dirty="0" smtClean="0"/>
              <a:t> </a:t>
            </a:r>
            <a:r>
              <a:rPr lang="en-US" sz="2400" dirty="0" err="1" smtClean="0"/>
              <a:t>barang</a:t>
            </a:r>
            <a:r>
              <a:rPr lang="en-US" sz="2400" dirty="0" smtClean="0"/>
              <a:t> A </a:t>
            </a:r>
            <a:r>
              <a:rPr lang="en-US" sz="2400" dirty="0" err="1" smtClean="0"/>
              <a:t>memerlukan</a:t>
            </a:r>
            <a:r>
              <a:rPr lang="en-US" sz="2400" dirty="0" smtClean="0"/>
              <a:t> 2 </a:t>
            </a:r>
            <a:r>
              <a:rPr lang="en-US" sz="2400" dirty="0" err="1" smtClean="0"/>
              <a:t>lembar</a:t>
            </a:r>
            <a:r>
              <a:rPr lang="en-US" sz="2400" dirty="0" smtClean="0"/>
              <a:t> </a:t>
            </a:r>
            <a:r>
              <a:rPr lang="en-US" sz="2400" dirty="0" err="1" smtClean="0"/>
              <a:t>kulit</a:t>
            </a:r>
            <a:r>
              <a:rPr lang="en-US" sz="2400" dirty="0" smtClean="0"/>
              <a:t> </a:t>
            </a:r>
            <a:r>
              <a:rPr lang="en-US" sz="2400" dirty="0" err="1" smtClean="0"/>
              <a:t>sedangkan</a:t>
            </a:r>
            <a:r>
              <a:rPr lang="en-US" sz="2400" dirty="0" smtClean="0"/>
              <a:t> </a:t>
            </a:r>
            <a:r>
              <a:rPr lang="en-US" sz="2400" dirty="0" err="1" smtClean="0"/>
              <a:t>barang</a:t>
            </a:r>
            <a:r>
              <a:rPr lang="en-US" sz="2400" dirty="0" smtClean="0"/>
              <a:t> B </a:t>
            </a:r>
            <a:r>
              <a:rPr lang="en-US" sz="2400" dirty="0" err="1" smtClean="0"/>
              <a:t>membutuhkan</a:t>
            </a:r>
            <a:r>
              <a:rPr lang="en-US" sz="2400" dirty="0" smtClean="0"/>
              <a:t> 8 </a:t>
            </a:r>
            <a:r>
              <a:rPr lang="en-US" sz="2400" dirty="0" err="1" smtClean="0"/>
              <a:t>lembar</a:t>
            </a:r>
            <a:r>
              <a:rPr lang="en-US" sz="2400" dirty="0" smtClean="0"/>
              <a:t>. Dari </a:t>
            </a:r>
            <a:r>
              <a:rPr lang="en-US" sz="2400" dirty="0" err="1" smtClean="0"/>
              <a:t>pengalaman</a:t>
            </a:r>
            <a:r>
              <a:rPr lang="en-US" sz="2400" dirty="0" smtClean="0"/>
              <a:t> </a:t>
            </a:r>
            <a:r>
              <a:rPr lang="en-US" sz="2400" dirty="0" err="1" smtClean="0"/>
              <a:t>sebelumnya</a:t>
            </a:r>
            <a:r>
              <a:rPr lang="en-US" sz="2400" dirty="0" smtClean="0"/>
              <a:t> </a:t>
            </a:r>
            <a:r>
              <a:rPr lang="en-US" sz="2400" dirty="0" err="1" smtClean="0"/>
              <a:t>industri</a:t>
            </a:r>
            <a:r>
              <a:rPr lang="en-US" sz="2400" dirty="0" smtClean="0"/>
              <a:t> </a:t>
            </a:r>
            <a:r>
              <a:rPr lang="en-US" sz="2400" dirty="0" err="1" smtClean="0"/>
              <a:t>ini</a:t>
            </a:r>
            <a:r>
              <a:rPr lang="en-US" sz="2400" dirty="0" smtClean="0"/>
              <a:t>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bisa</a:t>
            </a:r>
            <a:r>
              <a:rPr lang="en-US" sz="2400" dirty="0" smtClean="0"/>
              <a:t> </a:t>
            </a:r>
            <a:r>
              <a:rPr lang="en-US" sz="2400" dirty="0" err="1" smtClean="0"/>
              <a:t>membuat</a:t>
            </a:r>
            <a:r>
              <a:rPr lang="en-US" sz="2400" dirty="0" smtClean="0"/>
              <a:t> </a:t>
            </a:r>
            <a:r>
              <a:rPr lang="en-US" sz="2400" dirty="0" err="1" smtClean="0"/>
              <a:t>barang</a:t>
            </a:r>
            <a:r>
              <a:rPr lang="en-US" sz="2400" dirty="0" smtClean="0"/>
              <a:t> </a:t>
            </a:r>
            <a:r>
              <a:rPr lang="en-US" sz="2400" dirty="0" err="1" smtClean="0"/>
              <a:t>jenis</a:t>
            </a:r>
            <a:r>
              <a:rPr lang="en-US" sz="2400" dirty="0" smtClean="0"/>
              <a:t> A </a:t>
            </a:r>
            <a:r>
              <a:rPr lang="en-US" sz="2400" dirty="0" err="1" smtClean="0"/>
              <a:t>lebih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20 </a:t>
            </a:r>
            <a:r>
              <a:rPr lang="en-US" sz="2400" dirty="0" err="1" smtClean="0"/>
              <a:t>buah</a:t>
            </a:r>
            <a:r>
              <a:rPr lang="en-US" sz="2400" dirty="0" smtClean="0"/>
              <a:t> per </a:t>
            </a:r>
            <a:r>
              <a:rPr lang="en-US" sz="2400" dirty="0" err="1" smtClean="0"/>
              <a:t>bulan</a:t>
            </a:r>
            <a:r>
              <a:rPr lang="en-US" sz="2400" dirty="0" smtClean="0"/>
              <a:t>. </a:t>
            </a:r>
            <a:r>
              <a:rPr lang="en-US" sz="2400" dirty="0" err="1" smtClean="0"/>
              <a:t>Mereka</a:t>
            </a:r>
            <a:r>
              <a:rPr lang="en-US" sz="2400" dirty="0" smtClean="0"/>
              <a:t> </a:t>
            </a:r>
            <a:r>
              <a:rPr lang="en-US" sz="2400" dirty="0" err="1" smtClean="0"/>
              <a:t>ingin</a:t>
            </a:r>
            <a:r>
              <a:rPr lang="en-US" sz="2400" dirty="0" smtClean="0"/>
              <a:t> </a:t>
            </a:r>
            <a:r>
              <a:rPr lang="en-US" sz="2400" dirty="0" err="1" smtClean="0"/>
              <a:t>mengetahui</a:t>
            </a:r>
            <a:r>
              <a:rPr lang="en-US" sz="2400" dirty="0" smtClean="0"/>
              <a:t> </a:t>
            </a:r>
            <a:r>
              <a:rPr lang="en-US" sz="2400" dirty="0" err="1" smtClean="0"/>
              <a:t>berapa</a:t>
            </a:r>
            <a:r>
              <a:rPr lang="en-US" sz="2400" dirty="0" smtClean="0"/>
              <a:t> </a:t>
            </a:r>
            <a:r>
              <a:rPr lang="en-US" sz="2400" dirty="0" err="1" smtClean="0"/>
              <a:t>jumlah</a:t>
            </a:r>
            <a:r>
              <a:rPr lang="en-US" sz="2400" dirty="0" smtClean="0"/>
              <a:t> </a:t>
            </a:r>
            <a:r>
              <a:rPr lang="en-US" sz="2400" dirty="0" err="1" smtClean="0"/>
              <a:t>masing-masing</a:t>
            </a:r>
            <a:r>
              <a:rPr lang="en-US" sz="2400" dirty="0" smtClean="0"/>
              <a:t> </a:t>
            </a:r>
            <a:r>
              <a:rPr lang="en-US" sz="2400" dirty="0" err="1" smtClean="0"/>
              <a:t>jenis</a:t>
            </a:r>
            <a:r>
              <a:rPr lang="en-US" sz="2400" dirty="0" smtClean="0"/>
              <a:t> A </a:t>
            </a:r>
            <a:r>
              <a:rPr lang="en-US" sz="2400" dirty="0" err="1" smtClean="0"/>
              <a:t>dan</a:t>
            </a:r>
            <a:r>
              <a:rPr lang="en-US" sz="2400" dirty="0" smtClean="0"/>
              <a:t> B yang </a:t>
            </a:r>
            <a:r>
              <a:rPr lang="en-US" sz="2400" dirty="0" err="1" smtClean="0"/>
              <a:t>harus</a:t>
            </a:r>
            <a:r>
              <a:rPr lang="en-US" sz="2400" dirty="0" smtClean="0"/>
              <a:t> </a:t>
            </a:r>
            <a:r>
              <a:rPr lang="en-US" sz="2400" dirty="0" err="1" smtClean="0"/>
              <a:t>dibuat</a:t>
            </a:r>
            <a:r>
              <a:rPr lang="en-US" sz="2400" dirty="0" smtClean="0"/>
              <a:t> </a:t>
            </a:r>
            <a:r>
              <a:rPr lang="en-US" sz="2400" dirty="0" err="1" smtClean="0"/>
              <a:t>supaya</a:t>
            </a:r>
            <a:r>
              <a:rPr lang="en-US" sz="2400" dirty="0" smtClean="0"/>
              <a:t> </a:t>
            </a:r>
            <a:r>
              <a:rPr lang="en-US" sz="2400" dirty="0" err="1" smtClean="0"/>
              <a:t>keuntungan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didapat</a:t>
            </a:r>
            <a:r>
              <a:rPr lang="en-US" sz="2400" dirty="0" smtClean="0"/>
              <a:t> </a:t>
            </a:r>
            <a:r>
              <a:rPr lang="en-US" sz="2400" dirty="0" err="1" smtClean="0"/>
              <a:t>maksimum</a:t>
            </a:r>
            <a:r>
              <a:rPr lang="en-US" sz="2400" dirty="0" smtClean="0"/>
              <a:t>. </a:t>
            </a:r>
            <a:r>
              <a:rPr lang="en-US" sz="2400" dirty="0" err="1" smtClean="0"/>
              <a:t>Tentukan</a:t>
            </a:r>
            <a:r>
              <a:rPr lang="en-US" sz="2400" dirty="0" smtClean="0"/>
              <a:t> model program </a:t>
            </a:r>
            <a:r>
              <a:rPr lang="en-US" sz="2400" dirty="0" err="1" smtClean="0"/>
              <a:t>liniernya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selesaikan</a:t>
            </a:r>
            <a:r>
              <a:rPr lang="en-US" sz="2400" dirty="0" smtClean="0"/>
              <a:t> </a:t>
            </a:r>
            <a:r>
              <a:rPr lang="en-US" sz="2400" dirty="0" err="1" smtClean="0"/>
              <a:t>persoalan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metode</a:t>
            </a:r>
            <a:r>
              <a:rPr lang="en-US" sz="2400" dirty="0" smtClean="0"/>
              <a:t> </a:t>
            </a:r>
            <a:r>
              <a:rPr lang="en-US" sz="2400" dirty="0" err="1" smtClean="0"/>
              <a:t>grafik</a:t>
            </a:r>
            <a:r>
              <a:rPr lang="en-US" sz="2400" dirty="0" smtClean="0"/>
              <a:t>.!</a:t>
            </a:r>
            <a:endParaRPr lang="en-US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3000" y="2514600"/>
            <a:ext cx="66294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/>
              <a:t>PEMECAHAN MASALAH DENGAN METODE GRAFIK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533400"/>
            <a:ext cx="7620000" cy="50165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 smtClean="0"/>
              <a:t>CONTOH :</a:t>
            </a:r>
          </a:p>
          <a:p>
            <a:pPr algn="just"/>
            <a:endParaRPr lang="en-US" sz="2400" dirty="0" smtClean="0"/>
          </a:p>
          <a:p>
            <a:pPr algn="just"/>
            <a:r>
              <a:rPr lang="en-US" sz="2400" dirty="0" smtClean="0"/>
              <a:t>Pt. KEMBANGARUM </a:t>
            </a:r>
            <a:r>
              <a:rPr lang="en-US" sz="2400" dirty="0" err="1" smtClean="0"/>
              <a:t>menghasilkan</a:t>
            </a:r>
            <a:r>
              <a:rPr lang="en-US" sz="2400" dirty="0" smtClean="0"/>
              <a:t> </a:t>
            </a:r>
            <a:r>
              <a:rPr lang="en-US" sz="2400" dirty="0" err="1" smtClean="0"/>
              <a:t>dua</a:t>
            </a:r>
            <a:r>
              <a:rPr lang="en-US" sz="2400" dirty="0" smtClean="0"/>
              <a:t> </a:t>
            </a:r>
            <a:r>
              <a:rPr lang="en-US" sz="2400" dirty="0" err="1" smtClean="0"/>
              <a:t>macam</a:t>
            </a:r>
            <a:r>
              <a:rPr lang="en-US" sz="2400" dirty="0" smtClean="0"/>
              <a:t> </a:t>
            </a:r>
            <a:r>
              <a:rPr lang="en-US" sz="2400" dirty="0" err="1" smtClean="0"/>
              <a:t>barang</a:t>
            </a:r>
            <a:r>
              <a:rPr lang="en-US" sz="2400" dirty="0" smtClean="0"/>
              <a:t>. </a:t>
            </a:r>
            <a:r>
              <a:rPr lang="en-US" sz="2400" dirty="0" err="1" smtClean="0"/>
              <a:t>Setiap</a:t>
            </a:r>
            <a:r>
              <a:rPr lang="en-US" sz="2400" dirty="0" smtClean="0"/>
              <a:t> unit </a:t>
            </a:r>
            <a:r>
              <a:rPr lang="en-US" sz="2400" dirty="0" err="1" smtClean="0"/>
              <a:t>barang</a:t>
            </a:r>
            <a:r>
              <a:rPr lang="en-US" sz="2400" dirty="0" smtClean="0"/>
              <a:t> </a:t>
            </a:r>
            <a:r>
              <a:rPr lang="en-US" sz="2400" dirty="0" err="1" smtClean="0"/>
              <a:t>pertama</a:t>
            </a:r>
            <a:r>
              <a:rPr lang="en-US" sz="2400" dirty="0" smtClean="0"/>
              <a:t> </a:t>
            </a:r>
            <a:r>
              <a:rPr lang="en-US" sz="2400" dirty="0" err="1" smtClean="0"/>
              <a:t>memerlukan</a:t>
            </a:r>
            <a:r>
              <a:rPr lang="en-US" sz="2400" dirty="0" smtClean="0"/>
              <a:t> </a:t>
            </a:r>
            <a:r>
              <a:rPr lang="en-US" sz="2400" dirty="0" err="1" smtClean="0"/>
              <a:t>bahan</a:t>
            </a:r>
            <a:r>
              <a:rPr lang="en-US" sz="2400" dirty="0" smtClean="0"/>
              <a:t> </a:t>
            </a:r>
            <a:r>
              <a:rPr lang="en-US" sz="2400" dirty="0" err="1" smtClean="0"/>
              <a:t>baku</a:t>
            </a:r>
            <a:r>
              <a:rPr lang="en-US" sz="2400" dirty="0" smtClean="0"/>
              <a:t> A 2 kg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bahan</a:t>
            </a:r>
            <a:r>
              <a:rPr lang="en-US" sz="2400" dirty="0" smtClean="0"/>
              <a:t> </a:t>
            </a:r>
            <a:r>
              <a:rPr lang="en-US" sz="2400" dirty="0" err="1" smtClean="0"/>
              <a:t>baku</a:t>
            </a:r>
            <a:r>
              <a:rPr lang="en-US" sz="2400" dirty="0" smtClean="0"/>
              <a:t> B 2 kg. </a:t>
            </a:r>
            <a:r>
              <a:rPr lang="en-US" sz="2400" dirty="0" err="1" smtClean="0"/>
              <a:t>setiap</a:t>
            </a:r>
            <a:r>
              <a:rPr lang="en-US" sz="2400" dirty="0" smtClean="0"/>
              <a:t> unit </a:t>
            </a:r>
            <a:r>
              <a:rPr lang="en-US" sz="2400" dirty="0" err="1" smtClean="0"/>
              <a:t>produk</a:t>
            </a:r>
            <a:r>
              <a:rPr lang="en-US" sz="2400" dirty="0" smtClean="0"/>
              <a:t> </a:t>
            </a:r>
            <a:r>
              <a:rPr lang="en-US" sz="2400" dirty="0" err="1" smtClean="0"/>
              <a:t>kedua</a:t>
            </a:r>
            <a:r>
              <a:rPr lang="en-US" sz="2400" dirty="0" smtClean="0"/>
              <a:t> </a:t>
            </a:r>
            <a:r>
              <a:rPr lang="en-US" sz="2400" dirty="0" err="1" smtClean="0"/>
              <a:t>memerlukan</a:t>
            </a:r>
            <a:r>
              <a:rPr lang="en-US" sz="2400" dirty="0" smtClean="0"/>
              <a:t> </a:t>
            </a:r>
            <a:r>
              <a:rPr lang="en-US" sz="2400" dirty="0" err="1" smtClean="0"/>
              <a:t>bahan</a:t>
            </a:r>
            <a:r>
              <a:rPr lang="en-US" sz="2400" dirty="0" smtClean="0"/>
              <a:t> </a:t>
            </a:r>
            <a:r>
              <a:rPr lang="en-US" sz="2400" dirty="0" err="1" smtClean="0"/>
              <a:t>baku</a:t>
            </a:r>
            <a:r>
              <a:rPr lang="en-US" sz="2400" dirty="0" smtClean="0"/>
              <a:t> A 1 kg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bahan</a:t>
            </a:r>
            <a:r>
              <a:rPr lang="en-US" sz="2400" dirty="0" smtClean="0"/>
              <a:t> </a:t>
            </a:r>
            <a:r>
              <a:rPr lang="en-US" sz="2400" dirty="0" err="1" smtClean="0"/>
              <a:t>baku</a:t>
            </a:r>
            <a:r>
              <a:rPr lang="en-US" sz="2400" dirty="0" smtClean="0"/>
              <a:t> B 3 kg. </a:t>
            </a:r>
            <a:r>
              <a:rPr lang="en-US" sz="2400" dirty="0" err="1" smtClean="0"/>
              <a:t>jumlah</a:t>
            </a:r>
            <a:r>
              <a:rPr lang="en-US" sz="2400" dirty="0" smtClean="0"/>
              <a:t> </a:t>
            </a:r>
            <a:r>
              <a:rPr lang="en-US" sz="2400" dirty="0" err="1" smtClean="0"/>
              <a:t>bahan</a:t>
            </a:r>
            <a:r>
              <a:rPr lang="en-US" sz="2400" dirty="0" smtClean="0"/>
              <a:t> </a:t>
            </a:r>
            <a:r>
              <a:rPr lang="en-US" sz="2400" dirty="0" err="1" smtClean="0"/>
              <a:t>baku</a:t>
            </a:r>
            <a:r>
              <a:rPr lang="en-US" sz="2400" dirty="0" smtClean="0"/>
              <a:t> A yang </a:t>
            </a:r>
            <a:r>
              <a:rPr lang="en-US" sz="2400" dirty="0" err="1" smtClean="0"/>
              <a:t>bisa</a:t>
            </a:r>
            <a:r>
              <a:rPr lang="en-US" sz="2400" dirty="0" smtClean="0"/>
              <a:t> </a:t>
            </a:r>
            <a:r>
              <a:rPr lang="en-US" sz="2400" dirty="0" err="1" smtClean="0"/>
              <a:t>disediakan</a:t>
            </a:r>
            <a:r>
              <a:rPr lang="en-US" sz="2400" dirty="0" smtClean="0"/>
              <a:t> </a:t>
            </a:r>
            <a:r>
              <a:rPr lang="en-US" sz="2400" dirty="0" err="1" smtClean="0"/>
              <a:t>perusahaan</a:t>
            </a:r>
            <a:r>
              <a:rPr lang="en-US" sz="2400" dirty="0" smtClean="0"/>
              <a:t> </a:t>
            </a:r>
            <a:r>
              <a:rPr lang="en-US" sz="2400" dirty="0" err="1" smtClean="0"/>
              <a:t>sebanyak</a:t>
            </a:r>
            <a:r>
              <a:rPr lang="en-US" sz="2400" dirty="0" smtClean="0"/>
              <a:t> 6.000 kg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bahan</a:t>
            </a:r>
            <a:r>
              <a:rPr lang="en-US" sz="2400" dirty="0" smtClean="0"/>
              <a:t> </a:t>
            </a:r>
            <a:r>
              <a:rPr lang="en-US" sz="2400" dirty="0" err="1" smtClean="0"/>
              <a:t>baku</a:t>
            </a:r>
            <a:r>
              <a:rPr lang="en-US" sz="2400" dirty="0" smtClean="0"/>
              <a:t> B 9.000 kg. </a:t>
            </a:r>
            <a:r>
              <a:rPr lang="en-US" sz="2400" dirty="0" err="1" smtClean="0"/>
              <a:t>sumbangan</a:t>
            </a:r>
            <a:r>
              <a:rPr lang="en-US" sz="2400" dirty="0" smtClean="0"/>
              <a:t> </a:t>
            </a:r>
            <a:r>
              <a:rPr lang="en-US" sz="2400" dirty="0" err="1" smtClean="0"/>
              <a:t>terhadap</a:t>
            </a:r>
            <a:r>
              <a:rPr lang="en-US" sz="2400" dirty="0" smtClean="0"/>
              <a:t> </a:t>
            </a:r>
            <a:r>
              <a:rPr lang="en-US" sz="2400" dirty="0" err="1" smtClean="0"/>
              <a:t>laba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biaya</a:t>
            </a:r>
            <a:r>
              <a:rPr lang="en-US" sz="2400" dirty="0" smtClean="0"/>
              <a:t> </a:t>
            </a:r>
            <a:r>
              <a:rPr lang="en-US" sz="2400" dirty="0" err="1" smtClean="0"/>
              <a:t>tetap</a:t>
            </a:r>
            <a:r>
              <a:rPr lang="en-US" sz="2400" dirty="0" smtClean="0"/>
              <a:t> (yang </a:t>
            </a:r>
            <a:r>
              <a:rPr lang="en-US" sz="2400" dirty="0" err="1" smtClean="0"/>
              <a:t>dihitung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harga</a:t>
            </a:r>
            <a:r>
              <a:rPr lang="en-US" sz="2400" dirty="0" smtClean="0"/>
              <a:t> </a:t>
            </a:r>
            <a:r>
              <a:rPr lang="en-US" sz="2400" dirty="0" err="1" smtClean="0"/>
              <a:t>jual</a:t>
            </a:r>
            <a:r>
              <a:rPr lang="en-US" sz="2400" dirty="0" smtClean="0"/>
              <a:t> per </a:t>
            </a:r>
            <a:r>
              <a:rPr lang="en-US" sz="2400" dirty="0" err="1" smtClean="0"/>
              <a:t>satuan</a:t>
            </a:r>
            <a:r>
              <a:rPr lang="en-US" sz="2400" dirty="0" smtClean="0"/>
              <a:t> </a:t>
            </a:r>
            <a:r>
              <a:rPr lang="en-US" sz="2400" dirty="0" err="1" smtClean="0"/>
              <a:t>dikurangi</a:t>
            </a:r>
            <a:r>
              <a:rPr lang="en-US" sz="2400" dirty="0" smtClean="0"/>
              <a:t> </a:t>
            </a:r>
            <a:r>
              <a:rPr lang="en-US" sz="2400" dirty="0" err="1" smtClean="0"/>
              <a:t>biaya</a:t>
            </a:r>
            <a:r>
              <a:rPr lang="en-US" sz="2400" dirty="0" smtClean="0"/>
              <a:t> </a:t>
            </a:r>
            <a:r>
              <a:rPr lang="en-US" sz="2400" dirty="0" err="1" smtClean="0"/>
              <a:t>variabel</a:t>
            </a:r>
            <a:r>
              <a:rPr lang="en-US" sz="2400" dirty="0" smtClean="0"/>
              <a:t> per </a:t>
            </a:r>
            <a:r>
              <a:rPr lang="en-US" sz="2400" dirty="0" err="1" smtClean="0"/>
              <a:t>satuan</a:t>
            </a:r>
            <a:r>
              <a:rPr lang="en-US" sz="2400" dirty="0" smtClean="0"/>
              <a:t>) </a:t>
            </a:r>
            <a:r>
              <a:rPr lang="en-US" sz="2400" dirty="0" err="1" smtClean="0"/>
              <a:t>setiap</a:t>
            </a:r>
            <a:r>
              <a:rPr lang="en-US" sz="2400" dirty="0" smtClean="0"/>
              <a:t> unit </a:t>
            </a:r>
            <a:r>
              <a:rPr lang="en-US" sz="2400" dirty="0" err="1" smtClean="0"/>
              <a:t>produk</a:t>
            </a:r>
            <a:r>
              <a:rPr lang="en-US" sz="2400" dirty="0" smtClean="0"/>
              <a:t> </a:t>
            </a:r>
            <a:r>
              <a:rPr lang="en-US" sz="2400" dirty="0" err="1" smtClean="0"/>
              <a:t>pertama</a:t>
            </a:r>
            <a:r>
              <a:rPr lang="en-US" sz="2400" dirty="0" smtClean="0"/>
              <a:t> </a:t>
            </a:r>
            <a:r>
              <a:rPr lang="en-US" sz="2400" dirty="0" err="1" smtClean="0"/>
              <a:t>sebesar</a:t>
            </a:r>
            <a:r>
              <a:rPr lang="en-US" sz="2400" dirty="0" smtClean="0"/>
              <a:t> </a:t>
            </a:r>
            <a:r>
              <a:rPr lang="en-US" sz="2400" dirty="0" err="1" smtClean="0"/>
              <a:t>Rp</a:t>
            </a:r>
            <a:r>
              <a:rPr lang="en-US" sz="2400" dirty="0" smtClean="0"/>
              <a:t>. 3,-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setiap</a:t>
            </a:r>
            <a:r>
              <a:rPr lang="en-US" sz="2400" dirty="0" smtClean="0"/>
              <a:t> unit </a:t>
            </a:r>
            <a:r>
              <a:rPr lang="en-US" sz="2400" dirty="0" err="1" smtClean="0"/>
              <a:t>produk</a:t>
            </a:r>
            <a:r>
              <a:rPr lang="en-US" sz="2400" dirty="0" smtClean="0"/>
              <a:t> </a:t>
            </a:r>
            <a:r>
              <a:rPr lang="en-US" sz="2400" dirty="0" err="1" smtClean="0"/>
              <a:t>kedua</a:t>
            </a:r>
            <a:r>
              <a:rPr lang="en-US" sz="2400" dirty="0" smtClean="0"/>
              <a:t> </a:t>
            </a:r>
            <a:r>
              <a:rPr lang="en-US" sz="2400" dirty="0" err="1" smtClean="0"/>
              <a:t>Rp</a:t>
            </a:r>
            <a:r>
              <a:rPr lang="en-US" sz="2400" dirty="0" smtClean="0"/>
              <a:t>. 4,-</a:t>
            </a:r>
          </a:p>
          <a:p>
            <a:pPr algn="just"/>
            <a:r>
              <a:rPr lang="en-US" sz="2400" dirty="0" err="1" smtClean="0"/>
              <a:t>Buat</a:t>
            </a:r>
            <a:r>
              <a:rPr lang="en-US" sz="2400" dirty="0" smtClean="0"/>
              <a:t> </a:t>
            </a:r>
            <a:r>
              <a:rPr lang="en-US" sz="2400" dirty="0" err="1" smtClean="0"/>
              <a:t>alokasi</a:t>
            </a:r>
            <a:r>
              <a:rPr lang="en-US" sz="2400" dirty="0" smtClean="0"/>
              <a:t> yang optimal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metode</a:t>
            </a:r>
            <a:r>
              <a:rPr lang="en-US" sz="2400" dirty="0" smtClean="0"/>
              <a:t> </a:t>
            </a:r>
            <a:r>
              <a:rPr lang="en-US" sz="2400" dirty="0" err="1" smtClean="0"/>
              <a:t>grafik</a:t>
            </a:r>
            <a:r>
              <a:rPr lang="en-US" sz="2400" dirty="0" smtClean="0"/>
              <a:t> !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457200"/>
            <a:ext cx="7848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Agar </a:t>
            </a:r>
            <a:r>
              <a:rPr lang="en-US" sz="2400" dirty="0" err="1" smtClean="0"/>
              <a:t>masalah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jelas</a:t>
            </a:r>
            <a:r>
              <a:rPr lang="en-US" sz="2400" dirty="0" smtClean="0"/>
              <a:t> </a:t>
            </a:r>
            <a:r>
              <a:rPr lang="en-US" sz="2400" dirty="0" err="1" smtClean="0"/>
              <a:t>kita</a:t>
            </a:r>
            <a:r>
              <a:rPr lang="en-US" sz="2400" dirty="0" smtClean="0"/>
              <a:t> </a:t>
            </a:r>
            <a:r>
              <a:rPr lang="en-US" sz="2400" dirty="0" err="1" smtClean="0"/>
              <a:t>pahami</a:t>
            </a:r>
            <a:r>
              <a:rPr lang="en-US" sz="2400" dirty="0" smtClean="0"/>
              <a:t>, </a:t>
            </a:r>
            <a:r>
              <a:rPr lang="en-US" sz="2400" dirty="0" err="1" smtClean="0"/>
              <a:t>maka</a:t>
            </a:r>
            <a:r>
              <a:rPr lang="en-US" sz="2400" dirty="0" smtClean="0"/>
              <a:t> </a:t>
            </a:r>
            <a:r>
              <a:rPr lang="en-US" sz="2400" dirty="0" err="1" smtClean="0"/>
              <a:t>kita</a:t>
            </a:r>
            <a:r>
              <a:rPr lang="en-US" sz="2400" dirty="0" smtClean="0"/>
              <a:t> </a:t>
            </a:r>
            <a:r>
              <a:rPr lang="en-US" sz="2400" dirty="0" err="1" smtClean="0"/>
              <a:t>susun</a:t>
            </a:r>
            <a:r>
              <a:rPr lang="en-US" sz="2400" dirty="0" smtClean="0"/>
              <a:t> </a:t>
            </a:r>
            <a:r>
              <a:rPr lang="en-US" sz="2400" dirty="0" err="1" smtClean="0"/>
              <a:t>ke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tabel</a:t>
            </a:r>
            <a:r>
              <a:rPr lang="en-US" sz="2400" dirty="0" smtClean="0"/>
              <a:t>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</a:t>
            </a:r>
            <a:r>
              <a:rPr lang="en-US" sz="2400" dirty="0" err="1" smtClean="0"/>
              <a:t>berikut</a:t>
            </a:r>
            <a:r>
              <a:rPr lang="en-US" sz="2400" dirty="0" smtClean="0"/>
              <a:t> :</a:t>
            </a:r>
            <a:endParaRPr lang="en-US" sz="24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762000" y="1905000"/>
          <a:ext cx="6477000" cy="2638894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1619250"/>
                <a:gridCol w="1619250"/>
                <a:gridCol w="1619250"/>
                <a:gridCol w="1619250"/>
              </a:tblGrid>
              <a:tr h="627214">
                <a:tc rowSpan="2">
                  <a:txBody>
                    <a:bodyPr/>
                    <a:lstStyle/>
                    <a:p>
                      <a:pPr algn="r"/>
                      <a:r>
                        <a:rPr lang="en-US" dirty="0" err="1" smtClean="0"/>
                        <a:t>Produk</a:t>
                      </a:r>
                      <a:r>
                        <a:rPr lang="en-US" baseline="0" dirty="0" smtClean="0"/>
                        <a:t> </a:t>
                      </a:r>
                    </a:p>
                    <a:p>
                      <a:pPr algn="r"/>
                      <a:endParaRPr lang="en-US" baseline="0" dirty="0" smtClean="0"/>
                    </a:p>
                    <a:p>
                      <a:pPr algn="l"/>
                      <a:r>
                        <a:rPr lang="en-US" baseline="0" dirty="0" err="1" smtClean="0"/>
                        <a:t>Bahan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baku</a:t>
                      </a:r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Kebutuhan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bahan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baku</a:t>
                      </a:r>
                      <a:r>
                        <a:rPr lang="en-US" dirty="0" smtClean="0"/>
                        <a:t>/unit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Kapasitas</a:t>
                      </a:r>
                      <a:r>
                        <a:rPr lang="en-US" dirty="0" smtClean="0"/>
                        <a:t> max</a:t>
                      </a:r>
                      <a:endParaRPr lang="en-US" dirty="0"/>
                    </a:p>
                  </a:txBody>
                  <a:tcPr/>
                </a:tc>
              </a:tr>
              <a:tr h="36338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Produk</a:t>
                      </a:r>
                      <a:r>
                        <a:rPr lang="en-US" dirty="0" smtClean="0"/>
                        <a:t>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Produk</a:t>
                      </a:r>
                      <a:r>
                        <a:rPr lang="en-US" dirty="0" smtClean="0"/>
                        <a:t> 2</a:t>
                      </a:r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6338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6.000</a:t>
                      </a:r>
                      <a:endParaRPr lang="en-US" dirty="0"/>
                    </a:p>
                  </a:txBody>
                  <a:tcPr/>
                </a:tc>
              </a:tr>
              <a:tr h="36338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9.000</a:t>
                      </a:r>
                      <a:endParaRPr lang="en-US" dirty="0"/>
                    </a:p>
                  </a:txBody>
                  <a:tcPr/>
                </a:tc>
              </a:tr>
              <a:tr h="363386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Sumbangan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terhadap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laba</a:t>
                      </a:r>
                      <a:r>
                        <a:rPr lang="en-US" baseline="0" dirty="0" smtClean="0"/>
                        <a:t> (</a:t>
                      </a:r>
                      <a:r>
                        <a:rPr lang="en-US" baseline="0" dirty="0" err="1" smtClean="0"/>
                        <a:t>dalam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Rp</a:t>
                      </a:r>
                      <a:r>
                        <a:rPr lang="en-US" baseline="0" dirty="0" smtClean="0"/>
                        <a:t>).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533401"/>
            <a:ext cx="762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formulasi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, </a:t>
            </a:r>
            <a:r>
              <a:rPr lang="en-US" dirty="0" err="1" smtClean="0"/>
              <a:t>marilah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ikuti</a:t>
            </a:r>
            <a:r>
              <a:rPr lang="en-US" dirty="0" smtClean="0"/>
              <a:t> </a:t>
            </a:r>
            <a:r>
              <a:rPr lang="en-US" dirty="0" err="1" smtClean="0"/>
              <a:t>langkah-langkah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 :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33400" y="1524000"/>
            <a:ext cx="6858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lphaLcPeriod"/>
            </a:pP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:</a:t>
            </a:r>
          </a:p>
          <a:p>
            <a:pPr marL="342900" indent="-342900"/>
            <a:endParaRPr lang="en-US" dirty="0" smtClean="0"/>
          </a:p>
          <a:p>
            <a:pPr marL="342900" indent="3175"/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menunjukkan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dioptimalkan</a:t>
            </a:r>
            <a:r>
              <a:rPr lang="en-US" dirty="0" smtClean="0"/>
              <a:t>, </a:t>
            </a:r>
            <a:r>
              <a:rPr lang="en-US" dirty="0" err="1" smtClean="0"/>
              <a:t>bisa</a:t>
            </a:r>
            <a:r>
              <a:rPr lang="en-US" dirty="0" smtClean="0"/>
              <a:t> max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min.</a:t>
            </a:r>
          </a:p>
          <a:p>
            <a:pPr marL="342900" indent="3175"/>
            <a:endParaRPr lang="en-US" dirty="0" smtClean="0"/>
          </a:p>
          <a:p>
            <a:pPr marL="342900" indent="3175"/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beri</a:t>
            </a:r>
            <a:r>
              <a:rPr lang="en-US" dirty="0" smtClean="0"/>
              <a:t> </a:t>
            </a:r>
            <a:r>
              <a:rPr lang="en-US" dirty="0" err="1" smtClean="0"/>
              <a:t>simbol</a:t>
            </a:r>
            <a:r>
              <a:rPr lang="en-US" dirty="0" smtClean="0"/>
              <a:t> “ Z “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981200" y="4191000"/>
            <a:ext cx="457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Max : Z = 3X</a:t>
            </a:r>
            <a:r>
              <a:rPr lang="en-US" sz="3200" baseline="-25000" dirty="0" smtClean="0"/>
              <a:t>1</a:t>
            </a:r>
            <a:r>
              <a:rPr lang="en-US" sz="3200" dirty="0" smtClean="0"/>
              <a:t> + 4X</a:t>
            </a:r>
            <a:r>
              <a:rPr lang="en-US" sz="3200" baseline="-25000" dirty="0" smtClean="0"/>
              <a:t>2</a:t>
            </a:r>
            <a:endParaRPr lang="en-US" sz="3200" baseline="-25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457200"/>
            <a:ext cx="72390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b. </a:t>
            </a:r>
            <a:r>
              <a:rPr lang="en-US" dirty="0" err="1" smtClean="0"/>
              <a:t>Batasan</a:t>
            </a:r>
            <a:r>
              <a:rPr lang="en-US" dirty="0" smtClean="0"/>
              <a:t> </a:t>
            </a:r>
            <a:r>
              <a:rPr lang="en-US" dirty="0" err="1" smtClean="0"/>
              <a:t>fungsional</a:t>
            </a:r>
            <a:r>
              <a:rPr lang="en-US" dirty="0" smtClean="0"/>
              <a:t> :</a:t>
            </a:r>
          </a:p>
          <a:p>
            <a:endParaRPr lang="en-US" dirty="0"/>
          </a:p>
          <a:p>
            <a:pPr marL="284163"/>
            <a:r>
              <a:rPr lang="en-US" dirty="0" err="1" smtClean="0"/>
              <a:t>Batasan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menunjukkan</a:t>
            </a:r>
            <a:r>
              <a:rPr lang="en-US" dirty="0" smtClean="0"/>
              <a:t> </a:t>
            </a:r>
            <a:r>
              <a:rPr lang="en-US" dirty="0" err="1" smtClean="0"/>
              <a:t>alokasi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yang </a:t>
            </a:r>
            <a:r>
              <a:rPr lang="en-US" dirty="0" err="1" smtClean="0"/>
              <a:t>tersedia</a:t>
            </a:r>
            <a:r>
              <a:rPr lang="en-US" dirty="0" smtClean="0"/>
              <a:t>.  </a:t>
            </a:r>
          </a:p>
          <a:p>
            <a:pPr marL="284163"/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contoh</a:t>
            </a:r>
            <a:r>
              <a:rPr lang="en-US" dirty="0" smtClean="0"/>
              <a:t>,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batasan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bahan</a:t>
            </a:r>
            <a:r>
              <a:rPr lang="en-US" dirty="0" smtClean="0"/>
              <a:t> </a:t>
            </a:r>
            <a:r>
              <a:rPr lang="en-US" dirty="0" err="1" smtClean="0"/>
              <a:t>baku</a:t>
            </a:r>
            <a:r>
              <a:rPr lang="en-US" dirty="0" smtClean="0"/>
              <a:t> A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bahan</a:t>
            </a:r>
            <a:r>
              <a:rPr lang="en-US" dirty="0" smtClean="0"/>
              <a:t> </a:t>
            </a:r>
            <a:r>
              <a:rPr lang="en-US" dirty="0" err="1" smtClean="0"/>
              <a:t>baku</a:t>
            </a:r>
            <a:r>
              <a:rPr lang="en-US" dirty="0" smtClean="0"/>
              <a:t> B.</a:t>
            </a:r>
          </a:p>
          <a:p>
            <a:pPr marL="284163" algn="just"/>
            <a:r>
              <a:rPr lang="en-US" dirty="0" err="1" smtClean="0"/>
              <a:t>Bahan</a:t>
            </a:r>
            <a:r>
              <a:rPr lang="en-US" dirty="0" smtClean="0"/>
              <a:t> </a:t>
            </a:r>
            <a:r>
              <a:rPr lang="en-US" dirty="0" err="1" smtClean="0"/>
              <a:t>baku</a:t>
            </a:r>
            <a:r>
              <a:rPr lang="en-US" dirty="0" smtClean="0"/>
              <a:t> A </a:t>
            </a:r>
            <a:r>
              <a:rPr lang="en-US" dirty="0" err="1" smtClean="0"/>
              <a:t>dibutuhkan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unit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pertama</a:t>
            </a:r>
            <a:r>
              <a:rPr lang="en-US" dirty="0" smtClean="0"/>
              <a:t> </a:t>
            </a:r>
            <a:r>
              <a:rPr lang="en-US" dirty="0" err="1" smtClean="0"/>
              <a:t>sebanyak</a:t>
            </a:r>
            <a:r>
              <a:rPr lang="en-US" dirty="0" smtClean="0"/>
              <a:t> 2 kg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unit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kedua</a:t>
            </a:r>
            <a:r>
              <a:rPr lang="en-US" dirty="0" smtClean="0"/>
              <a:t> </a:t>
            </a:r>
            <a:r>
              <a:rPr lang="en-US" dirty="0" err="1" smtClean="0"/>
              <a:t>sebesar</a:t>
            </a:r>
            <a:r>
              <a:rPr lang="en-US" dirty="0" smtClean="0"/>
              <a:t> 2 kg. </a:t>
            </a:r>
          </a:p>
          <a:p>
            <a:pPr marL="284163" algn="just"/>
            <a:r>
              <a:rPr lang="en-US" dirty="0" err="1" smtClean="0"/>
              <a:t>Jadi</a:t>
            </a:r>
            <a:r>
              <a:rPr lang="en-US" dirty="0" smtClean="0"/>
              <a:t> </a:t>
            </a:r>
            <a:r>
              <a:rPr lang="en-US" dirty="0" err="1" smtClean="0"/>
              <a:t>banyaknya</a:t>
            </a:r>
            <a:r>
              <a:rPr lang="en-US" dirty="0" smtClean="0"/>
              <a:t> </a:t>
            </a:r>
            <a:r>
              <a:rPr lang="en-US" dirty="0" err="1" smtClean="0"/>
              <a:t>kebutuhan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unit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pertama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bahan</a:t>
            </a:r>
            <a:r>
              <a:rPr lang="en-US" dirty="0" smtClean="0"/>
              <a:t> </a:t>
            </a:r>
            <a:r>
              <a:rPr lang="en-US" dirty="0" err="1" smtClean="0"/>
              <a:t>baku</a:t>
            </a:r>
            <a:r>
              <a:rPr lang="en-US" dirty="0" smtClean="0"/>
              <a:t> A  (2 kg)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dikalikan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pertama</a:t>
            </a:r>
            <a:r>
              <a:rPr lang="en-US" dirty="0" smtClean="0"/>
              <a:t> yang </a:t>
            </a:r>
            <a:r>
              <a:rPr lang="en-US" dirty="0" err="1" smtClean="0"/>
              <a:t>dihasilkan</a:t>
            </a:r>
            <a:r>
              <a:rPr lang="en-US" dirty="0" smtClean="0"/>
              <a:t> (X</a:t>
            </a:r>
            <a:r>
              <a:rPr lang="en-US" baseline="-25000" dirty="0" smtClean="0"/>
              <a:t>1</a:t>
            </a:r>
            <a:r>
              <a:rPr lang="en-US" dirty="0" smtClean="0"/>
              <a:t>) </a:t>
            </a:r>
            <a:r>
              <a:rPr lang="en-US" dirty="0" err="1" smtClean="0"/>
              <a:t>ditambah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kebutuhan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kedua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bahan</a:t>
            </a:r>
            <a:r>
              <a:rPr lang="en-US" dirty="0" smtClean="0"/>
              <a:t> </a:t>
            </a:r>
            <a:r>
              <a:rPr lang="en-US" dirty="0" err="1" smtClean="0"/>
              <a:t>baku</a:t>
            </a:r>
            <a:r>
              <a:rPr lang="en-US" dirty="0" smtClean="0"/>
              <a:t> A ( 1 kg) </a:t>
            </a:r>
            <a:r>
              <a:rPr lang="en-US" dirty="0" err="1" smtClean="0"/>
              <a:t>dikalikan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kedua</a:t>
            </a:r>
            <a:r>
              <a:rPr lang="en-US" dirty="0" smtClean="0"/>
              <a:t> yang </a:t>
            </a:r>
            <a:r>
              <a:rPr lang="en-US" dirty="0" err="1" smtClean="0"/>
              <a:t>dihasilkan</a:t>
            </a:r>
            <a:r>
              <a:rPr lang="en-US" dirty="0" smtClean="0"/>
              <a:t> (X</a:t>
            </a:r>
            <a:r>
              <a:rPr lang="en-US" baseline="-25000" dirty="0" smtClean="0"/>
              <a:t>2</a:t>
            </a:r>
            <a:r>
              <a:rPr lang="en-US" dirty="0" smtClean="0"/>
              <a:t>)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kebutuhan</a:t>
            </a:r>
            <a:r>
              <a:rPr lang="en-US" dirty="0" smtClean="0"/>
              <a:t> </a:t>
            </a:r>
            <a:r>
              <a:rPr lang="en-US" dirty="0" err="1" smtClean="0"/>
              <a:t>bahan</a:t>
            </a:r>
            <a:r>
              <a:rPr lang="en-US" dirty="0" smtClean="0"/>
              <a:t> </a:t>
            </a:r>
            <a:r>
              <a:rPr lang="en-US" dirty="0" err="1" smtClean="0"/>
              <a:t>baku</a:t>
            </a:r>
            <a:r>
              <a:rPr lang="en-US" dirty="0" smtClean="0"/>
              <a:t> A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berproduksi</a:t>
            </a:r>
            <a:r>
              <a:rPr lang="en-US" dirty="0" smtClean="0"/>
              <a:t>,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boleh</a:t>
            </a:r>
            <a:r>
              <a:rPr lang="en-US" dirty="0" smtClean="0"/>
              <a:t> </a:t>
            </a:r>
            <a:r>
              <a:rPr lang="en-US" dirty="0" err="1" smtClean="0"/>
              <a:t>melebihi</a:t>
            </a:r>
            <a:r>
              <a:rPr lang="en-US" dirty="0" smtClean="0"/>
              <a:t> 6.000 kg.</a:t>
            </a:r>
          </a:p>
          <a:p>
            <a:pPr marL="284163" algn="just"/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formulasi</a:t>
            </a:r>
            <a:r>
              <a:rPr lang="en-US" dirty="0" smtClean="0"/>
              <a:t> </a:t>
            </a:r>
            <a:r>
              <a:rPr lang="en-US" dirty="0" err="1" smtClean="0"/>
              <a:t>batasan</a:t>
            </a:r>
            <a:r>
              <a:rPr lang="en-US" dirty="0" smtClean="0"/>
              <a:t> </a:t>
            </a:r>
            <a:r>
              <a:rPr lang="en-US" dirty="0" err="1" smtClean="0"/>
              <a:t>bahan</a:t>
            </a:r>
            <a:r>
              <a:rPr lang="en-US" dirty="0" smtClean="0"/>
              <a:t> </a:t>
            </a:r>
            <a:r>
              <a:rPr lang="en-US" dirty="0" err="1" smtClean="0"/>
              <a:t>baku</a:t>
            </a:r>
            <a:r>
              <a:rPr lang="en-US" dirty="0" smtClean="0"/>
              <a:t> A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 :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362200" y="4648200"/>
            <a:ext cx="3886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2X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 + X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 </a:t>
            </a:r>
            <a:r>
              <a:rPr lang="en-US" sz="2800" b="1" dirty="0" smtClean="0">
                <a:latin typeface="Times New Roman"/>
                <a:cs typeface="Times New Roman"/>
              </a:rPr>
              <a:t>≤</a:t>
            </a:r>
            <a:r>
              <a:rPr lang="en-US" sz="2800" dirty="0" smtClean="0">
                <a:latin typeface="Times New Roman"/>
                <a:cs typeface="Times New Roman"/>
              </a:rPr>
              <a:t>  </a:t>
            </a:r>
            <a:r>
              <a:rPr lang="en-US" sz="2800" dirty="0" smtClean="0">
                <a:latin typeface="Trebuchet MS" pitchFamily="34" charset="0"/>
                <a:cs typeface="Times New Roman"/>
              </a:rPr>
              <a:t>6.000</a:t>
            </a:r>
            <a:endParaRPr lang="en-US" sz="2800" dirty="0">
              <a:latin typeface="Trebuchet MS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5800" y="5486400"/>
            <a:ext cx="3505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Demikian</a:t>
            </a:r>
            <a:r>
              <a:rPr lang="en-US" dirty="0" smtClean="0"/>
              <a:t> pula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bahan</a:t>
            </a:r>
            <a:r>
              <a:rPr lang="en-US" dirty="0" smtClean="0"/>
              <a:t> </a:t>
            </a:r>
            <a:r>
              <a:rPr lang="en-US" dirty="0" err="1" smtClean="0"/>
              <a:t>baku</a:t>
            </a:r>
            <a:r>
              <a:rPr lang="en-US" dirty="0" smtClean="0"/>
              <a:t> B,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logika</a:t>
            </a:r>
            <a:r>
              <a:rPr lang="en-US" dirty="0" smtClean="0"/>
              <a:t> yang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disusun</a:t>
            </a:r>
            <a:r>
              <a:rPr lang="en-US" dirty="0" smtClean="0"/>
              <a:t> </a:t>
            </a:r>
            <a:r>
              <a:rPr lang="en-US" dirty="0" err="1" smtClean="0"/>
              <a:t>sbb</a:t>
            </a:r>
            <a:r>
              <a:rPr lang="en-US" dirty="0" smtClean="0"/>
              <a:t> :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419600" y="5638800"/>
            <a:ext cx="304800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2X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 + 3X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 </a:t>
            </a:r>
            <a:r>
              <a:rPr lang="en-US" sz="2800" b="1" dirty="0" smtClean="0">
                <a:latin typeface="Times New Roman"/>
                <a:cs typeface="Times New Roman"/>
              </a:rPr>
              <a:t>≤</a:t>
            </a:r>
            <a:r>
              <a:rPr lang="en-US" sz="2800" dirty="0" smtClean="0">
                <a:latin typeface="Times New Roman"/>
                <a:cs typeface="Times New Roman"/>
              </a:rPr>
              <a:t>  </a:t>
            </a:r>
            <a:r>
              <a:rPr lang="en-US" sz="2800" dirty="0" smtClean="0">
                <a:latin typeface="Trebuchet MS" pitchFamily="34" charset="0"/>
                <a:cs typeface="Times New Roman"/>
              </a:rPr>
              <a:t>9.000</a:t>
            </a:r>
            <a:endParaRPr lang="en-US" sz="2800" dirty="0" smtClean="0">
              <a:latin typeface="Trebuchet MS" pitchFamily="34" charset="0"/>
            </a:endParaRPr>
          </a:p>
          <a:p>
            <a:endParaRPr lang="en-US" dirty="0"/>
          </a:p>
        </p:txBody>
      </p:sp>
      <p:sp>
        <p:nvSpPr>
          <p:cNvPr id="7" name="Right Arrow 6"/>
          <p:cNvSpPr/>
          <p:nvPr/>
        </p:nvSpPr>
        <p:spPr>
          <a:xfrm>
            <a:off x="3733800" y="5867400"/>
            <a:ext cx="6096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1524000"/>
            <a:ext cx="7162800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c. </a:t>
            </a:r>
            <a:r>
              <a:rPr lang="en-US" dirty="0" err="1" smtClean="0"/>
              <a:t>Batasan</a:t>
            </a:r>
            <a:r>
              <a:rPr lang="en-US" dirty="0" smtClean="0"/>
              <a:t> Non-</a:t>
            </a:r>
            <a:r>
              <a:rPr lang="en-US" dirty="0" err="1" smtClean="0"/>
              <a:t>negatif</a:t>
            </a:r>
            <a:r>
              <a:rPr lang="en-US" dirty="0" smtClean="0"/>
              <a:t> :</a:t>
            </a:r>
          </a:p>
          <a:p>
            <a:pPr marL="284163"/>
            <a:endParaRPr lang="en-US" dirty="0"/>
          </a:p>
          <a:p>
            <a:pPr marL="284163"/>
            <a:r>
              <a:rPr lang="en-US" dirty="0" err="1" smtClean="0"/>
              <a:t>Batasan</a:t>
            </a:r>
            <a:r>
              <a:rPr lang="en-US" dirty="0" smtClean="0"/>
              <a:t> non </a:t>
            </a:r>
            <a:r>
              <a:rPr lang="en-US" dirty="0" err="1" smtClean="0"/>
              <a:t>negatif</a:t>
            </a:r>
            <a:r>
              <a:rPr lang="en-US" dirty="0" smtClean="0"/>
              <a:t> </a:t>
            </a:r>
            <a:r>
              <a:rPr lang="en-US" dirty="0" err="1" smtClean="0"/>
              <a:t>mengharuskan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aktivitas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(X1 </a:t>
            </a:r>
            <a:r>
              <a:rPr lang="en-US" dirty="0" err="1" smtClean="0"/>
              <a:t>dan</a:t>
            </a:r>
            <a:r>
              <a:rPr lang="en-US" dirty="0" smtClean="0"/>
              <a:t> x2)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boleh</a:t>
            </a:r>
            <a:r>
              <a:rPr lang="en-US" dirty="0" smtClean="0"/>
              <a:t> </a:t>
            </a:r>
            <a:r>
              <a:rPr lang="en-US" dirty="0" err="1" smtClean="0"/>
              <a:t>negatid</a:t>
            </a:r>
            <a:r>
              <a:rPr lang="en-US" dirty="0" smtClean="0"/>
              <a:t>,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positif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paling </a:t>
            </a:r>
            <a:r>
              <a:rPr lang="en-US" dirty="0" err="1" smtClean="0"/>
              <a:t>kecil</a:t>
            </a:r>
            <a:r>
              <a:rPr lang="en-US" dirty="0" smtClean="0"/>
              <a:t> </a:t>
            </a:r>
            <a:r>
              <a:rPr lang="en-US" dirty="0" err="1" smtClean="0"/>
              <a:t>sebesar</a:t>
            </a:r>
            <a:r>
              <a:rPr lang="en-US" dirty="0" smtClean="0"/>
              <a:t> 0. </a:t>
            </a:r>
          </a:p>
          <a:p>
            <a:pPr marL="284163"/>
            <a:r>
              <a:rPr lang="en-US" dirty="0" smtClean="0"/>
              <a:t>Hal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dinyatakan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 :</a:t>
            </a:r>
          </a:p>
          <a:p>
            <a:pPr marL="284163"/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 marL="284163" algn="ctr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X1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≥ 0 ; X2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≥ 0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533400"/>
            <a:ext cx="7391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dirty="0" err="1" smtClean="0"/>
              <a:t>Secara</a:t>
            </a:r>
            <a:r>
              <a:rPr lang="en-US" sz="2000" dirty="0" smtClean="0"/>
              <a:t> </a:t>
            </a:r>
            <a:r>
              <a:rPr lang="en-US" sz="2000" dirty="0" err="1" smtClean="0"/>
              <a:t>keseluruhan</a:t>
            </a:r>
            <a:r>
              <a:rPr lang="en-US" sz="2000" dirty="0" smtClean="0"/>
              <a:t> </a:t>
            </a:r>
            <a:r>
              <a:rPr lang="en-US" sz="2000" dirty="0" err="1" smtClean="0"/>
              <a:t>dapat</a:t>
            </a:r>
            <a:r>
              <a:rPr lang="en-US" sz="2000" dirty="0" smtClean="0"/>
              <a:t> </a:t>
            </a:r>
            <a:r>
              <a:rPr lang="en-US" sz="2000" dirty="0" err="1" smtClean="0"/>
              <a:t>kita</a:t>
            </a:r>
            <a:r>
              <a:rPr lang="en-US" sz="2000" dirty="0" smtClean="0"/>
              <a:t> </a:t>
            </a:r>
            <a:r>
              <a:rPr lang="en-US" sz="2000" dirty="0" err="1" smtClean="0"/>
              <a:t>cantumkan</a:t>
            </a:r>
            <a:r>
              <a:rPr lang="en-US" sz="2000" dirty="0" smtClean="0"/>
              <a:t> </a:t>
            </a:r>
            <a:r>
              <a:rPr lang="en-US" sz="2000" dirty="0" err="1" smtClean="0"/>
              <a:t>formulasi</a:t>
            </a:r>
            <a:r>
              <a:rPr lang="en-US" sz="2000" dirty="0" smtClean="0"/>
              <a:t> </a:t>
            </a:r>
            <a:r>
              <a:rPr lang="en-US" sz="2000" dirty="0" err="1" smtClean="0"/>
              <a:t>masalah</a:t>
            </a:r>
            <a:r>
              <a:rPr lang="en-US" sz="2000" dirty="0" smtClean="0"/>
              <a:t> </a:t>
            </a:r>
            <a:r>
              <a:rPr lang="en-US" sz="2000" dirty="0" err="1" smtClean="0"/>
              <a:t>diatas</a:t>
            </a:r>
            <a:r>
              <a:rPr lang="en-US" sz="2000" dirty="0" smtClean="0"/>
              <a:t> </a:t>
            </a:r>
            <a:r>
              <a:rPr lang="en-US" sz="2000" dirty="0" err="1" smtClean="0"/>
              <a:t>ke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fungsi-fungsi</a:t>
            </a:r>
            <a:r>
              <a:rPr lang="en-US" sz="2000" dirty="0" smtClean="0"/>
              <a:t> </a:t>
            </a:r>
            <a:r>
              <a:rPr lang="en-US" sz="2000" dirty="0" err="1" smtClean="0"/>
              <a:t>sebagai</a:t>
            </a:r>
            <a:r>
              <a:rPr lang="en-US" sz="2000" dirty="0" smtClean="0"/>
              <a:t> </a:t>
            </a:r>
            <a:r>
              <a:rPr lang="en-US" sz="2000" dirty="0" err="1" smtClean="0"/>
              <a:t>berikut</a:t>
            </a:r>
            <a:r>
              <a:rPr lang="en-US" sz="2000" dirty="0" smtClean="0"/>
              <a:t> :</a:t>
            </a:r>
            <a:endParaRPr lang="en-US" sz="2000" dirty="0"/>
          </a:p>
        </p:txBody>
      </p:sp>
      <p:sp>
        <p:nvSpPr>
          <p:cNvPr id="3" name="TextBox 2"/>
          <p:cNvSpPr txBox="1"/>
          <p:nvPr/>
        </p:nvSpPr>
        <p:spPr>
          <a:xfrm>
            <a:off x="1066800" y="1752600"/>
            <a:ext cx="5943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/>
              <a:t>Fungsi</a:t>
            </a:r>
            <a:r>
              <a:rPr lang="en-US" sz="2800" dirty="0" smtClean="0"/>
              <a:t> </a:t>
            </a:r>
            <a:r>
              <a:rPr lang="en-US" sz="2800" dirty="0" err="1" smtClean="0"/>
              <a:t>tujuan</a:t>
            </a:r>
            <a:r>
              <a:rPr lang="en-US" sz="2800" dirty="0" smtClean="0"/>
              <a:t> : </a:t>
            </a:r>
            <a:r>
              <a:rPr lang="en-US" sz="2800" dirty="0" smtClean="0"/>
              <a:t>Max : Z = 3X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 + 4X</a:t>
            </a:r>
            <a:r>
              <a:rPr lang="en-US" sz="2800" baseline="-25000" dirty="0" smtClean="0"/>
              <a:t>2</a:t>
            </a:r>
            <a:r>
              <a:rPr lang="en-US" sz="2800" baseline="-25000" dirty="0"/>
              <a:t> </a:t>
            </a:r>
            <a:r>
              <a:rPr lang="en-US" sz="2800" dirty="0" smtClean="0"/>
              <a:t> </a:t>
            </a:r>
          </a:p>
          <a:p>
            <a:pPr algn="ctr"/>
            <a:endParaRPr lang="en-US" baseline="-250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1066800" y="2895600"/>
            <a:ext cx="6096000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Batasan</a:t>
            </a:r>
            <a:r>
              <a:rPr lang="en-US" sz="2800" dirty="0" smtClean="0"/>
              <a:t> – </a:t>
            </a:r>
            <a:r>
              <a:rPr lang="en-US" sz="2800" dirty="0" err="1" smtClean="0"/>
              <a:t>batasan</a:t>
            </a:r>
            <a:r>
              <a:rPr lang="en-US" sz="2800" dirty="0" smtClean="0"/>
              <a:t> :</a:t>
            </a:r>
          </a:p>
          <a:p>
            <a:endParaRPr lang="en-US" dirty="0"/>
          </a:p>
          <a:p>
            <a:pPr algn="just"/>
            <a:r>
              <a:rPr lang="en-US" sz="2800" dirty="0" smtClean="0"/>
              <a:t>1. </a:t>
            </a:r>
            <a:r>
              <a:rPr lang="en-US" sz="2800" dirty="0" smtClean="0"/>
              <a:t>2X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 + X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 </a:t>
            </a:r>
            <a:r>
              <a:rPr lang="en-US" sz="2800" b="1" dirty="0" smtClean="0">
                <a:latin typeface="Times New Roman"/>
                <a:cs typeface="Times New Roman"/>
              </a:rPr>
              <a:t>≤</a:t>
            </a:r>
            <a:r>
              <a:rPr lang="en-US" sz="2800" dirty="0" smtClean="0">
                <a:latin typeface="Times New Roman"/>
                <a:cs typeface="Times New Roman"/>
              </a:rPr>
              <a:t>  </a:t>
            </a:r>
            <a:r>
              <a:rPr lang="en-US" sz="2800" dirty="0" smtClean="0">
                <a:latin typeface="Trebuchet MS" pitchFamily="34" charset="0"/>
                <a:cs typeface="Times New Roman"/>
              </a:rPr>
              <a:t>6.000</a:t>
            </a:r>
            <a:endParaRPr lang="en-US" sz="2800" dirty="0" smtClean="0">
              <a:latin typeface="Trebuchet MS" pitchFamily="34" charset="0"/>
            </a:endParaRPr>
          </a:p>
          <a:p>
            <a:pPr algn="just"/>
            <a:endParaRPr lang="en-US" sz="2800" dirty="0" smtClean="0"/>
          </a:p>
          <a:p>
            <a:pPr algn="just"/>
            <a:r>
              <a:rPr lang="en-US" sz="2800" dirty="0" smtClean="0"/>
              <a:t>2. </a:t>
            </a:r>
            <a:r>
              <a:rPr lang="en-US" sz="2800" dirty="0" smtClean="0"/>
              <a:t>2X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 + 3X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 </a:t>
            </a:r>
            <a:r>
              <a:rPr lang="en-US" sz="2800" b="1" dirty="0" smtClean="0">
                <a:latin typeface="Times New Roman"/>
                <a:cs typeface="Times New Roman"/>
              </a:rPr>
              <a:t>≤</a:t>
            </a:r>
            <a:r>
              <a:rPr lang="en-US" sz="2800" dirty="0" smtClean="0">
                <a:latin typeface="Times New Roman"/>
                <a:cs typeface="Times New Roman"/>
              </a:rPr>
              <a:t>  </a:t>
            </a:r>
            <a:r>
              <a:rPr lang="en-US" sz="2800" dirty="0" smtClean="0">
                <a:latin typeface="Trebuchet MS" pitchFamily="34" charset="0"/>
                <a:cs typeface="Times New Roman"/>
              </a:rPr>
              <a:t>9.000</a:t>
            </a:r>
            <a:endParaRPr lang="en-US" sz="2800" dirty="0" smtClean="0">
              <a:latin typeface="Trebuchet MS" pitchFamily="34" charset="0"/>
            </a:endParaRPr>
          </a:p>
          <a:p>
            <a:pPr algn="just"/>
            <a:endParaRPr lang="en-US" sz="2800" dirty="0" smtClean="0"/>
          </a:p>
          <a:p>
            <a:pPr algn="just"/>
            <a:r>
              <a:rPr lang="en-US" sz="2800" dirty="0" smtClean="0"/>
              <a:t>3.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X1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≥ 0 ; X2 ≥ 0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352</TotalTime>
  <Words>1642</Words>
  <Application>Microsoft Office PowerPoint</Application>
  <PresentationFormat>On-screen Show (4:3)</PresentationFormat>
  <Paragraphs>183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Opulent</vt:lpstr>
      <vt:lpstr>LINEAR PROGRAMMING METODE GRAFIK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LINEAR PROGRAMMING METODE GRAFIK</dc:title>
  <dc:creator>Aurell</dc:creator>
  <cp:lastModifiedBy>Aurell</cp:lastModifiedBy>
  <cp:revision>32</cp:revision>
  <dcterms:created xsi:type="dcterms:W3CDTF">2010-06-10T12:31:26Z</dcterms:created>
  <dcterms:modified xsi:type="dcterms:W3CDTF">2010-06-10T18:24:15Z</dcterms:modified>
</cp:coreProperties>
</file>