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6" r:id="rId2"/>
    <p:sldId id="257" r:id="rId3"/>
    <p:sldId id="267" r:id="rId4"/>
    <p:sldId id="258" r:id="rId5"/>
    <p:sldId id="268" r:id="rId6"/>
    <p:sldId id="259" r:id="rId7"/>
    <p:sldId id="269" r:id="rId8"/>
    <p:sldId id="260" r:id="rId9"/>
    <p:sldId id="270" r:id="rId10"/>
    <p:sldId id="261" r:id="rId11"/>
    <p:sldId id="262" r:id="rId12"/>
    <p:sldId id="271" r:id="rId13"/>
    <p:sldId id="272" r:id="rId14"/>
    <p:sldId id="263" r:id="rId15"/>
    <p:sldId id="273" r:id="rId16"/>
    <p:sldId id="264" r:id="rId17"/>
    <p:sldId id="274" r:id="rId18"/>
    <p:sldId id="275" r:id="rId19"/>
    <p:sldId id="265" r:id="rId20"/>
    <p:sldId id="266" r:id="rId21"/>
    <p:sldId id="276" r:id="rId22"/>
    <p:sldId id="277" r:id="rId23"/>
    <p:sldId id="278" r:id="rId24"/>
    <p:sldId id="279" r:id="rId25"/>
    <p:sldId id="280" r:id="rId26"/>
  </p:sldIdLst>
  <p:sldSz cx="18002250" cy="1080135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008" y="-114"/>
      </p:cViewPr>
      <p:guideLst>
        <p:guide orient="horz" pos="3402"/>
        <p:guide pos="56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8EC0CA-760E-4BEE-AEB9-73C49601B213}" type="datetimeFigureOut">
              <a:rPr lang="id-ID" smtClean="0"/>
              <a:t>29/06/2017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71500" y="685800"/>
            <a:ext cx="5715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B1A3D-A547-472E-A1A8-1552EFA43A5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98202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4B1A3D-A547-472E-A1A8-1552EFA43A53}" type="slidenum">
              <a:rPr lang="id-ID" smtClean="0"/>
              <a:t>20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82694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02250" cy="1080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50169" y="3355420"/>
            <a:ext cx="15301913" cy="231528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0338" y="6120765"/>
            <a:ext cx="12601575" cy="276034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D9DA0ADB-63F7-45C8-84B4-C19C01A22335}" type="datetimeFigureOut">
              <a:rPr lang="id-ID" smtClean="0"/>
              <a:t>29/06/2017</a:t>
            </a:fld>
            <a:endParaRPr lang="id-ID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FAE704D-7B68-4076-A063-BAB43287464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DA0ADB-63F7-45C8-84B4-C19C01A22335}" type="datetimeFigureOut">
              <a:rPr lang="id-ID" smtClean="0"/>
              <a:t>29/06/2017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E704D-7B68-4076-A063-BAB4328746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4634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51631" y="840106"/>
            <a:ext cx="4050506" cy="88086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840106"/>
            <a:ext cx="11851481" cy="8808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DA0ADB-63F7-45C8-84B4-C19C01A22335}" type="datetimeFigureOut">
              <a:rPr lang="id-ID" smtClean="0"/>
              <a:t>29/06/2017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E704D-7B68-4076-A063-BAB4328746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4463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DA0ADB-63F7-45C8-84B4-C19C01A22335}" type="datetimeFigureOut">
              <a:rPr lang="id-ID" smtClean="0"/>
              <a:t>29/06/2017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E704D-7B68-4076-A063-BAB4328746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74358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053" y="6940868"/>
            <a:ext cx="15301913" cy="2145268"/>
          </a:xfrm>
        </p:spPr>
        <p:txBody>
          <a:bodyPr anchor="t"/>
          <a:lstStyle>
            <a:lvl1pPr algn="l">
              <a:defRPr sz="72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053" y="4578074"/>
            <a:ext cx="15301913" cy="2362795"/>
          </a:xfrm>
        </p:spPr>
        <p:txBody>
          <a:bodyPr anchor="b"/>
          <a:lstStyle>
            <a:lvl1pPr marL="0" indent="0">
              <a:buNone/>
              <a:defRPr sz="3600"/>
            </a:lvl1pPr>
            <a:lvl2pPr marL="822960" indent="0">
              <a:buNone/>
              <a:defRPr sz="3200"/>
            </a:lvl2pPr>
            <a:lvl3pPr marL="1645920" indent="0">
              <a:buNone/>
              <a:defRPr sz="2900"/>
            </a:lvl3pPr>
            <a:lvl4pPr marL="2468880" indent="0">
              <a:buNone/>
              <a:defRPr sz="2500"/>
            </a:lvl4pPr>
            <a:lvl5pPr marL="3291840" indent="0">
              <a:buNone/>
              <a:defRPr sz="2500"/>
            </a:lvl5pPr>
            <a:lvl6pPr marL="4114800" indent="0">
              <a:buNone/>
              <a:defRPr sz="2500"/>
            </a:lvl6pPr>
            <a:lvl7pPr marL="4937760" indent="0">
              <a:buNone/>
              <a:defRPr sz="2500"/>
            </a:lvl7pPr>
            <a:lvl8pPr marL="5760720" indent="0">
              <a:buNone/>
              <a:defRPr sz="2500"/>
            </a:lvl8pPr>
            <a:lvl9pPr marL="6583680" indent="0">
              <a:buNone/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DA0ADB-63F7-45C8-84B4-C19C01A22335}" type="datetimeFigureOut">
              <a:rPr lang="id-ID" smtClean="0"/>
              <a:t>29/06/2017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E704D-7B68-4076-A063-BAB4328746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71542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50169" y="3120391"/>
            <a:ext cx="7575947" cy="6528317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26153" y="3120391"/>
            <a:ext cx="7575947" cy="6528317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DA0ADB-63F7-45C8-84B4-C19C01A22335}" type="datetimeFigureOut">
              <a:rPr lang="id-ID" smtClean="0"/>
              <a:t>29/06/2017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E704D-7B68-4076-A063-BAB4328746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70638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432555"/>
            <a:ext cx="16202025" cy="18002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2417803"/>
            <a:ext cx="7954120" cy="1007625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00" b="1"/>
            </a:lvl3pPr>
            <a:lvl4pPr marL="2468880" indent="0">
              <a:buNone/>
              <a:defRPr sz="2900" b="1"/>
            </a:lvl4pPr>
            <a:lvl5pPr marL="3291840" indent="0">
              <a:buNone/>
              <a:defRPr sz="2900" b="1"/>
            </a:lvl5pPr>
            <a:lvl6pPr marL="4114800" indent="0">
              <a:buNone/>
              <a:defRPr sz="2900" b="1"/>
            </a:lvl6pPr>
            <a:lvl7pPr marL="4937760" indent="0">
              <a:buNone/>
              <a:defRPr sz="2900" b="1"/>
            </a:lvl7pPr>
            <a:lvl8pPr marL="5760720" indent="0">
              <a:buNone/>
              <a:defRPr sz="2900" b="1"/>
            </a:lvl8pPr>
            <a:lvl9pPr marL="6583680" indent="0">
              <a:buNone/>
              <a:defRPr sz="2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0113" y="3425428"/>
            <a:ext cx="7954120" cy="6223279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44894" y="2417803"/>
            <a:ext cx="7957245" cy="1007625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00" b="1"/>
            </a:lvl3pPr>
            <a:lvl4pPr marL="2468880" indent="0">
              <a:buNone/>
              <a:defRPr sz="2900" b="1"/>
            </a:lvl4pPr>
            <a:lvl5pPr marL="3291840" indent="0">
              <a:buNone/>
              <a:defRPr sz="2900" b="1"/>
            </a:lvl5pPr>
            <a:lvl6pPr marL="4114800" indent="0">
              <a:buNone/>
              <a:defRPr sz="2900" b="1"/>
            </a:lvl6pPr>
            <a:lvl7pPr marL="4937760" indent="0">
              <a:buNone/>
              <a:defRPr sz="2900" b="1"/>
            </a:lvl7pPr>
            <a:lvl8pPr marL="5760720" indent="0">
              <a:buNone/>
              <a:defRPr sz="2900" b="1"/>
            </a:lvl8pPr>
            <a:lvl9pPr marL="6583680" indent="0">
              <a:buNone/>
              <a:defRPr sz="2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44894" y="3425428"/>
            <a:ext cx="7957245" cy="6223279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DA0ADB-63F7-45C8-84B4-C19C01A22335}" type="datetimeFigureOut">
              <a:rPr lang="id-ID" smtClean="0"/>
              <a:t>29/06/2017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E704D-7B68-4076-A063-BAB4328746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80316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DA0ADB-63F7-45C8-84B4-C19C01A22335}" type="datetimeFigureOut">
              <a:rPr lang="id-ID" smtClean="0"/>
              <a:t>29/06/2017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E704D-7B68-4076-A063-BAB4328746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77420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DA0ADB-63F7-45C8-84B4-C19C01A22335}" type="datetimeFigureOut">
              <a:rPr lang="id-ID" smtClean="0"/>
              <a:t>29/06/2017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E704D-7B68-4076-A063-BAB4328746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06168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4" y="430054"/>
            <a:ext cx="5922616" cy="1830229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8380" y="430055"/>
            <a:ext cx="10063758" cy="9218653"/>
          </a:xfrm>
        </p:spPr>
        <p:txBody>
          <a:bodyPr/>
          <a:lstStyle>
            <a:lvl1pPr>
              <a:defRPr sz="5800"/>
            </a:lvl1pPr>
            <a:lvl2pPr>
              <a:defRPr sz="5000"/>
            </a:lvl2pPr>
            <a:lvl3pPr>
              <a:defRPr sz="43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114" y="2260283"/>
            <a:ext cx="5922616" cy="7388424"/>
          </a:xfrm>
        </p:spPr>
        <p:txBody>
          <a:bodyPr/>
          <a:lstStyle>
            <a:lvl1pPr marL="0" indent="0">
              <a:buNone/>
              <a:defRPr sz="2500"/>
            </a:lvl1pPr>
            <a:lvl2pPr marL="822960" indent="0">
              <a:buNone/>
              <a:defRPr sz="2200"/>
            </a:lvl2pPr>
            <a:lvl3pPr marL="1645920" indent="0">
              <a:buNone/>
              <a:defRPr sz="1800"/>
            </a:lvl3pPr>
            <a:lvl4pPr marL="2468880" indent="0">
              <a:buNone/>
              <a:defRPr sz="1600"/>
            </a:lvl4pPr>
            <a:lvl5pPr marL="3291840" indent="0">
              <a:buNone/>
              <a:defRPr sz="1600"/>
            </a:lvl5pPr>
            <a:lvl6pPr marL="4114800" indent="0">
              <a:buNone/>
              <a:defRPr sz="1600"/>
            </a:lvl6pPr>
            <a:lvl7pPr marL="4937760" indent="0">
              <a:buNone/>
              <a:defRPr sz="1600"/>
            </a:lvl7pPr>
            <a:lvl8pPr marL="5760720" indent="0">
              <a:buNone/>
              <a:defRPr sz="1600"/>
            </a:lvl8pPr>
            <a:lvl9pPr marL="658368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DA0ADB-63F7-45C8-84B4-C19C01A22335}" type="datetimeFigureOut">
              <a:rPr lang="id-ID" smtClean="0"/>
              <a:t>29/06/2017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E704D-7B68-4076-A063-BAB4328746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92104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8567" y="7560945"/>
            <a:ext cx="10801350" cy="892612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28567" y="965121"/>
            <a:ext cx="10801350" cy="6480810"/>
          </a:xfrm>
        </p:spPr>
        <p:txBody>
          <a:bodyPr/>
          <a:lstStyle>
            <a:lvl1pPr marL="0" indent="0">
              <a:buNone/>
              <a:defRPr sz="5800"/>
            </a:lvl1pPr>
            <a:lvl2pPr marL="822960" indent="0">
              <a:buNone/>
              <a:defRPr sz="5000"/>
            </a:lvl2pPr>
            <a:lvl3pPr marL="1645920" indent="0">
              <a:buNone/>
              <a:defRPr sz="4300"/>
            </a:lvl3pPr>
            <a:lvl4pPr marL="2468880" indent="0">
              <a:buNone/>
              <a:defRPr sz="3600"/>
            </a:lvl4pPr>
            <a:lvl5pPr marL="3291840" indent="0">
              <a:buNone/>
              <a:defRPr sz="3600"/>
            </a:lvl5pPr>
            <a:lvl6pPr marL="4114800" indent="0">
              <a:buNone/>
              <a:defRPr sz="3600"/>
            </a:lvl6pPr>
            <a:lvl7pPr marL="4937760" indent="0">
              <a:buNone/>
              <a:defRPr sz="3600"/>
            </a:lvl7pPr>
            <a:lvl8pPr marL="5760720" indent="0">
              <a:buNone/>
              <a:defRPr sz="3600"/>
            </a:lvl8pPr>
            <a:lvl9pPr marL="6583680" indent="0">
              <a:buNone/>
              <a:defRPr sz="36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8567" y="8453557"/>
            <a:ext cx="10801350" cy="1267658"/>
          </a:xfrm>
        </p:spPr>
        <p:txBody>
          <a:bodyPr/>
          <a:lstStyle>
            <a:lvl1pPr marL="0" indent="0">
              <a:buNone/>
              <a:defRPr sz="2500"/>
            </a:lvl1pPr>
            <a:lvl2pPr marL="822960" indent="0">
              <a:buNone/>
              <a:defRPr sz="2200"/>
            </a:lvl2pPr>
            <a:lvl3pPr marL="1645920" indent="0">
              <a:buNone/>
              <a:defRPr sz="1800"/>
            </a:lvl3pPr>
            <a:lvl4pPr marL="2468880" indent="0">
              <a:buNone/>
              <a:defRPr sz="1600"/>
            </a:lvl4pPr>
            <a:lvl5pPr marL="3291840" indent="0">
              <a:buNone/>
              <a:defRPr sz="1600"/>
            </a:lvl5pPr>
            <a:lvl6pPr marL="4114800" indent="0">
              <a:buNone/>
              <a:defRPr sz="1600"/>
            </a:lvl6pPr>
            <a:lvl7pPr marL="4937760" indent="0">
              <a:buNone/>
              <a:defRPr sz="1600"/>
            </a:lvl7pPr>
            <a:lvl8pPr marL="5760720" indent="0">
              <a:buNone/>
              <a:defRPr sz="1600"/>
            </a:lvl8pPr>
            <a:lvl9pPr marL="658368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9DA0ADB-63F7-45C8-84B4-C19C01A22335}" type="datetimeFigureOut">
              <a:rPr lang="id-ID" smtClean="0"/>
              <a:t>29/06/2017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AE704D-7B68-4076-A063-BAB4328746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05711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02250" cy="1080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840105"/>
            <a:ext cx="1620202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64592" tIns="82296" rIns="164592" bIns="822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50169" y="3120391"/>
            <a:ext cx="15451931" cy="6528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64592" tIns="82296" rIns="164592" bIns="82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00113" y="9836229"/>
            <a:ext cx="4200525" cy="750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64592" tIns="82296" rIns="164592" bIns="82296" numCol="1" anchor="t" anchorCtr="0" compatLnSpc="1">
            <a:prstTxWarp prst="textNoShape">
              <a:avLst/>
            </a:prstTxWarp>
          </a:bodyPr>
          <a:lstStyle>
            <a:lvl1pPr>
              <a:defRPr sz="2200">
                <a:solidFill>
                  <a:schemeClr val="tx2"/>
                </a:solidFill>
              </a:defRPr>
            </a:lvl1pPr>
          </a:lstStyle>
          <a:p>
            <a:fld id="{D9DA0ADB-63F7-45C8-84B4-C19C01A22335}" type="datetimeFigureOut">
              <a:rPr lang="id-ID" smtClean="0"/>
              <a:t>29/06/2017</a:t>
            </a:fld>
            <a:endParaRPr lang="id-ID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50769" y="9836229"/>
            <a:ext cx="5700713" cy="750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64592" tIns="82296" rIns="164592" bIns="82296" numCol="1" anchor="t" anchorCtr="0" compatLnSpc="1">
            <a:prstTxWarp prst="textNoShape">
              <a:avLst/>
            </a:prstTxWarp>
          </a:bodyPr>
          <a:lstStyle>
            <a:lvl1pPr algn="ctr">
              <a:defRPr sz="2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2901613" y="9836229"/>
            <a:ext cx="4200525" cy="750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64592" tIns="82296" rIns="164592" bIns="82296" numCol="1" anchor="t" anchorCtr="0" compatLnSpc="1">
            <a:prstTxWarp prst="textNoShape">
              <a:avLst/>
            </a:prstTxWarp>
          </a:bodyPr>
          <a:lstStyle>
            <a:lvl1pPr algn="r">
              <a:defRPr sz="2200">
                <a:solidFill>
                  <a:schemeClr val="tx2"/>
                </a:solidFill>
              </a:defRPr>
            </a:lvl1pPr>
          </a:lstStyle>
          <a:p>
            <a:fld id="{1FAE704D-7B68-4076-A063-BAB432874649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7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7200">
          <a:solidFill>
            <a:schemeClr val="tx2"/>
          </a:solidFill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7200">
          <a:solidFill>
            <a:schemeClr val="tx2"/>
          </a:solidFill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7200">
          <a:solidFill>
            <a:schemeClr val="tx2"/>
          </a:solidFill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7200">
          <a:solidFill>
            <a:schemeClr val="tx2"/>
          </a:solidFill>
          <a:latin typeface="Tahoma" pitchFamily="34" charset="0"/>
        </a:defRPr>
      </a:lvl5pPr>
      <a:lvl6pPr marL="822960" algn="ctr" rtl="0" eaLnBrk="1" fontAlgn="base" hangingPunct="1">
        <a:spcBef>
          <a:spcPct val="0"/>
        </a:spcBef>
        <a:spcAft>
          <a:spcPct val="0"/>
        </a:spcAft>
        <a:defRPr sz="7200">
          <a:solidFill>
            <a:schemeClr val="tx2"/>
          </a:solidFill>
          <a:latin typeface="Tahoma" pitchFamily="34" charset="0"/>
        </a:defRPr>
      </a:lvl6pPr>
      <a:lvl7pPr marL="1645920" algn="ctr" rtl="0" eaLnBrk="1" fontAlgn="base" hangingPunct="1">
        <a:spcBef>
          <a:spcPct val="0"/>
        </a:spcBef>
        <a:spcAft>
          <a:spcPct val="0"/>
        </a:spcAft>
        <a:defRPr sz="7200">
          <a:solidFill>
            <a:schemeClr val="tx2"/>
          </a:solidFill>
          <a:latin typeface="Tahoma" pitchFamily="34" charset="0"/>
        </a:defRPr>
      </a:lvl7pPr>
      <a:lvl8pPr marL="2468880" algn="ctr" rtl="0" eaLnBrk="1" fontAlgn="base" hangingPunct="1">
        <a:spcBef>
          <a:spcPct val="0"/>
        </a:spcBef>
        <a:spcAft>
          <a:spcPct val="0"/>
        </a:spcAft>
        <a:defRPr sz="7200">
          <a:solidFill>
            <a:schemeClr val="tx2"/>
          </a:solidFill>
          <a:latin typeface="Tahoma" pitchFamily="34" charset="0"/>
        </a:defRPr>
      </a:lvl8pPr>
      <a:lvl9pPr marL="3291840" algn="ctr" rtl="0" eaLnBrk="1" fontAlgn="base" hangingPunct="1">
        <a:spcBef>
          <a:spcPct val="0"/>
        </a:spcBef>
        <a:spcAft>
          <a:spcPct val="0"/>
        </a:spcAft>
        <a:defRPr sz="7200">
          <a:solidFill>
            <a:schemeClr val="tx2"/>
          </a:solidFill>
          <a:latin typeface="Tahoma" pitchFamily="34" charset="0"/>
        </a:defRPr>
      </a:lvl9pPr>
    </p:titleStyle>
    <p:bodyStyle>
      <a:lvl1pPr marL="617220" indent="-617220" algn="l" rtl="0" eaLnBrk="1" fontAlgn="base" hangingPunct="1">
        <a:spcBef>
          <a:spcPct val="20000"/>
        </a:spcBef>
        <a:spcAft>
          <a:spcPct val="0"/>
        </a:spcAft>
        <a:buChar char="•"/>
        <a:defRPr sz="5000">
          <a:solidFill>
            <a:schemeClr val="tx2"/>
          </a:solidFill>
          <a:latin typeface="+mn-lt"/>
          <a:ea typeface="+mn-ea"/>
          <a:cs typeface="+mn-cs"/>
        </a:defRPr>
      </a:lvl1pPr>
      <a:lvl2pPr marL="1337310" indent="-514350" algn="l" rtl="0" eaLnBrk="1" fontAlgn="base" hangingPunct="1">
        <a:spcBef>
          <a:spcPct val="20000"/>
        </a:spcBef>
        <a:spcAft>
          <a:spcPct val="0"/>
        </a:spcAft>
        <a:buChar char="–"/>
        <a:defRPr sz="4300">
          <a:solidFill>
            <a:schemeClr val="tx2"/>
          </a:solidFill>
          <a:latin typeface="+mn-lt"/>
        </a:defRPr>
      </a:lvl2pPr>
      <a:lvl3pPr marL="2057400" indent="-41148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2"/>
          </a:solidFill>
          <a:latin typeface="+mn-lt"/>
        </a:defRPr>
      </a:lvl3pPr>
      <a:lvl4pPr marL="2880360" indent="-41148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</a:defRPr>
      </a:lvl4pPr>
      <a:lvl5pPr marL="3703320" indent="-41148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5pPr>
      <a:lvl6pPr marL="4526280" indent="-41148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5349240" indent="-41148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6172200" indent="-41148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6995160" indent="-41148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id-ID"/>
      </a:defPPr>
      <a:lvl1pPr marL="0" algn="l" defTabSz="16459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algn="l" defTabSz="16459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45920" algn="l" defTabSz="16459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68880" algn="l" defTabSz="16459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algn="l" defTabSz="16459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114800" algn="l" defTabSz="16459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937760" algn="l" defTabSz="16459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60720" algn="l" defTabSz="16459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83680" algn="l" defTabSz="16459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50169" y="3000378"/>
            <a:ext cx="14851856" cy="3552426"/>
          </a:xfrm>
        </p:spPr>
        <p:txBody>
          <a:bodyPr/>
          <a:lstStyle/>
          <a:p>
            <a:r>
              <a:rPr lang="id-ID" dirty="0" smtClean="0"/>
              <a:t>PERANCANGAN ANTARMUKA/TAMPILAN</a:t>
            </a:r>
            <a:endParaRPr lang="id-ID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736429" y="6192763"/>
            <a:ext cx="12721590" cy="1680210"/>
          </a:xfrm>
        </p:spPr>
        <p:txBody>
          <a:bodyPr/>
          <a:lstStyle/>
          <a:p>
            <a:r>
              <a:rPr lang="id-ID" sz="3200" dirty="0" smtClean="0"/>
              <a:t>INTERAKSI MANUSIA KOMPUTER</a:t>
            </a:r>
          </a:p>
          <a:p>
            <a:r>
              <a:rPr lang="id-ID" sz="4400" dirty="0" smtClean="0"/>
              <a:t>RANI SUSANTO, S.KOM., M.KOM</a:t>
            </a:r>
            <a:endParaRPr lang="id-ID" sz="4400" dirty="0"/>
          </a:p>
        </p:txBody>
      </p:sp>
    </p:spTree>
    <p:extLst>
      <p:ext uri="{BB962C8B-B14F-4D97-AF65-F5344CB8AC3E}">
        <p14:creationId xmlns:p14="http://schemas.microsoft.com/office/powerpoint/2010/main" val="3248691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Penampilan </a:t>
            </a:r>
            <a:r>
              <a:rPr lang="id-ID" dirty="0" smtClean="0"/>
              <a:t>Informasi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3448" indent="-742950" algn="just">
              <a:lnSpc>
                <a:spcPct val="150000"/>
              </a:lnSpc>
              <a:buFont typeface="+mj-lt"/>
              <a:buChar char="–"/>
            </a:pPr>
            <a:r>
              <a:rPr lang="id-ID" sz="4400" dirty="0" smtClean="0"/>
              <a:t>Merupakan </a:t>
            </a:r>
            <a:r>
              <a:rPr lang="id-ID" sz="4400" dirty="0"/>
              <a:t>petunjuk status informasi atau program ketika pengguna melakukan tindakan perlu dirancang pesan-pesan yang efektif</a:t>
            </a:r>
          </a:p>
        </p:txBody>
      </p:sp>
    </p:spTree>
    <p:extLst>
      <p:ext uri="{BB962C8B-B14F-4D97-AF65-F5344CB8AC3E}">
        <p14:creationId xmlns:p14="http://schemas.microsoft.com/office/powerpoint/2010/main" val="1424804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Urutan Perancangan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Pemilihan Ragam Dialog</a:t>
            </a:r>
          </a:p>
          <a:p>
            <a:pPr lvl="1"/>
            <a:r>
              <a:rPr lang="id-ID" dirty="0" smtClean="0"/>
              <a:t>Pilih ragam dialog yang cocok</a:t>
            </a:r>
          </a:p>
          <a:p>
            <a:pPr lvl="1"/>
            <a:r>
              <a:rPr lang="id-ID" dirty="0" smtClean="0"/>
              <a:t>Dipengaruhi oleh karakteristik pengguna</a:t>
            </a:r>
          </a:p>
          <a:p>
            <a:r>
              <a:rPr lang="id-ID" dirty="0" smtClean="0"/>
              <a:t>Perancangan Struktur Dialog</a:t>
            </a:r>
          </a:p>
          <a:p>
            <a:pPr lvl="1"/>
            <a:r>
              <a:rPr lang="id-ID" dirty="0" smtClean="0"/>
              <a:t>Lakukan analisis tugas dan model pengguna untuk membentuk struktur dialog yang sesuai</a:t>
            </a:r>
          </a:p>
          <a:p>
            <a:pPr lvl="1"/>
            <a:r>
              <a:rPr lang="id-ID" dirty="0" smtClean="0"/>
              <a:t>Sebaiknya libatkan pengguna </a:t>
            </a:r>
          </a:p>
        </p:txBody>
      </p:sp>
    </p:spTree>
    <p:extLst>
      <p:ext uri="{BB962C8B-B14F-4D97-AF65-F5344CB8AC3E}">
        <p14:creationId xmlns:p14="http://schemas.microsoft.com/office/powerpoint/2010/main" val="3318335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Urutan Perancangan </a:t>
            </a:r>
            <a:r>
              <a:rPr lang="id-ID" dirty="0" smtClean="0"/>
              <a:t>-2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id-ID" sz="3600" dirty="0"/>
              <a:t>Perancangan Format Pesan</a:t>
            </a:r>
          </a:p>
          <a:p>
            <a:pPr algn="just">
              <a:lnSpc>
                <a:spcPct val="150000"/>
              </a:lnSpc>
            </a:pPr>
            <a:r>
              <a:rPr lang="id-ID" sz="3600" dirty="0"/>
              <a:t>Perancangan Penanganan </a:t>
            </a:r>
            <a:r>
              <a:rPr lang="id-ID" sz="3600" dirty="0" smtClean="0"/>
              <a:t>Kesalahan</a:t>
            </a:r>
          </a:p>
          <a:p>
            <a:pPr lvl="1" algn="just">
              <a:lnSpc>
                <a:spcPct val="150000"/>
              </a:lnSpc>
            </a:pPr>
            <a:r>
              <a:rPr lang="id-ID" sz="2800" dirty="0" smtClean="0"/>
              <a:t>Validasi pemasukan data </a:t>
            </a:r>
            <a:r>
              <a:rPr lang="id-ID" sz="2800" dirty="0" smtClean="0">
                <a:sym typeface="Wingdings" pitchFamily="2" charset="2"/>
              </a:rPr>
              <a:t></a:t>
            </a:r>
            <a:r>
              <a:rPr lang="id-ID" sz="2800" dirty="0" smtClean="0"/>
              <a:t> jika ada kesalahan harus ada mekanisme untuk mengulang pemasukan data</a:t>
            </a:r>
          </a:p>
          <a:p>
            <a:pPr lvl="1" algn="just">
              <a:lnSpc>
                <a:spcPct val="150000"/>
              </a:lnSpc>
            </a:pPr>
            <a:r>
              <a:rPr lang="id-ID" sz="2800" dirty="0" smtClean="0"/>
              <a:t>Proteksi pengguna </a:t>
            </a:r>
            <a:r>
              <a:rPr lang="id-ID" sz="2800" dirty="0" smtClean="0">
                <a:sym typeface="Wingdings" pitchFamily="2" charset="2"/>
              </a:rPr>
              <a:t> berikan peringatan jika melakukan kesalahan</a:t>
            </a:r>
          </a:p>
          <a:p>
            <a:pPr lvl="1" algn="just">
              <a:lnSpc>
                <a:spcPct val="150000"/>
              </a:lnSpc>
            </a:pPr>
            <a:r>
              <a:rPr lang="id-ID" sz="2800" dirty="0" smtClean="0">
                <a:sym typeface="Wingdings" pitchFamily="2" charset="2"/>
              </a:rPr>
              <a:t>Pemulihan dari kesalahan  mekanisme untuk membatalkan tindakan yang baru dilakukan</a:t>
            </a:r>
          </a:p>
          <a:p>
            <a:pPr lvl="1" algn="just">
              <a:lnSpc>
                <a:spcPct val="150000"/>
              </a:lnSpc>
            </a:pPr>
            <a:r>
              <a:rPr lang="id-ID" sz="2800" dirty="0" smtClean="0">
                <a:sym typeface="Wingdings" pitchFamily="2" charset="2"/>
              </a:rPr>
              <a:t>Penampilan pesan salah yang tepat dan sesuai dengan kesalahan yang terjadi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95267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Urutan Perancangan </a:t>
            </a:r>
            <a:r>
              <a:rPr lang="id-ID" dirty="0" smtClean="0"/>
              <a:t>-3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Perancangan Struktur </a:t>
            </a:r>
            <a:r>
              <a:rPr lang="id-ID" dirty="0" smtClean="0"/>
              <a:t>Data</a:t>
            </a:r>
          </a:p>
          <a:p>
            <a:pPr lvl="1"/>
            <a:r>
              <a:rPr lang="id-ID" dirty="0" smtClean="0"/>
              <a:t>Menyajikan dan mendukung fungsionalitas komponen yang diperlukan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429386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6600" dirty="0" smtClean="0"/>
              <a:t>Perancangan Tampilan Berbasis Teks</a:t>
            </a:r>
            <a:endParaRPr lang="id-ID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sz="4800" dirty="0" smtClean="0"/>
              <a:t>Faktor yang menentukan tata letak berkualitas tinggi :</a:t>
            </a:r>
          </a:p>
          <a:p>
            <a:pPr lvl="1">
              <a:buFont typeface="Wingdings" pitchFamily="2" charset="2"/>
              <a:buChar char="ü"/>
            </a:pPr>
            <a:r>
              <a:rPr lang="id-ID" dirty="0" smtClean="0"/>
              <a:t>Urutan Penyajian</a:t>
            </a:r>
          </a:p>
          <a:p>
            <a:pPr lvl="1">
              <a:buFont typeface="Wingdings" pitchFamily="2" charset="2"/>
              <a:buChar char="ü"/>
            </a:pPr>
            <a:r>
              <a:rPr lang="id-ID" dirty="0" smtClean="0"/>
              <a:t>Kelonggaran</a:t>
            </a:r>
          </a:p>
          <a:p>
            <a:pPr lvl="1">
              <a:buFont typeface="Wingdings" pitchFamily="2" charset="2"/>
              <a:buChar char="ü"/>
            </a:pPr>
            <a:r>
              <a:rPr lang="id-ID" dirty="0" smtClean="0"/>
              <a:t>Pengelompokan</a:t>
            </a:r>
          </a:p>
          <a:p>
            <a:pPr lvl="1">
              <a:buFont typeface="Wingdings" pitchFamily="2" charset="2"/>
              <a:buChar char="ü"/>
            </a:pPr>
            <a:r>
              <a:rPr lang="id-ID" dirty="0" smtClean="0"/>
              <a:t>Relevansi</a:t>
            </a:r>
          </a:p>
          <a:p>
            <a:pPr lvl="1">
              <a:buFont typeface="Wingdings" pitchFamily="2" charset="2"/>
              <a:buChar char="ü"/>
            </a:pPr>
            <a:r>
              <a:rPr lang="id-ID" dirty="0" smtClean="0"/>
              <a:t>Konsistensi</a:t>
            </a:r>
          </a:p>
          <a:p>
            <a:pPr lvl="1">
              <a:buFont typeface="Wingdings" pitchFamily="2" charset="2"/>
              <a:buChar char="ü"/>
            </a:pPr>
            <a:r>
              <a:rPr lang="id-ID" dirty="0" smtClean="0"/>
              <a:t>Kesederhanaan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5186122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573" y="864171"/>
            <a:ext cx="9433048" cy="8961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16984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6600" dirty="0" smtClean="0"/>
              <a:t>Perancangan Tampilan berbasis Grafis</a:t>
            </a:r>
            <a:endParaRPr lang="id-ID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sz="4800" dirty="0" smtClean="0">
                <a:solidFill>
                  <a:schemeClr val="tx2"/>
                </a:solidFill>
              </a:rPr>
              <a:t>Faktor yang harus diperhatikan :</a:t>
            </a:r>
          </a:p>
          <a:p>
            <a:pPr marL="914400" indent="-914400">
              <a:buFont typeface="+mj-lt"/>
              <a:buAutoNum type="arabicPeriod"/>
            </a:pPr>
            <a:r>
              <a:rPr lang="id-ID" sz="4800" dirty="0" smtClean="0">
                <a:solidFill>
                  <a:schemeClr val="tx2"/>
                </a:solidFill>
              </a:rPr>
              <a:t>Ilusi </a:t>
            </a:r>
            <a:r>
              <a:rPr lang="id-ID" sz="4800" dirty="0">
                <a:solidFill>
                  <a:schemeClr val="tx2"/>
                </a:solidFill>
              </a:rPr>
              <a:t>pada obyek-obyek yang dapat </a:t>
            </a:r>
            <a:r>
              <a:rPr lang="id-ID" sz="4800" dirty="0" smtClean="0">
                <a:solidFill>
                  <a:schemeClr val="tx2"/>
                </a:solidFill>
              </a:rPr>
              <a:t>dimanipulasi</a:t>
            </a:r>
          </a:p>
          <a:p>
            <a:pPr marL="1291590" lvl="1" indent="-571500">
              <a:buFont typeface="Arial" pitchFamily="34" charset="0"/>
              <a:buChar char="•"/>
            </a:pPr>
            <a:r>
              <a:rPr lang="id-ID" sz="4100" dirty="0" smtClean="0"/>
              <a:t>Kumpulan obyek yang disesuaikan dengan aplikasi yang akan dibuat. Jika belum ada maka buat sendiri</a:t>
            </a:r>
          </a:p>
          <a:p>
            <a:pPr marL="1291590" lvl="1" indent="-571500">
              <a:buFont typeface="Arial" pitchFamily="34" charset="0"/>
              <a:buChar char="•"/>
            </a:pPr>
            <a:r>
              <a:rPr lang="id-ID" sz="4100" dirty="0" smtClean="0">
                <a:solidFill>
                  <a:schemeClr val="tx2"/>
                </a:solidFill>
              </a:rPr>
              <a:t>Harus dilakukan dengan keyakinan penuh bahwa akan dimengerti oleh pengguna</a:t>
            </a:r>
          </a:p>
          <a:p>
            <a:pPr marL="1291590" lvl="1" indent="-571500">
              <a:buFont typeface="Arial" pitchFamily="34" charset="0"/>
              <a:buChar char="•"/>
            </a:pPr>
            <a:r>
              <a:rPr lang="id-ID" sz="4100" dirty="0" smtClean="0"/>
              <a:t>Gunakan mekanisme yang konsisten untuk memanipulasi objek yang akan muncul dilayar</a:t>
            </a:r>
            <a:endParaRPr lang="id-ID" sz="41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5664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6000" dirty="0"/>
              <a:t>Perancangan Tampilan berbasis </a:t>
            </a:r>
            <a:r>
              <a:rPr lang="id-ID" sz="6000" dirty="0" smtClean="0"/>
              <a:t>Grafis -2</a:t>
            </a:r>
            <a:endParaRPr lang="id-ID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indent="-914400">
              <a:buFont typeface="+mj-lt"/>
              <a:buAutoNum type="arabicPeriod" startAt="2"/>
            </a:pPr>
            <a:r>
              <a:rPr lang="es-ES" sz="5400" dirty="0" err="1" smtClean="0"/>
              <a:t>Urutan</a:t>
            </a:r>
            <a:r>
              <a:rPr lang="es-ES" sz="5400" dirty="0" smtClean="0"/>
              <a:t> </a:t>
            </a:r>
            <a:r>
              <a:rPr lang="es-ES" sz="5400" dirty="0"/>
              <a:t>Visual dan </a:t>
            </a:r>
            <a:r>
              <a:rPr lang="es-ES" sz="5400" dirty="0" err="1"/>
              <a:t>Fokus</a:t>
            </a:r>
            <a:r>
              <a:rPr lang="es-ES" sz="5400" dirty="0"/>
              <a:t> </a:t>
            </a:r>
            <a:r>
              <a:rPr lang="es-ES" sz="5400" dirty="0" err="1" smtClean="0"/>
              <a:t>Pengguna</a:t>
            </a:r>
            <a:endParaRPr lang="id-ID" sz="5400" dirty="0"/>
          </a:p>
          <a:p>
            <a:pPr marL="1405890" lvl="1" indent="-685800"/>
            <a:r>
              <a:rPr lang="id-ID" sz="4700" dirty="0" smtClean="0"/>
              <a:t>Gunakan warna dan kontras yang berbeda untuk menunjukan adanya pilihan yang berbeda.</a:t>
            </a:r>
          </a:p>
          <a:p>
            <a:pPr marL="1405890" lvl="1" indent="-685800"/>
            <a:r>
              <a:rPr lang="id-ID" sz="4700" dirty="0" smtClean="0"/>
              <a:t>Jangan menggunakan visual yang berlebihan</a:t>
            </a:r>
            <a:endParaRPr lang="es-ES" sz="4700" dirty="0"/>
          </a:p>
          <a:p>
            <a:pPr marL="914400" indent="-914400">
              <a:buFont typeface="+mj-lt"/>
              <a:buAutoNum type="arabicPeriod"/>
            </a:pPr>
            <a:endParaRPr lang="id-ID" sz="5400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234926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6000" dirty="0"/>
              <a:t>Perancangan Tampilan berbasis Grafis </a:t>
            </a:r>
            <a:r>
              <a:rPr lang="id-ID" sz="6000" dirty="0" smtClean="0"/>
              <a:t>-3</a:t>
            </a:r>
            <a:endParaRPr lang="id-ID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indent="-914400">
              <a:buFont typeface="+mj-lt"/>
              <a:buAutoNum type="arabicPeriod" startAt="3"/>
            </a:pPr>
            <a:r>
              <a:rPr lang="id-ID" sz="4800" dirty="0"/>
              <a:t>Struktur </a:t>
            </a:r>
            <a:r>
              <a:rPr lang="id-ID" sz="4800" dirty="0" smtClean="0"/>
              <a:t>Internal</a:t>
            </a:r>
          </a:p>
          <a:p>
            <a:pPr marL="1633538" lvl="1" indent="-649288">
              <a:buFont typeface="Arial" pitchFamily="34" charset="0"/>
              <a:buChar char="•"/>
            </a:pPr>
            <a:r>
              <a:rPr lang="id-ID" sz="4100" dirty="0" smtClean="0"/>
              <a:t>Pemberian tanda khusus</a:t>
            </a:r>
            <a:endParaRPr lang="id-ID" sz="4100" dirty="0"/>
          </a:p>
          <a:p>
            <a:pPr marL="914400" indent="-914400">
              <a:buFont typeface="+mj-lt"/>
              <a:buAutoNum type="arabicPeriod" startAt="3"/>
            </a:pPr>
            <a:r>
              <a:rPr lang="id-ID" sz="4800" dirty="0"/>
              <a:t>Kosakata Grafis yang Konsisten dan </a:t>
            </a:r>
            <a:r>
              <a:rPr lang="id-ID" sz="4800" dirty="0" smtClean="0"/>
              <a:t>Sesuai</a:t>
            </a:r>
          </a:p>
          <a:p>
            <a:pPr marL="1633538" lvl="1" indent="-649288">
              <a:buFont typeface="Arial" pitchFamily="34" charset="0"/>
              <a:buChar char="•"/>
            </a:pPr>
            <a:r>
              <a:rPr lang="id-ID" sz="4100" dirty="0"/>
              <a:t>Penggunaan simbol yang konsisten </a:t>
            </a:r>
            <a:r>
              <a:rPr lang="id-ID" sz="4100" dirty="0" smtClean="0"/>
              <a:t>: </a:t>
            </a:r>
            <a:endParaRPr lang="id-ID" sz="4100" dirty="0"/>
          </a:p>
          <a:p>
            <a:pPr marL="914400" indent="-914400">
              <a:buFont typeface="+mj-lt"/>
              <a:buAutoNum type="arabicPeriod" startAt="3"/>
            </a:pPr>
            <a:r>
              <a:rPr lang="id-ID" sz="4800" dirty="0"/>
              <a:t>Kesesuaian dengan media</a:t>
            </a:r>
          </a:p>
          <a:p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4" t="419" r="96835" b="97357"/>
          <a:stretch/>
        </p:blipFill>
        <p:spPr bwMode="auto">
          <a:xfrm>
            <a:off x="11737429" y="5483229"/>
            <a:ext cx="726248" cy="781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92955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Waktu Tanggap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Waktu yang dibutuhkan suatu proses terjadi</a:t>
            </a:r>
          </a:p>
          <a:p>
            <a:r>
              <a:rPr lang="id-ID" dirty="0" smtClean="0"/>
              <a:t>Waktu tanggap lebih dari 14 detik </a:t>
            </a:r>
            <a:r>
              <a:rPr lang="id-ID" dirty="0" smtClean="0">
                <a:sym typeface="Wingdings" pitchFamily="2" charset="2"/>
              </a:rPr>
              <a:t> perhatian pengguna terpecah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18248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800" dirty="0" smtClean="0"/>
              <a:t>Perancangan Sistem Interaksi Manusia dan Komputer</a:t>
            </a:r>
            <a:endParaRPr lang="id-ID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id-ID" sz="4800" dirty="0" smtClean="0"/>
              <a:t>Jenis Perangkat Lunak</a:t>
            </a:r>
          </a:p>
          <a:p>
            <a:pPr lvl="1">
              <a:lnSpc>
                <a:spcPct val="200000"/>
              </a:lnSpc>
            </a:pPr>
            <a:r>
              <a:rPr lang="id-ID" sz="3400" b="1" dirty="0" smtClean="0"/>
              <a:t>Special Purpose Software (</a:t>
            </a:r>
            <a:r>
              <a:rPr lang="id-ID" sz="3400" b="1" i="1" dirty="0" smtClean="0"/>
              <a:t>Job Order Software/Made Tailor Software/Private Software</a:t>
            </a:r>
            <a:r>
              <a:rPr lang="id-ID" sz="3400" b="1" dirty="0" smtClean="0"/>
              <a:t>)</a:t>
            </a:r>
          </a:p>
          <a:p>
            <a:pPr lvl="1">
              <a:lnSpc>
                <a:spcPct val="200000"/>
              </a:lnSpc>
            </a:pPr>
            <a:r>
              <a:rPr lang="id-ID" sz="3400" b="1" dirty="0"/>
              <a:t>General Purpose Software (</a:t>
            </a:r>
            <a:r>
              <a:rPr lang="id-ID" sz="3400" b="1" i="1" dirty="0"/>
              <a:t>Public Software</a:t>
            </a:r>
            <a:r>
              <a:rPr lang="id-ID" sz="3400" b="1" dirty="0"/>
              <a:t>)</a:t>
            </a:r>
            <a:endParaRPr lang="id-ID" sz="3400" dirty="0"/>
          </a:p>
          <a:p>
            <a:pPr lvl="1">
              <a:lnSpc>
                <a:spcPct val="200000"/>
              </a:lnSpc>
            </a:pPr>
            <a:endParaRPr lang="id-ID" sz="3400" dirty="0"/>
          </a:p>
        </p:txBody>
      </p:sp>
    </p:spTree>
    <p:extLst>
      <p:ext uri="{BB962C8B-B14F-4D97-AF65-F5344CB8AC3E}">
        <p14:creationId xmlns:p14="http://schemas.microsoft.com/office/powerpoint/2010/main" val="22141719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Penanganan Kesalahan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4800" dirty="0" smtClean="0"/>
              <a:t>2 Jenis Kesalahan :</a:t>
            </a:r>
          </a:p>
          <a:p>
            <a:pPr lvl="1"/>
            <a:r>
              <a:rPr lang="id-ID" sz="4000" i="1" dirty="0" smtClean="0"/>
              <a:t>Compile Time Error</a:t>
            </a:r>
          </a:p>
          <a:p>
            <a:pPr lvl="2"/>
            <a:r>
              <a:rPr lang="id-ID" sz="3200" dirty="0" smtClean="0"/>
              <a:t>Kesalahan sintaksis yang secara langsung dapat dideteksi kompiler</a:t>
            </a:r>
          </a:p>
          <a:p>
            <a:pPr marL="1611630" lvl="1" indent="-685800">
              <a:buFontTx/>
              <a:buChar char="-"/>
            </a:pPr>
            <a:r>
              <a:rPr lang="id-ID" sz="4800" i="1" dirty="0" smtClean="0"/>
              <a:t>Run </a:t>
            </a:r>
            <a:r>
              <a:rPr lang="id-ID" sz="4800" i="1" dirty="0"/>
              <a:t>Time Error atau Fatal </a:t>
            </a:r>
            <a:r>
              <a:rPr lang="id-ID" sz="4800" i="1" dirty="0" smtClean="0"/>
              <a:t>Error</a:t>
            </a:r>
          </a:p>
          <a:p>
            <a:pPr lvl="2">
              <a:buFontTx/>
              <a:buChar char="•"/>
            </a:pPr>
            <a:r>
              <a:rPr lang="id-ID" sz="3200" dirty="0"/>
              <a:t>Kesalahan logika ketika program dijalankan </a:t>
            </a:r>
          </a:p>
          <a:p>
            <a:pPr marL="205740" indent="0">
              <a:buNone/>
            </a:pPr>
            <a:r>
              <a:rPr lang="id-ID" sz="4800" dirty="0" smtClean="0"/>
              <a:t>Penanganan Kesalahan :</a:t>
            </a:r>
          </a:p>
          <a:p>
            <a:pPr marL="205740" indent="0">
              <a:buNone/>
            </a:pPr>
            <a:r>
              <a:rPr lang="id-ID" sz="4800" dirty="0"/>
              <a:t>	</a:t>
            </a:r>
            <a:r>
              <a:rPr lang="id-ID" sz="4800" dirty="0" smtClean="0"/>
              <a:t>Buat Modul Error Trapping</a:t>
            </a:r>
            <a:endParaRPr lang="id-ID" sz="4800" dirty="0"/>
          </a:p>
          <a:p>
            <a:pPr marL="1645920" lvl="2" indent="0">
              <a:buNone/>
            </a:pPr>
            <a:endParaRPr lang="id-ID" i="1" dirty="0"/>
          </a:p>
        </p:txBody>
      </p:sp>
    </p:spTree>
    <p:extLst>
      <p:ext uri="{BB962C8B-B14F-4D97-AF65-F5344CB8AC3E}">
        <p14:creationId xmlns:p14="http://schemas.microsoft.com/office/powerpoint/2010/main" val="39571896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4800" dirty="0" smtClean="0"/>
              <a:t>Peranti bantu perancangan tampilan</a:t>
            </a:r>
            <a:endParaRPr lang="id-ID" sz="4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Pembuatan LKT</a:t>
            </a:r>
          </a:p>
          <a:p>
            <a:r>
              <a:rPr lang="id-ID" dirty="0" smtClean="0"/>
              <a:t>Jaringan Semantik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55877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64221" y="360115"/>
            <a:ext cx="16202025" cy="1800225"/>
          </a:xfrm>
        </p:spPr>
        <p:txBody>
          <a:bodyPr/>
          <a:lstStyle/>
          <a:p>
            <a:r>
              <a:rPr lang="id-ID" dirty="0" smtClean="0"/>
              <a:t>Pembuatan LKT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96269" y="1944291"/>
            <a:ext cx="15451931" cy="6528317"/>
          </a:xfrm>
        </p:spPr>
        <p:txBody>
          <a:bodyPr/>
          <a:lstStyle/>
          <a:p>
            <a:r>
              <a:rPr lang="id-ID" sz="4800" dirty="0" smtClean="0"/>
              <a:t>Lembar Kerja Tampilan (</a:t>
            </a:r>
            <a:r>
              <a:rPr lang="id-ID" sz="4800" i="1" dirty="0" smtClean="0"/>
              <a:t>screen design worksheet)</a:t>
            </a:r>
            <a:endParaRPr lang="id-ID" sz="4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197" y="3384451"/>
            <a:ext cx="9127014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4"/>
          <p:cNvSpPr txBox="1">
            <a:spLocks/>
          </p:cNvSpPr>
          <p:nvPr/>
        </p:nvSpPr>
        <p:spPr bwMode="auto">
          <a:xfrm>
            <a:off x="9744049" y="3384448"/>
            <a:ext cx="6963371" cy="52405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64592" tIns="82296" rIns="164592" bIns="82296" numCol="1" anchor="t" anchorCtr="0" compatLnSpc="1">
            <a:prstTxWarp prst="textNoShape">
              <a:avLst/>
            </a:prstTxWarp>
          </a:bodyPr>
          <a:lstStyle>
            <a:lvl1pPr marL="617220" indent="-61722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5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337310" indent="-5143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4300">
                <a:solidFill>
                  <a:schemeClr val="tx2"/>
                </a:solidFill>
                <a:latin typeface="+mn-lt"/>
              </a:defRPr>
            </a:lvl2pPr>
            <a:lvl3pPr marL="2057400" indent="-41148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600">
                <a:solidFill>
                  <a:schemeClr val="tx2"/>
                </a:solidFill>
                <a:latin typeface="+mn-lt"/>
              </a:defRPr>
            </a:lvl3pPr>
            <a:lvl4pPr marL="2880360" indent="-41148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2"/>
                </a:solidFill>
                <a:latin typeface="+mn-lt"/>
              </a:defRPr>
            </a:lvl4pPr>
            <a:lvl5pPr marL="3703320" indent="-41148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+mn-lt"/>
              </a:defRPr>
            </a:lvl5pPr>
            <a:lvl6pPr marL="4526280" indent="-41148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+mn-lt"/>
              </a:defRPr>
            </a:lvl6pPr>
            <a:lvl7pPr marL="5349240" indent="-41148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+mn-lt"/>
              </a:defRPr>
            </a:lvl7pPr>
            <a:lvl8pPr marL="6172200" indent="-41148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+mn-lt"/>
              </a:defRPr>
            </a:lvl8pPr>
            <a:lvl9pPr marL="6995160" indent="-41148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2"/>
                </a:solidFill>
                <a:latin typeface="+mn-lt"/>
              </a:defRPr>
            </a:lvl9pPr>
          </a:lstStyle>
          <a:p>
            <a:pPr marL="914400" indent="-914400" algn="just">
              <a:buAutoNum type="arabicPeriod"/>
            </a:pPr>
            <a:r>
              <a:rPr lang="id-ID" sz="3200" dirty="0" smtClean="0"/>
              <a:t>No : Nomor Lembar Kerja</a:t>
            </a:r>
          </a:p>
          <a:p>
            <a:pPr marL="914400" indent="-914400" algn="just">
              <a:buAutoNum type="arabicPeriod"/>
            </a:pPr>
            <a:r>
              <a:rPr lang="id-ID" sz="3200" dirty="0" smtClean="0"/>
              <a:t>Tampilan : berisi sketsa tampilan yang akan muncul</a:t>
            </a:r>
          </a:p>
          <a:p>
            <a:pPr marL="914400" indent="-914400" algn="just">
              <a:buAutoNum type="arabicPeriod"/>
            </a:pPr>
            <a:r>
              <a:rPr lang="id-ID" sz="3200" dirty="0" smtClean="0"/>
              <a:t>Navigasi : kapan tampilan akan muncul, kapan berubah menjadi tampilan lain.</a:t>
            </a:r>
          </a:p>
          <a:p>
            <a:pPr marL="914400" indent="-914400" algn="just">
              <a:buAutoNum type="arabicPeriod"/>
            </a:pPr>
            <a:r>
              <a:rPr lang="id-ID" sz="3200" dirty="0" smtClean="0"/>
              <a:t>Keterangan : penjelasan singkat tentang atribut yang akan dipakai</a:t>
            </a:r>
          </a:p>
        </p:txBody>
      </p:sp>
    </p:spTree>
    <p:extLst>
      <p:ext uri="{BB962C8B-B14F-4D97-AF65-F5344CB8AC3E}">
        <p14:creationId xmlns:p14="http://schemas.microsoft.com/office/powerpoint/2010/main" val="26131310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AutoShape 2" descr="Image result for lembar kerja tampila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410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8477" y="864171"/>
            <a:ext cx="11953328" cy="9186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74313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Jaringan Semantik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Jaringan Semantik Tampilan : menggambarkan arah navigasi pada setiap lembar kerja </a:t>
            </a:r>
          </a:p>
          <a:p>
            <a:r>
              <a:rPr lang="id-ID" dirty="0" smtClean="0"/>
              <a:t>Terdiri dari :	</a:t>
            </a:r>
          </a:p>
          <a:p>
            <a:pPr lvl="1"/>
            <a:r>
              <a:rPr lang="id-ID" dirty="0" smtClean="0"/>
              <a:t>Nomor tampilan</a:t>
            </a:r>
          </a:p>
          <a:p>
            <a:pPr lvl="1"/>
            <a:r>
              <a:rPr lang="id-ID" dirty="0" smtClean="0"/>
              <a:t>Transisi yang menyebabkan perpindahan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239661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685" y="1944291"/>
            <a:ext cx="8352928" cy="7107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290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Pendekatan perancangan</a:t>
            </a:r>
            <a:endParaRPr lang="id-ID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buFont typeface="Wingdings" pitchFamily="2" charset="2"/>
              <a:buChar char="ü"/>
            </a:pPr>
            <a:r>
              <a:rPr lang="id-ID" dirty="0"/>
              <a:t>User-centered Design </a:t>
            </a:r>
            <a:r>
              <a:rPr lang="id-ID" dirty="0" smtClean="0"/>
              <a:t>Approach</a:t>
            </a:r>
          </a:p>
          <a:p>
            <a:pPr marL="571500" indent="-571500">
              <a:buFont typeface="Wingdings" pitchFamily="2" charset="2"/>
              <a:buChar char="ü"/>
            </a:pPr>
            <a:r>
              <a:rPr lang="id-ID" dirty="0"/>
              <a:t>User-design Approach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04220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User-centered Design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0170" y="3120391"/>
            <a:ext cx="15139788" cy="6384740"/>
          </a:xfrm>
        </p:spPr>
        <p:txBody>
          <a:bodyPr>
            <a:noAutofit/>
          </a:bodyPr>
          <a:lstStyle/>
          <a:p>
            <a:pPr marL="890588" lvl="1" indent="-890588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id-ID" sz="3400" dirty="0" smtClean="0"/>
              <a:t>Perancangan yang melibatkan pengguna dalam membuat antarmuka</a:t>
            </a:r>
          </a:p>
          <a:p>
            <a:pPr marL="890588" lvl="1" indent="-890588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id-ID" sz="3400" dirty="0" smtClean="0"/>
              <a:t>Pengguna memberikan pendapat untuk menyampaikan keinginannya</a:t>
            </a:r>
          </a:p>
          <a:p>
            <a:pPr marL="890588" lvl="1" indent="-890588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id-ID" sz="3400" dirty="0" smtClean="0"/>
              <a:t>Pengguna menyampaikan keinginannya sementara perancang menggambarkan keinginan pengguna sambil menjelaskan keuntungan &amp; kerugiannya</a:t>
            </a:r>
          </a:p>
          <a:p>
            <a:pPr marL="890588" lvl="1" indent="-890588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id-ID" sz="3400" dirty="0" smtClean="0"/>
              <a:t>Pengguna memiliki gambaran tentang antarmuka yang akan digunakan</a:t>
            </a:r>
          </a:p>
          <a:p>
            <a:pPr marL="890588" indent="-890588" algn="just">
              <a:lnSpc>
                <a:spcPct val="150000"/>
              </a:lnSpc>
              <a:buFont typeface="Arial" pitchFamily="34" charset="0"/>
              <a:buChar char="•"/>
            </a:pPr>
            <a:endParaRPr lang="id-ID" sz="1800" dirty="0"/>
          </a:p>
        </p:txBody>
      </p:sp>
    </p:spTree>
    <p:extLst>
      <p:ext uri="{BB962C8B-B14F-4D97-AF65-F5344CB8AC3E}">
        <p14:creationId xmlns:p14="http://schemas.microsoft.com/office/powerpoint/2010/main" val="678108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User-design Approach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0169" y="3120392"/>
            <a:ext cx="15451931" cy="6024699"/>
          </a:xfrm>
        </p:spPr>
        <p:txBody>
          <a:bodyPr/>
          <a:lstStyle/>
          <a:p>
            <a:pPr marL="897573" indent="-890588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id-ID" sz="3200" dirty="0" smtClean="0"/>
              <a:t>Perancangan </a:t>
            </a:r>
            <a:r>
              <a:rPr lang="id-ID" sz="3200" dirty="0"/>
              <a:t>antarmuka yang dilakukan </a:t>
            </a:r>
            <a:r>
              <a:rPr lang="id-ID" sz="3200" dirty="0" smtClean="0"/>
              <a:t>pengguna </a:t>
            </a:r>
          </a:p>
          <a:p>
            <a:pPr marL="897573" indent="-890588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id-ID" sz="3200" dirty="0" smtClean="0"/>
              <a:t>Kekurangan </a:t>
            </a:r>
            <a:r>
              <a:rPr lang="id-ID" sz="3200" dirty="0" smtClean="0">
                <a:sym typeface="Wingdings" pitchFamily="2" charset="2"/>
              </a:rPr>
              <a:t> memberatkan programer karena belum tentu bisa diimplementasikan</a:t>
            </a:r>
            <a:endParaRPr lang="id-ID" sz="3200" dirty="0" smtClean="0"/>
          </a:p>
          <a:p>
            <a:pPr marL="897573" indent="-890588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id-ID" sz="3200" dirty="0" smtClean="0"/>
              <a:t>Dirancang </a:t>
            </a:r>
            <a:r>
              <a:rPr lang="id-ID" sz="3200" dirty="0"/>
              <a:t>untuk pengguna dengan karakteristik yang </a:t>
            </a:r>
            <a:r>
              <a:rPr lang="id-ID" sz="3200" dirty="0" smtClean="0"/>
              <a:t>beragam</a:t>
            </a:r>
          </a:p>
          <a:p>
            <a:pPr marL="897573" indent="-890588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id-ID" sz="3200" dirty="0" smtClean="0"/>
              <a:t>Memaksa semua tingkatan pengguna menggunakan </a:t>
            </a:r>
            <a:r>
              <a:rPr lang="id-ID" sz="3200" dirty="0" smtClean="0">
                <a:sym typeface="Wingdings" pitchFamily="2" charset="2"/>
              </a:rPr>
              <a:t> tidak banyak penggunanya.</a:t>
            </a:r>
          </a:p>
          <a:p>
            <a:pPr marL="897573" indent="-890588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id-ID" sz="3200" dirty="0" smtClean="0">
                <a:sym typeface="Wingdings" pitchFamily="2" charset="2"/>
              </a:rPr>
              <a:t>Butuh modul </a:t>
            </a:r>
            <a:r>
              <a:rPr lang="id-ID" sz="3200" i="1" dirty="0" smtClean="0">
                <a:sym typeface="Wingdings" pitchFamily="2" charset="2"/>
              </a:rPr>
              <a:t>costumitazion</a:t>
            </a:r>
            <a:r>
              <a:rPr lang="id-ID" sz="3200" dirty="0" smtClean="0">
                <a:sym typeface="Wingdings" pitchFamily="2" charset="2"/>
              </a:rPr>
              <a:t>  menggunakan aplikasi dengan antarmuka yang sesuai dengan selera masing-masing</a:t>
            </a:r>
            <a:endParaRPr lang="id-ID" sz="3200" dirty="0"/>
          </a:p>
          <a:p>
            <a:pPr>
              <a:lnSpc>
                <a:spcPct val="150000"/>
              </a:lnSpc>
            </a:pP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2770485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b="1" dirty="0" smtClean="0"/>
              <a:t>PRINSIP DAN PETUNJUK PERANCANGAN</a:t>
            </a:r>
            <a:endParaRPr lang="id-ID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700338" y="5832723"/>
            <a:ext cx="12601575" cy="3048387"/>
          </a:xfrm>
        </p:spPr>
        <p:txBody>
          <a:bodyPr>
            <a:normAutofit/>
          </a:bodyPr>
          <a:lstStyle/>
          <a:p>
            <a:r>
              <a:rPr lang="id-ID" sz="3200" b="1" dirty="0" smtClean="0"/>
              <a:t>Empat Komponen Antarmuka Pengguna</a:t>
            </a:r>
          </a:p>
          <a:p>
            <a:pPr marL="514350" indent="-514350">
              <a:buAutoNum type="arabicPeriod"/>
            </a:pPr>
            <a:r>
              <a:rPr lang="id-ID" sz="3200" dirty="0" smtClean="0"/>
              <a:t>Model Penguna</a:t>
            </a:r>
          </a:p>
          <a:p>
            <a:pPr marL="514350" indent="-514350">
              <a:buAutoNum type="arabicPeriod"/>
            </a:pPr>
            <a:r>
              <a:rPr lang="id-ID" sz="3200" dirty="0" smtClean="0"/>
              <a:t>Bahasa Perintah</a:t>
            </a:r>
          </a:p>
          <a:p>
            <a:pPr marL="514350" indent="-514350">
              <a:buAutoNum type="arabicPeriod"/>
            </a:pPr>
            <a:r>
              <a:rPr lang="id-ID" sz="3200" dirty="0" smtClean="0"/>
              <a:t>Umpan Balik</a:t>
            </a:r>
          </a:p>
          <a:p>
            <a:pPr marL="514350" indent="-514350">
              <a:buAutoNum type="arabicPeriod"/>
            </a:pPr>
            <a:r>
              <a:rPr lang="id-ID" sz="3200" dirty="0" smtClean="0"/>
              <a:t>Penampilan Informasi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1375722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Model Pengguna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id-ID" sz="4000" dirty="0" smtClean="0"/>
              <a:t>Dasar dari ketiga komponen yang lain</a:t>
            </a:r>
          </a:p>
          <a:p>
            <a:pPr algn="just">
              <a:lnSpc>
                <a:spcPct val="150000"/>
              </a:lnSpc>
            </a:pPr>
            <a:r>
              <a:rPr lang="id-ID" sz="4000" dirty="0" smtClean="0"/>
              <a:t>Model konseptual yang dimiliki pengguna ketika menggunakan sistem</a:t>
            </a:r>
          </a:p>
          <a:p>
            <a:pPr algn="just">
              <a:lnSpc>
                <a:spcPct val="150000"/>
              </a:lnSpc>
            </a:pPr>
            <a:r>
              <a:rPr lang="id-ID" sz="4000" dirty="0" smtClean="0"/>
              <a:t>Memungkinkan pengguna mengembangkan pemahaman mendasar tentang program</a:t>
            </a:r>
          </a:p>
          <a:p>
            <a:pPr algn="just">
              <a:lnSpc>
                <a:spcPct val="150000"/>
              </a:lnSpc>
            </a:pPr>
            <a:r>
              <a:rPr lang="id-ID" sz="4000" dirty="0" smtClean="0"/>
              <a:t>Pengguna memerlukan peranti untuk memanipulasi model itu.</a:t>
            </a:r>
          </a:p>
          <a:p>
            <a:pPr algn="just">
              <a:lnSpc>
                <a:spcPct val="150000"/>
              </a:lnSpc>
            </a:pPr>
            <a:endParaRPr lang="id-ID" sz="4000" dirty="0" smtClean="0"/>
          </a:p>
          <a:p>
            <a:pPr algn="just">
              <a:lnSpc>
                <a:spcPct val="150000"/>
              </a:lnSpc>
            </a:pPr>
            <a:endParaRPr lang="id-ID" sz="4000" dirty="0"/>
          </a:p>
        </p:txBody>
      </p:sp>
    </p:spTree>
    <p:extLst>
      <p:ext uri="{BB962C8B-B14F-4D97-AF65-F5344CB8AC3E}">
        <p14:creationId xmlns:p14="http://schemas.microsoft.com/office/powerpoint/2010/main" val="3385699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Bahasa </a:t>
            </a:r>
            <a:r>
              <a:rPr lang="id-ID" dirty="0" smtClean="0"/>
              <a:t>Perintah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3448" indent="-742950" algn="just"/>
            <a:r>
              <a:rPr lang="id-ID" dirty="0" smtClean="0"/>
              <a:t>Merupakan </a:t>
            </a:r>
            <a:r>
              <a:rPr lang="id-ID" dirty="0"/>
              <a:t>piranti 	untuk memanipulasi </a:t>
            </a:r>
            <a:r>
              <a:rPr lang="id-ID" dirty="0" smtClean="0"/>
              <a:t>model</a:t>
            </a:r>
          </a:p>
          <a:p>
            <a:pPr marL="913448" indent="-742950" algn="just"/>
            <a:r>
              <a:rPr lang="id-ID" dirty="0" smtClean="0"/>
              <a:t>Peranti pemanipulasian model pengguna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930874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Umpan Balik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17220" lvl="1" indent="-61722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id-ID" sz="3600" dirty="0"/>
              <a:t>Merupakan kemampuan program untuk membantu pengguna dalam mengoperasikan program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id-ID" sz="3600" dirty="0" smtClean="0"/>
              <a:t>Berbentuk pesan, penjelasan dan lainnya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id-ID" sz="3600" dirty="0" smtClean="0"/>
              <a:t>Ditujuan untuk pengguna yang belum berpengalaman menjalan aplikasi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id-ID" sz="3600" dirty="0" smtClean="0"/>
              <a:t>Memberi keyakinan bahwa program menerima perintah dan memahami maksud perintah tersebut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3410467230"/>
      </p:ext>
    </p:extLst>
  </p:cSld>
  <p:clrMapOvr>
    <a:masterClrMapping/>
  </p:clrMapOvr>
</p:sld>
</file>

<file path=ppt/theme/theme1.xml><?xml version="1.0" encoding="utf-8"?>
<a:theme xmlns:a="http://schemas.openxmlformats.org/drawingml/2006/main" name="Playpen design template">
  <a:themeElements>
    <a:clrScheme name="Default Design 4">
      <a:dk1>
        <a:srgbClr val="000000"/>
      </a:dk1>
      <a:lt1>
        <a:srgbClr val="FFFFFF"/>
      </a:lt1>
      <a:dk2>
        <a:srgbClr val="5A867B"/>
      </a:dk2>
      <a:lt2>
        <a:srgbClr val="B7D760"/>
      </a:lt2>
      <a:accent1>
        <a:srgbClr val="F1F3CF"/>
      </a:accent1>
      <a:accent2>
        <a:srgbClr val="E9CC7A"/>
      </a:accent2>
      <a:accent3>
        <a:srgbClr val="FFFFFF"/>
      </a:accent3>
      <a:accent4>
        <a:srgbClr val="000000"/>
      </a:accent4>
      <a:accent5>
        <a:srgbClr val="F7F8E4"/>
      </a:accent5>
      <a:accent6>
        <a:srgbClr val="D3B96E"/>
      </a:accent6>
      <a:hlink>
        <a:srgbClr val="D1B4C8"/>
      </a:hlink>
      <a:folHlink>
        <a:srgbClr val="96C8D1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Playpen design template</Template>
  <TotalTime>325</TotalTime>
  <Words>576</Words>
  <Application>Microsoft Office PowerPoint</Application>
  <PresentationFormat>Custom</PresentationFormat>
  <Paragraphs>109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Playpen design template</vt:lpstr>
      <vt:lpstr>PERANCANGAN ANTARMUKA/TAMPILAN</vt:lpstr>
      <vt:lpstr>Perancangan Sistem Interaksi Manusia dan Komputer</vt:lpstr>
      <vt:lpstr>Pendekatan perancangan</vt:lpstr>
      <vt:lpstr>User-centered Design Approach</vt:lpstr>
      <vt:lpstr>User-design Approach </vt:lpstr>
      <vt:lpstr>PRINSIP DAN PETUNJUK PERANCANGAN</vt:lpstr>
      <vt:lpstr>Model Pengguna</vt:lpstr>
      <vt:lpstr>Bahasa Perintah</vt:lpstr>
      <vt:lpstr>Umpan Balik</vt:lpstr>
      <vt:lpstr>Penampilan Informasi</vt:lpstr>
      <vt:lpstr>Urutan Perancangan </vt:lpstr>
      <vt:lpstr>Urutan Perancangan -2</vt:lpstr>
      <vt:lpstr>Urutan Perancangan -3</vt:lpstr>
      <vt:lpstr>Perancangan Tampilan Berbasis Teks</vt:lpstr>
      <vt:lpstr>PowerPoint Presentation</vt:lpstr>
      <vt:lpstr>Perancangan Tampilan berbasis Grafis</vt:lpstr>
      <vt:lpstr>Perancangan Tampilan berbasis Grafis -2</vt:lpstr>
      <vt:lpstr>Perancangan Tampilan berbasis Grafis -3</vt:lpstr>
      <vt:lpstr>Waktu Tanggap</vt:lpstr>
      <vt:lpstr>Penanganan Kesalahan</vt:lpstr>
      <vt:lpstr>Peranti bantu perancangan tampilan</vt:lpstr>
      <vt:lpstr>Pembuatan LKT</vt:lpstr>
      <vt:lpstr>PowerPoint Presentation</vt:lpstr>
      <vt:lpstr>Jaringan Semantik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PERANCANGAN ANTARMUKA/TAMPILAN</dc:title>
  <dc:creator>Rani Susanto</dc:creator>
  <cp:lastModifiedBy>Rani Susanto</cp:lastModifiedBy>
  <cp:revision>37</cp:revision>
  <dcterms:created xsi:type="dcterms:W3CDTF">2017-06-02T01:17:12Z</dcterms:created>
  <dcterms:modified xsi:type="dcterms:W3CDTF">2017-06-29T12:14:00Z</dcterms:modified>
</cp:coreProperties>
</file>